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73" r:id="rId9"/>
    <p:sldId id="299" r:id="rId10"/>
    <p:sldId id="300" r:id="rId11"/>
    <p:sldId id="297" r:id="rId12"/>
    <p:sldId id="285" r:id="rId13"/>
    <p:sldId id="259" r:id="rId14"/>
    <p:sldId id="260" r:id="rId15"/>
    <p:sldId id="257" r:id="rId16"/>
    <p:sldId id="268" r:id="rId17"/>
    <p:sldId id="269" r:id="rId18"/>
    <p:sldId id="267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66" r:id="rId27"/>
    <p:sldId id="261" r:id="rId28"/>
    <p:sldId id="264" r:id="rId29"/>
    <p:sldId id="294" r:id="rId30"/>
    <p:sldId id="265" r:id="rId31"/>
    <p:sldId id="295" r:id="rId32"/>
    <p:sldId id="289" r:id="rId33"/>
    <p:sldId id="287" r:id="rId34"/>
    <p:sldId id="288" r:id="rId35"/>
    <p:sldId id="290" r:id="rId36"/>
    <p:sldId id="291" r:id="rId3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73"/>
            <p14:sldId id="299"/>
            <p14:sldId id="300"/>
            <p14:sldId id="297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Vosahlikova.masls@seznam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3253154"/>
          </a:xfrm>
        </p:spPr>
        <p:txBody>
          <a:bodyPr>
            <a:noAutofit/>
          </a:bodyPr>
          <a:lstStyle/>
          <a:p>
            <a:r>
              <a:rPr lang="cs-CZ" sz="5400" dirty="0"/>
              <a:t>Seminář  - </a:t>
            </a:r>
            <a:r>
              <a:rPr lang="cs-CZ" sz="5400" dirty="0" smtClean="0"/>
              <a:t>6. </a:t>
            </a:r>
            <a:r>
              <a:rPr lang="cs-CZ" sz="5400" dirty="0"/>
              <a:t>výzva PRV</a:t>
            </a:r>
            <a:br>
              <a:rPr lang="cs-CZ" sz="5400" dirty="0"/>
            </a:br>
            <a:r>
              <a:rPr lang="cs-CZ" sz="5400" dirty="0" err="1"/>
              <a:t>Fiche</a:t>
            </a:r>
            <a:r>
              <a:rPr lang="cs-CZ" sz="5400" dirty="0"/>
              <a:t> </a:t>
            </a:r>
            <a:r>
              <a:rPr lang="cs-CZ" sz="5400" dirty="0" smtClean="0"/>
              <a:t>6 – Vybrané kulturní památky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16.2.2021 </a:t>
            </a:r>
            <a:r>
              <a:rPr lang="cs-CZ" sz="5400" dirty="0"/>
              <a:t>– </a:t>
            </a:r>
            <a:r>
              <a:rPr lang="cs-CZ" sz="5400" dirty="0" smtClean="0"/>
              <a:t>9.00 </a:t>
            </a:r>
            <a:r>
              <a:rPr lang="cs-CZ" sz="5400" dirty="0"/>
              <a:t>Libouchec 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Přijatelnost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sz="4400" dirty="0" smtClean="0"/>
              <a:t>1</a:t>
            </a:r>
            <a:r>
              <a:rPr lang="cs-CZ" sz="4400" dirty="0"/>
              <a:t>) Výdaje jsou způsobilé pro podporu, jsou-li příslušné projekty prováděny podle plánů rozvoje obcí a vesnic ve venkovských oblastech a jejich základních služeb a jsou-li v souladu s příslušnou strategií místního rozvoje; </a:t>
            </a:r>
          </a:p>
          <a:p>
            <a:r>
              <a:rPr lang="cs-CZ" sz="4400" dirty="0"/>
              <a:t>2) Nemovitým kulturním dědictvím venkova se rozumí nemovité památky uvedené ve veřejně dostupném Ústředním seznamu kulturních památek České republiky; </a:t>
            </a:r>
          </a:p>
          <a:p>
            <a:r>
              <a:rPr lang="cs-CZ" sz="4400" dirty="0"/>
              <a:t>3) Předmětem dotace nejsou památky zapsané na Seznam světového dědictví UNESCO, včetně Indikativního seznamu světového dědictví UNESCO v kategorii kulturní dědictví, a národní kulturní památky k 1.1.2014 včetně památek zapsaných na Indikativní seznam národních kulturních památek k 1. 1. 2014 </a:t>
            </a:r>
            <a:r>
              <a:rPr lang="cs-CZ" sz="4400" dirty="0" err="1"/>
              <a:t>podporovatelných</a:t>
            </a:r>
            <a:r>
              <a:rPr lang="cs-CZ" sz="4400" dirty="0"/>
              <a:t> z IROP; </a:t>
            </a:r>
          </a:p>
          <a:p>
            <a:r>
              <a:rPr lang="cs-CZ" sz="4400" dirty="0"/>
              <a:t>4) V případě, že je žadatelem nestátní nezisková organizace, musí se jednat o subjekt s historií alespoň dva roky před podáním Žádosti o dotaci na MAS v oblasti, která je předmětem dotace;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Z</a:t>
            </a:r>
            <a:r>
              <a:rPr lang="cs-CZ" dirty="0" smtClean="0"/>
              <a:t>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obnovení </a:t>
            </a:r>
            <a:r>
              <a:rPr lang="cs-CZ" dirty="0"/>
              <a:t>a zhodnocení kulturních objektů a prvků </a:t>
            </a:r>
          </a:p>
          <a:p>
            <a:r>
              <a:rPr lang="cs-CZ" dirty="0" smtClean="0"/>
              <a:t>doplňující </a:t>
            </a:r>
            <a:r>
              <a:rPr lang="cs-CZ" dirty="0"/>
              <a:t>výdaje jako součást projektu (úprava povrchů, výstavba odstavných ploch a parkovacích stání, oplocení, venkovní mobiliář, informační tabule) - tvoří maximálně 30% projektu </a:t>
            </a:r>
          </a:p>
          <a:p>
            <a:r>
              <a:rPr lang="cs-CZ" dirty="0" smtClean="0"/>
              <a:t>nákup </a:t>
            </a:r>
            <a:r>
              <a:rPr lang="cs-CZ" dirty="0"/>
              <a:t>nemovitosti v souvislosti s projektem maximálně 10% celkové výše výdajů, ze kterých je stanovena dotace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Odměny  </a:t>
            </a:r>
            <a:r>
              <a:rPr lang="cs-CZ" dirty="0"/>
              <a:t>za zpracování žádosti, odměny za VŘ, za PD  - neinvestiční výdaje </a:t>
            </a:r>
            <a:endParaRPr lang="cs-CZ" dirty="0"/>
          </a:p>
          <a:p>
            <a:r>
              <a:rPr lang="cs-CZ" dirty="0"/>
              <a:t>daň z přidané hodnoty u plátců DPH za předpokladu, že si mohou DPH nárokovat u finančního úřadu; </a:t>
            </a:r>
          </a:p>
          <a:p>
            <a:r>
              <a:rPr lang="cs-CZ" dirty="0" smtClean="0"/>
              <a:t>Projekt </a:t>
            </a:r>
            <a:r>
              <a:rPr lang="cs-CZ" dirty="0"/>
              <a:t>nesmí zakládat veřejnou podporu dle čl. 107 odst. 1 SFEU </a:t>
            </a:r>
            <a:r>
              <a:rPr lang="cs-CZ" dirty="0" smtClean="0"/>
              <a:t>- takový </a:t>
            </a:r>
            <a:r>
              <a:rPr lang="cs-CZ" dirty="0"/>
              <a:t>projekt, který splňuje současně čtyři definiční znaky veřejné podpory: </a:t>
            </a:r>
          </a:p>
          <a:p>
            <a:pPr marL="0" indent="0">
              <a:buNone/>
            </a:pPr>
            <a:r>
              <a:rPr lang="cs-CZ" dirty="0"/>
              <a:t> poskytování státem nebo </a:t>
            </a:r>
            <a:r>
              <a:rPr lang="cs-CZ" b="1" dirty="0"/>
              <a:t>ze státních prostředků </a:t>
            </a:r>
            <a:r>
              <a:rPr lang="cs-CZ" dirty="0"/>
              <a:t>(zatížení veřejných rozpočtů), </a:t>
            </a:r>
          </a:p>
          <a:p>
            <a:pPr marL="0" indent="0">
              <a:buNone/>
            </a:pPr>
            <a:r>
              <a:rPr lang="cs-CZ" dirty="0"/>
              <a:t> </a:t>
            </a:r>
            <a:r>
              <a:rPr lang="cs-CZ" b="1" dirty="0"/>
              <a:t>zvýhodnění </a:t>
            </a:r>
            <a:r>
              <a:rPr lang="cs-CZ" dirty="0"/>
              <a:t>určitého podniku (podniků) či odvětví výroby (služeb), a to jakoukoliv formou – za podnik se považuje, jakýkoli subjekt, který vykonává ekonomickou činnost, tzn. činnost spočívající v nabízení zboží a/nebo služeb na trhu, </a:t>
            </a:r>
          </a:p>
          <a:p>
            <a:pPr marL="0" indent="0">
              <a:buNone/>
            </a:pPr>
            <a:r>
              <a:rPr lang="cs-CZ" dirty="0"/>
              <a:t> hrozba </a:t>
            </a:r>
            <a:r>
              <a:rPr lang="cs-CZ" b="1" dirty="0"/>
              <a:t>narušení/narušení hospodářské soutěže </a:t>
            </a:r>
            <a:r>
              <a:rPr lang="cs-CZ" dirty="0"/>
              <a:t>na vnitřním trhu EU a </a:t>
            </a:r>
          </a:p>
          <a:p>
            <a:pPr marL="0" indent="0">
              <a:buNone/>
            </a:pPr>
            <a:r>
              <a:rPr lang="cs-CZ" dirty="0"/>
              <a:t> hrozba </a:t>
            </a:r>
            <a:r>
              <a:rPr lang="cs-CZ" b="1" dirty="0"/>
              <a:t>ovlivnění/ovlivnění obchodu </a:t>
            </a:r>
            <a:r>
              <a:rPr lang="cs-CZ" dirty="0"/>
              <a:t>mezi členskými státy EU, </a:t>
            </a:r>
          </a:p>
          <a:p>
            <a:r>
              <a:rPr lang="cs-CZ" dirty="0" smtClean="0"/>
              <a:t>Předmět </a:t>
            </a:r>
            <a:r>
              <a:rPr lang="cs-CZ" dirty="0"/>
              <a:t>dotace neslouží a ani v rámci lhůty vázanosti projektu na účel nebude sloužit k provozování ekonomické činnosti příjemce podpory (tzn. předmět dotace musí být veřejně přístupný veřejnosti a jeho užívání nesmí být zpoplatněno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Vyhlášení </a:t>
            </a:r>
            <a:r>
              <a:rPr lang="cs-CZ" dirty="0"/>
              <a:t> </a:t>
            </a:r>
            <a:r>
              <a:rPr lang="cs-CZ" dirty="0" smtClean="0"/>
              <a:t>1.2.2021 – </a:t>
            </a:r>
            <a:r>
              <a:rPr lang="cs-CZ" b="1" dirty="0" smtClean="0">
                <a:solidFill>
                  <a:srgbClr val="FF0000"/>
                </a:solidFill>
              </a:rPr>
              <a:t>podání žádosti (vč. příloh) přes PF – od 1.3.2021 do 16.4.2021 (přílohy k žádosti v listinné podobě, které nelze poslat přes PF – osobně na MAS do 16.4.2021 (do konce pracovní doby)</a:t>
            </a:r>
          </a:p>
          <a:p>
            <a:r>
              <a:rPr lang="cs-CZ" dirty="0" smtClean="0"/>
              <a:t>Administrativní kontrola a kontrola přijatelnosti do  17.5.2021 (v průběhu  hodnocení  může MAS vyzvat k doplnění – na doplnění </a:t>
            </a:r>
            <a:r>
              <a:rPr lang="cs-CZ" dirty="0" err="1" smtClean="0"/>
              <a:t>max</a:t>
            </a:r>
            <a:r>
              <a:rPr lang="cs-CZ" dirty="0" smtClean="0"/>
              <a:t> 5 dní) – vyzvat je možné pouze 2x</a:t>
            </a:r>
          </a:p>
          <a:p>
            <a:r>
              <a:rPr lang="cs-CZ" dirty="0" smtClean="0"/>
              <a:t>Vyrozumění žadatelů o výsledku  Administrativní kontroly a kontroly přijatelnosti  - 18.5.2021</a:t>
            </a:r>
            <a:endParaRPr lang="cs-CZ" dirty="0"/>
          </a:p>
          <a:p>
            <a:r>
              <a:rPr lang="cs-CZ" dirty="0" smtClean="0"/>
              <a:t>Věcné hodnocení – výběrové komise MAS – do 1.6.2021</a:t>
            </a:r>
          </a:p>
          <a:p>
            <a:r>
              <a:rPr lang="cs-CZ" dirty="0" smtClean="0"/>
              <a:t>Schválení výběru projektů – Výkonný výbor MAS  - do 10.6.2021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Vyrozumění žadatele o výběru či </a:t>
            </a:r>
            <a:r>
              <a:rPr lang="cs-CZ" dirty="0" err="1" smtClean="0"/>
              <a:t>nevýběru</a:t>
            </a:r>
            <a:r>
              <a:rPr lang="cs-CZ" dirty="0" smtClean="0"/>
              <a:t> projektu do 14.6.2021</a:t>
            </a:r>
          </a:p>
          <a:p>
            <a:r>
              <a:rPr lang="cs-CZ" dirty="0" smtClean="0"/>
              <a:t>Možné odvolání  žadatelů na MAS  – 15 kalendářních dní</a:t>
            </a:r>
          </a:p>
          <a:p>
            <a:r>
              <a:rPr lang="cs-CZ" dirty="0" smtClean="0"/>
              <a:t>Řešení odvolání  - KMV – 10 pracovních dní  </a:t>
            </a:r>
          </a:p>
          <a:p>
            <a:r>
              <a:rPr lang="cs-CZ" b="1" dirty="0" smtClean="0"/>
              <a:t>Kompletace  dokumentace, verifikace žádostí   úspěšných žadatelů, předání dokumentace k zaslání na SZIF přes </a:t>
            </a:r>
            <a:r>
              <a:rPr lang="cs-CZ" b="1" dirty="0"/>
              <a:t>P</a:t>
            </a:r>
            <a:r>
              <a:rPr lang="cs-CZ" b="1" dirty="0" smtClean="0"/>
              <a:t>ortál farmáře </a:t>
            </a:r>
          </a:p>
          <a:p>
            <a:r>
              <a:rPr lang="cs-CZ" b="1" dirty="0" smtClean="0"/>
              <a:t>zaslání žádostí přes Portál farmáře  (zasílá žadatel) nejpozději do 21.6.2021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Založení žádosti  na Portále  farmáře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 smtClean="0">
                <a:hlinkClick r:id="rId2"/>
              </a:rPr>
              <a:t>www.stránkách</a:t>
            </a:r>
            <a:r>
              <a:rPr lang="cs-CZ" dirty="0" smtClean="0"/>
              <a:t> MAS u výzvy č.6 / PRV</a:t>
            </a:r>
          </a:p>
          <a:p>
            <a:r>
              <a:rPr lang="cs-CZ" dirty="0" smtClean="0"/>
              <a:t>Cesta – nová podání – žádosti PRV projektová opatření – Žádosti o dotaci přes MAS </a:t>
            </a:r>
          </a:p>
          <a:p>
            <a:r>
              <a:rPr lang="cs-CZ" dirty="0" smtClean="0"/>
              <a:t>Tlačítko přes MAS  Labské skály  </a:t>
            </a:r>
            <a:r>
              <a:rPr lang="cs-CZ" dirty="0" err="1" smtClean="0"/>
              <a:t>z.s</a:t>
            </a:r>
            <a:r>
              <a:rPr lang="cs-CZ" dirty="0" smtClean="0"/>
              <a:t>. (vybrání příslušné MAS)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Fiche</a:t>
            </a:r>
            <a:r>
              <a:rPr lang="cs-CZ" dirty="0" smtClean="0"/>
              <a:t> 6 a zadání názvu projektu</a:t>
            </a:r>
          </a:p>
          <a:p>
            <a:r>
              <a:rPr lang="cs-CZ" dirty="0" smtClean="0"/>
              <a:t>Klik na Generovat žádost a poté na Pokračovat v podání</a:t>
            </a:r>
          </a:p>
          <a:p>
            <a:r>
              <a:rPr lang="cs-CZ" dirty="0" smtClean="0"/>
              <a:t>Žádost uložit do svého PC</a:t>
            </a:r>
          </a:p>
          <a:p>
            <a:r>
              <a:rPr lang="cs-CZ" dirty="0" smtClean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Generování žádosti  Nová podání –</a:t>
            </a:r>
            <a:br>
              <a:rPr lang="cs-CZ" dirty="0" smtClean="0"/>
            </a:br>
            <a:r>
              <a:rPr lang="cs-CZ" dirty="0" smtClean="0"/>
              <a:t>žádosti PRV – žádost o dotaci přes MAS</a:t>
            </a:r>
            <a:br>
              <a:rPr lang="cs-CZ" dirty="0" smtClean="0"/>
            </a:br>
            <a:r>
              <a:rPr lang="cs-CZ" dirty="0" smtClean="0"/>
              <a:t>tlačítko MAS Labské skály – Výzva </a:t>
            </a:r>
            <a:r>
              <a:rPr lang="cs-CZ" dirty="0"/>
              <a:t>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</a:t>
            </a:r>
            <a:r>
              <a:rPr lang="cs-CZ" dirty="0" smtClean="0"/>
              <a:t>výběr správné </a:t>
            </a:r>
            <a:r>
              <a:rPr lang="cs-CZ" dirty="0" err="1" smtClean="0"/>
              <a:t>fiche</a:t>
            </a:r>
            <a:r>
              <a:rPr lang="cs-CZ" dirty="0" smtClean="0"/>
              <a:t> a založení </a:t>
            </a:r>
            <a:r>
              <a:rPr lang="cs-CZ" dirty="0" smtClean="0"/>
              <a:t>žádosti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Výzva č. 6 PRV – Po vygenerování žádosti  stáhnout soubor a uložit do PC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Vyplňování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Pomůcka  v testovacích tiskopisech žádosti  a  v instruktážním listě – v tiskopisu žádosti je na každé stránce – MENU – po </a:t>
            </a:r>
            <a:r>
              <a:rPr lang="cs-CZ" dirty="0" err="1" smtClean="0"/>
              <a:t>rozkliknutí</a:t>
            </a:r>
            <a:r>
              <a:rPr lang="cs-CZ" dirty="0" smtClean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 smtClean="0"/>
              <a:t>Po domluvě je možné zkonzultovat  s MAS žádost – Jana Vošahlíková a Jiřina </a:t>
            </a:r>
            <a:r>
              <a:rPr lang="cs-CZ" dirty="0" err="1" smtClean="0"/>
              <a:t>Bischoffiová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Začněte HNED – nenechávejte vyplňování žádosti  na poslední chvíli -  nebudeme stíhat  konzultace  den má pouze 24 hodin – z čehož  musím také spát !!!!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informace o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Vyhlášení výzvy 1.2.2021 – Příjem žádostí od 1.3.2021 a končení příjmu žádostí 16.4.2021</a:t>
            </a:r>
          </a:p>
          <a:p>
            <a:r>
              <a:rPr lang="cs-CZ" dirty="0" smtClean="0"/>
              <a:t>Celková alokace výzvy : 18.170.996,-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1 – Podpora zemědělského podnikání - Investice  do </a:t>
            </a:r>
            <a:r>
              <a:rPr lang="cs-CZ" dirty="0"/>
              <a:t>hmotného majetku  - </a:t>
            </a:r>
            <a:r>
              <a:rPr lang="cs-CZ" dirty="0" smtClean="0"/>
              <a:t>3 248 910,-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2 – Zemědělství – zpracování </a:t>
            </a:r>
            <a:r>
              <a:rPr lang="cs-CZ" dirty="0"/>
              <a:t>zemědělských produktů  - </a:t>
            </a:r>
            <a:r>
              <a:rPr lang="cs-CZ" dirty="0" smtClean="0"/>
              <a:t>1 949 212,-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3 - Rozvoj podnikání na venkově a rozvoj venkovské turistiky, vč. agroturistiky – 2 173 084,- Kč 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6 – Základní služby a obnova vesnic ve venkovských oblastech – 10 799 790,- Kč </a:t>
            </a:r>
            <a:r>
              <a:rPr lang="cs-CZ" dirty="0" smtClean="0"/>
              <a:t>- </a:t>
            </a:r>
            <a:r>
              <a:rPr lang="cs-CZ" dirty="0" smtClean="0"/>
              <a:t>b</a:t>
            </a:r>
            <a:r>
              <a:rPr lang="cs-CZ" dirty="0" smtClean="0"/>
              <a:t>) Mateřské a základní školy, e) Vybrané kulturní památky, f) kulturní a spolková zařízení vč. knihoven)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odeslání žádosti  k podání 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návod  pro odeslání (podání) ŽOD na stránkách SZIF a také na stránkách MAS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nesmíme to dělat za Vás </a:t>
            </a:r>
          </a:p>
          <a:p>
            <a:pPr marL="0" indent="0">
              <a:buNone/>
            </a:pPr>
            <a:r>
              <a:rPr lang="cs-CZ" dirty="0" smtClean="0"/>
              <a:t>- Po uzavření  výzvy 16.4.2021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 smtClean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 smtClean="0"/>
              <a:t>Můžeme žadatele vyzvat k doplnění, opravě – </a:t>
            </a:r>
            <a:r>
              <a:rPr lang="cs-CZ" dirty="0" err="1" smtClean="0"/>
              <a:t>chybníkem</a:t>
            </a:r>
            <a:r>
              <a:rPr lang="cs-CZ" dirty="0" smtClean="0"/>
              <a:t> , toto je možné udělat pouze 2x – pokud stále budou z našeho pohledu chyby  žádost  vyřadíme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Kontrola  na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Využijeme zkušenosti z předchozí výzvy – při konzultacích Vás upozorníme </a:t>
            </a:r>
          </a:p>
          <a:p>
            <a:r>
              <a:rPr lang="cs-CZ" dirty="0" smtClean="0"/>
              <a:t>Kontrolují se i přílohy</a:t>
            </a:r>
          </a:p>
          <a:p>
            <a:r>
              <a:rPr lang="cs-CZ" dirty="0" smtClean="0"/>
              <a:t>Po ukončení kontroly  a vypořádání </a:t>
            </a:r>
            <a:r>
              <a:rPr lang="cs-CZ" dirty="0" err="1" smtClean="0"/>
              <a:t>chybníků</a:t>
            </a:r>
            <a:r>
              <a:rPr lang="cs-CZ" dirty="0" smtClean="0"/>
              <a:t> – jsou žadatelé informováni </a:t>
            </a:r>
          </a:p>
          <a:p>
            <a:r>
              <a:rPr lang="cs-CZ" dirty="0" smtClean="0"/>
              <a:t>Pokud někdo neprojde  </a:t>
            </a:r>
            <a:r>
              <a:rPr lang="cs-CZ" dirty="0" err="1" smtClean="0"/>
              <a:t>adm</a:t>
            </a:r>
            <a:r>
              <a:rPr lang="cs-CZ" dirty="0" smtClean="0"/>
              <a:t>. kontrolou a kontrolou přijatelnosti může se odvolat do 15 kal. Dnů – MAS musí odvolání vyřešit do 10 </a:t>
            </a:r>
            <a:r>
              <a:rPr lang="cs-CZ" dirty="0" err="1" smtClean="0"/>
              <a:t>prac</a:t>
            </a:r>
            <a:r>
              <a:rPr lang="cs-CZ" dirty="0" smtClean="0"/>
              <a:t>. dnů – celý proces se zastavuje  a čeká se na vyřešení </a:t>
            </a:r>
          </a:p>
          <a:p>
            <a:r>
              <a:rPr lang="cs-CZ" dirty="0" smtClean="0"/>
              <a:t> Po ukončení procesu kontrol na MAS se projekty předávají Výběrové komisi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 hodnocení Výběrovou komisí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vytvořena  hodnotící skupina (3 hodnotitelé)</a:t>
            </a:r>
          </a:p>
          <a:p>
            <a:r>
              <a:rPr lang="cs-CZ" dirty="0" smtClean="0"/>
              <a:t>Obdrží podklady</a:t>
            </a:r>
          </a:p>
          <a:p>
            <a:r>
              <a:rPr lang="cs-CZ" dirty="0" smtClean="0"/>
              <a:t>Hodnotí projekty podle jasně daných kritérií, které žadatel popsal  v ŽOD</a:t>
            </a:r>
          </a:p>
          <a:p>
            <a:r>
              <a:rPr lang="cs-CZ" dirty="0" smtClean="0"/>
              <a:t>Hodnocení schvaluje  celá výběrová komise</a:t>
            </a:r>
          </a:p>
          <a:p>
            <a:r>
              <a:rPr lang="cs-CZ" dirty="0" smtClean="0"/>
              <a:t>Vznikne seznam  hodnocených projektů s přidělenými body včetně  odůvodnění </a:t>
            </a:r>
          </a:p>
          <a:p>
            <a:r>
              <a:rPr lang="cs-CZ" dirty="0" smtClean="0"/>
              <a:t>Seznam a odůvodnění každého projektu postupuje  k výběru Výkonným výborem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Výběr projektů Výkonným výborem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Výkonný výbor  rozhodne o výběru projektů – nesmí měnit pořadí</a:t>
            </a:r>
          </a:p>
          <a:p>
            <a:r>
              <a:rPr lang="cs-CZ" dirty="0" smtClean="0"/>
              <a:t>V případě, že  nebude alokace pro určitou </a:t>
            </a:r>
            <a:r>
              <a:rPr lang="cs-CZ" dirty="0" err="1" smtClean="0"/>
              <a:t>Fichi</a:t>
            </a:r>
            <a:r>
              <a:rPr lang="cs-CZ" dirty="0" smtClean="0"/>
              <a:t> vyčerpána nebo dočerpána, bude převedena na základě Manuálu pro podání, hodnocení a výběr projektů podle metody </a:t>
            </a:r>
            <a:r>
              <a:rPr lang="cs-CZ" b="1" dirty="0" smtClean="0"/>
              <a:t>„společného zůstatku“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Vytvoří se seznam vybraných a nevybraných projektů, který výbor schválí </a:t>
            </a:r>
          </a:p>
          <a:p>
            <a:r>
              <a:rPr lang="cs-CZ" dirty="0" smtClean="0"/>
              <a:t>Žadatelé jsou informováni (do 5 dnů)  a mohou  podat  odvolání (do 15 kal. Dnů a vyřešit je nutno  do 10 kal dnů)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výběru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 smtClean="0"/>
              <a:t>Do 21.6.2021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 smtClean="0"/>
              <a:t>MAS zároveň do 21.6.2021 – předá na SZIF</a:t>
            </a:r>
          </a:p>
          <a:p>
            <a:r>
              <a:rPr lang="cs-CZ" dirty="0" smtClean="0"/>
              <a:t>nevybrané žádosti </a:t>
            </a:r>
          </a:p>
          <a:p>
            <a:r>
              <a:rPr lang="cs-CZ" dirty="0" smtClean="0"/>
              <a:t>všechny přílohy v listinné podobě – k žádostem , které žadatelé nemohli nahrát portálem </a:t>
            </a:r>
          </a:p>
          <a:p>
            <a:r>
              <a:rPr lang="cs-CZ" dirty="0" smtClean="0"/>
              <a:t>všechny dokumenty ke kontrolám a výběru – seznam vybraných a nevybraných projektů, zápisy VK a výboru, nepodjatosti, etické kodexy hodnotitelů a pod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Tím jsou žádosti podány  na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projektech , kde není </a:t>
            </a:r>
            <a:r>
              <a:rPr lang="cs-CZ" dirty="0" err="1" smtClean="0"/>
              <a:t>tkz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Velký cenový marketing </a:t>
            </a:r>
            <a:r>
              <a:rPr lang="cs-CZ" dirty="0" smtClean="0"/>
              <a:t>– začne kontrola SZIF hned </a:t>
            </a:r>
          </a:p>
          <a:p>
            <a:r>
              <a:rPr lang="cs-CZ" dirty="0" smtClean="0"/>
              <a:t>U projektů kde je velký cenový marketing (VCM) – musí nejprve žadatel předložit dokumentaci k VCM (včetně doplnění ŽOD) na MAS a to nejpozději do 23.8.2021, poté MAS provede kontrolu ŽOD a dokumentace k VCM, podepíše a vrátí žadateli k následnému podání na SZIF. Žadatel předloží nejpozději do 30.8.2021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Časová uznatelnost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</a:t>
            </a:r>
            <a:r>
              <a:rPr lang="cs-CZ" dirty="0" smtClean="0"/>
              <a:t>dotace jsou uznatelné  jestliže  </a:t>
            </a:r>
            <a:r>
              <a:rPr lang="cs-CZ" dirty="0"/>
              <a:t>vznikly </a:t>
            </a:r>
            <a:r>
              <a:rPr lang="cs-CZ" b="1" dirty="0"/>
              <a:t>nejdříve ke dni podání Žádosti o dotaci na MAS </a:t>
            </a:r>
            <a:r>
              <a:rPr lang="cs-CZ" b="1" dirty="0" smtClean="0"/>
              <a:t>(tzn. od 1.3.2021) </a:t>
            </a:r>
            <a:r>
              <a:rPr lang="cs-CZ" dirty="0" smtClean="0"/>
              <a:t>a </a:t>
            </a:r>
            <a:r>
              <a:rPr lang="cs-CZ" dirty="0"/>
              <a:t>byly skutečně uhrazeny </a:t>
            </a:r>
            <a:r>
              <a:rPr lang="cs-CZ" b="1" dirty="0"/>
              <a:t>nejpozději do data předložení Žádosti o platbu“ </a:t>
            </a:r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/>
              <a:t>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</a:t>
            </a:r>
            <a:r>
              <a:rPr lang="cs-CZ" dirty="0" smtClean="0"/>
              <a:t>).“ Tzn. že  objednávka či smlouva  musí být  vystavena až po 1.3.2021 – současně ale  POZOR, musí být vybrán žadatel  - </a:t>
            </a:r>
            <a:r>
              <a:rPr lang="cs-CZ" b="1" dirty="0" smtClean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Současně  je potěšující, že není uznatelnost výdajů až po registraci projektů na SZIF (to by bylo až v červnu)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Znovu kontroly  - možnost vyzvání k doplnění </a:t>
            </a:r>
          </a:p>
          <a:p>
            <a:r>
              <a:rPr lang="cs-CZ" dirty="0" smtClean="0"/>
              <a:t>Předložení VCM na MAS  ke kontrole před odesláním na SZIF  </a:t>
            </a:r>
            <a:r>
              <a:rPr lang="cs-CZ" dirty="0" err="1" smtClean="0"/>
              <a:t>max</a:t>
            </a:r>
            <a:r>
              <a:rPr lang="cs-CZ" dirty="0" smtClean="0"/>
              <a:t> do 23.8.2021 (</a:t>
            </a:r>
            <a:r>
              <a:rPr lang="cs-CZ" b="1" dirty="0" smtClean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 smtClean="0"/>
              <a:t>Předložení VCM na SZIF – zkontrolovaného MAS do 30.8. 2021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 projektů, kde není VCM (jen  cenový průzkum tzn. CZV do </a:t>
            </a:r>
            <a:r>
              <a:rPr lang="cs-CZ" b="1" dirty="0" smtClean="0">
                <a:solidFill>
                  <a:srgbClr val="FF0000"/>
                </a:solidFill>
              </a:rPr>
              <a:t>500.000</a:t>
            </a:r>
            <a:r>
              <a:rPr lang="cs-CZ" b="1" dirty="0" smtClean="0">
                <a:solidFill>
                  <a:srgbClr val="FF0000"/>
                </a:solidFill>
              </a:rPr>
              <a:t>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Přílohy předkládané po  zaregistrování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 smtClean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 smtClean="0">
                <a:solidFill>
                  <a:srgbClr val="FF0000"/>
                </a:solidFill>
              </a:rPr>
              <a:t>tzn</a:t>
            </a:r>
            <a:r>
              <a:rPr lang="cs-CZ" b="1" dirty="0" smtClean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 smtClean="0">
                <a:solidFill>
                  <a:srgbClr val="FF0000"/>
                </a:solidFill>
              </a:rPr>
              <a:t>tkz</a:t>
            </a:r>
            <a:r>
              <a:rPr lang="cs-CZ" b="1" dirty="0" smtClean="0">
                <a:solidFill>
                  <a:srgbClr val="FF0000"/>
                </a:solidFill>
              </a:rPr>
              <a:t>. „VELKÝ“ CENOVÝ MARKETING. Do 400.000 se dělá  cenový průzkum (transparentní) – částky se počítají bez DPH)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POZOR </a:t>
            </a:r>
            <a:r>
              <a:rPr lang="cs-CZ" sz="2800" b="1" dirty="0">
                <a:solidFill>
                  <a:srgbClr val="FF0000"/>
                </a:solidFill>
              </a:rPr>
              <a:t>ZMĚNA </a:t>
            </a:r>
            <a:r>
              <a:rPr lang="cs-CZ" sz="2800" b="1" dirty="0"/>
              <a:t>- místo VŘ lze dokládat </a:t>
            </a:r>
            <a:r>
              <a:rPr lang="cs-CZ" sz="2800" b="1" dirty="0" err="1" smtClean="0"/>
              <a:t>tkz</a:t>
            </a:r>
            <a:r>
              <a:rPr lang="cs-CZ" sz="2800" b="1" dirty="0" smtClean="0"/>
              <a:t>. Velký cenový </a:t>
            </a:r>
            <a:r>
              <a:rPr lang="cs-CZ" sz="2800" b="1" dirty="0"/>
              <a:t>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Popis </a:t>
            </a:r>
            <a:r>
              <a:rPr lang="cs-CZ" dirty="0" err="1" smtClean="0"/>
              <a:t>fiche</a:t>
            </a:r>
            <a:r>
              <a:rPr lang="cs-CZ" dirty="0" smtClean="0"/>
              <a:t>  - Míra dotace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739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Fiche</a:t>
            </a:r>
            <a:r>
              <a:rPr lang="cs-CZ" b="1" dirty="0" smtClean="0"/>
              <a:t> 6, čl.20 odstavec e) Vybrané kulturní památky </a:t>
            </a:r>
            <a:r>
              <a:rPr lang="cs-CZ" dirty="0" smtClean="0"/>
              <a:t>- </a:t>
            </a:r>
            <a:r>
              <a:rPr lang="cs-CZ" dirty="0"/>
              <a:t>Podpora zahrnuje obnovu a zhodnocení nemovitého kulturního dědictví </a:t>
            </a:r>
            <a:r>
              <a:rPr lang="cs-CZ" dirty="0" smtClean="0"/>
              <a:t>venkova. (nemovitým </a:t>
            </a:r>
            <a:r>
              <a:rPr lang="cs-CZ" dirty="0"/>
              <a:t>kulturním dědictvím venkova se rozumí nemovité památky uvedené ve veřejně dostupném Ústředním seznamu kulturních památek České </a:t>
            </a:r>
            <a:r>
              <a:rPr lang="cs-CZ" dirty="0" smtClean="0"/>
              <a:t>republiky)</a:t>
            </a:r>
          </a:p>
          <a:p>
            <a:r>
              <a:rPr lang="pl-PL" b="1" dirty="0" smtClean="0"/>
              <a:t>80 </a:t>
            </a:r>
            <a:r>
              <a:rPr lang="pl-PL" b="1" dirty="0"/>
              <a:t>% způsobilých výdajů, ze kterých je stanovena dotace</a:t>
            </a:r>
          </a:p>
          <a:p>
            <a:pPr marL="0" indent="0">
              <a:buNone/>
            </a:pPr>
            <a:r>
              <a:rPr lang="cs-CZ" dirty="0"/>
              <a:t>Podpora je poskytována ve dvou režimech dle typu projektu, resp. výběru </a:t>
            </a:r>
            <a:r>
              <a:rPr lang="cs-CZ" dirty="0" smtClean="0"/>
              <a:t>žadatele: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1) Režim nezakládající veřejnou podporu </a:t>
            </a:r>
          </a:p>
          <a:p>
            <a:pPr marL="0" indent="0">
              <a:buNone/>
            </a:pPr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107 a 108 Smlouvy o fungování Evropské unie na podporu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Žadatel: </a:t>
            </a:r>
            <a:r>
              <a:rPr lang="cs-CZ" dirty="0"/>
              <a:t>Obec nebo svazek obcí, příspěvková organizace zřízená obcí nebo svazkem obcí, nestátní neziskové organizace (spolek, ústav, o.p.s.), registrované církve a náboženské společnosti a evidované (církevní) právnické osoby. 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 při podpisu dohody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 smtClean="0">
                <a:solidFill>
                  <a:srgbClr val="FF0000"/>
                </a:solidFill>
              </a:rPr>
              <a:t>minimis</a:t>
            </a:r>
            <a:r>
              <a:rPr lang="cs-CZ" b="1" i="1" dirty="0" smtClean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 smtClean="0"/>
              <a:t>3) Pokud </a:t>
            </a:r>
            <a:r>
              <a:rPr lang="cs-CZ" dirty="0"/>
              <a:t>žadatel uplatňuje nárok na vyšší míru dotace (kromě ANC oblastí) nebo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Preferenční kritéria - 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Výše celkových způsobilých výdajů, na které může být poskytnuta dotace</a:t>
            </a:r>
          </a:p>
          <a:p>
            <a:r>
              <a:rPr lang="cs-CZ" dirty="0"/>
              <a:t>Partnerství v projektu – žadatel popíše v žádosti partnerství v projektu a doloží jej partnerskou smlouvou. Partnerem musí být spolek nebo příspěvková organizace prokazatelně působící v obci, kde je místo realizace projektu.</a:t>
            </a:r>
          </a:p>
          <a:p>
            <a:r>
              <a:rPr lang="cs-CZ" dirty="0" smtClean="0"/>
              <a:t>Vytvoření </a:t>
            </a:r>
            <a:r>
              <a:rPr lang="cs-CZ" dirty="0"/>
              <a:t>pracovních míst – musí mít přímou vazbu na projekt, vytvořeno nejpozději do 6 měsíců od data převedení dotace na účet žadatele, závazek 3 roky od data převedení dotace na účet (malý a střední podnik), na HPP (nemusí být na celý úvazek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Prvožadatel</a:t>
            </a:r>
            <a:r>
              <a:rPr lang="cs-CZ" dirty="0" smtClean="0"/>
              <a:t> – žadatel bez historie u MAS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není úlohou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Napsat Vám projekt (žádost) – nesmíme </a:t>
            </a:r>
          </a:p>
          <a:p>
            <a:r>
              <a:rPr lang="cs-CZ" dirty="0" smtClean="0"/>
              <a:t>Kontrolovat, nebo provádět pro Vás výběrová řízení </a:t>
            </a:r>
          </a:p>
          <a:p>
            <a:r>
              <a:rPr lang="cs-CZ" dirty="0" smtClean="0"/>
              <a:t>Kontrolovat  finanční zdraví </a:t>
            </a:r>
          </a:p>
          <a:p>
            <a:r>
              <a:rPr lang="cs-CZ" dirty="0" smtClean="0"/>
              <a:t>Zpracovávat Vám žádost o platbu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úlohou MAS Labské skály v celém procesu 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 smtClean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 smtClean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 smtClean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 smtClean="0"/>
              <a:t>Vytvoření pracovních míst, podpora menších projektů, inovace  v navázání spolupráce, všeobecné informovanosti, modernizace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úlohou MAS ještě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projektů ke spolufinancování </a:t>
            </a:r>
          </a:p>
          <a:p>
            <a:r>
              <a:rPr lang="cs-CZ" dirty="0" smtClean="0"/>
              <a:t>Konzultační podpora žadatelům  po celou dobu realizace vč. </a:t>
            </a:r>
            <a:r>
              <a:rPr lang="cs-CZ" dirty="0"/>
              <a:t> </a:t>
            </a:r>
            <a:r>
              <a:rPr lang="cs-CZ" dirty="0" smtClean="0"/>
              <a:t>Žádosti o proplacení </a:t>
            </a:r>
          </a:p>
          <a:p>
            <a:r>
              <a:rPr lang="cs-CZ" dirty="0" smtClean="0"/>
              <a:t>Schvalování změnových hlášení – nutno konzultovat předem </a:t>
            </a:r>
          </a:p>
          <a:p>
            <a:r>
              <a:rPr lang="cs-CZ" dirty="0" smtClean="0"/>
              <a:t>Propagace vašeho projektu  a navazování další spolupráce </a:t>
            </a:r>
          </a:p>
          <a:p>
            <a:r>
              <a:rPr lang="cs-CZ" dirty="0" smtClean="0"/>
              <a:t>Organizace seminářů  - pro žadatele při vyhlášení výzvy,  dalšího k Výběrovým řízením a po schválení projektů pro příjemce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Konzultace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33180"/>
              </p:ext>
            </p:extLst>
          </p:nvPr>
        </p:nvGraphicFramePr>
        <p:xfrm>
          <a:off x="876301" y="2329962"/>
          <a:ext cx="10513165" cy="3138853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67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343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  <a:hlinkClick r:id="rId2"/>
                        </a:rPr>
                        <a:t>Jirina.bischoffiova@seznam.cz</a:t>
                      </a:r>
                      <a:endParaRPr lang="cs-CZ" b="1">
                        <a:effectLst/>
                      </a:endParaRPr>
                    </a:p>
                    <a:p>
                      <a:r>
                        <a:rPr lang="cs-CZ" b="1">
                          <a:effectLst/>
                          <a:hlinkClick r:id="rId3"/>
                        </a:rPr>
                        <a:t>maslabskeskaly@gmail.com</a:t>
                      </a:r>
                      <a:endParaRPr lang="cs-CZ" b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43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konec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</a:t>
            </a:r>
            <a:r>
              <a:rPr lang="cs-CZ" dirty="0" smtClean="0"/>
              <a:t>řílohy k </a:t>
            </a:r>
            <a:r>
              <a:rPr lang="cs-CZ" dirty="0" err="1" smtClean="0"/>
              <a:t>fichi</a:t>
            </a:r>
            <a:r>
              <a:rPr lang="cs-CZ" dirty="0" smtClean="0"/>
              <a:t> 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Pokud  jde o stavební záměr</a:t>
            </a:r>
            <a:r>
              <a:rPr lang="cs-CZ" dirty="0" smtClean="0"/>
              <a:t>, kde je třeba opatření stavebního úřadu(</a:t>
            </a:r>
            <a:r>
              <a:rPr lang="cs-CZ" dirty="0" err="1" smtClean="0"/>
              <a:t>územko</a:t>
            </a:r>
            <a:r>
              <a:rPr lang="cs-CZ" dirty="0" smtClean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 smtClean="0"/>
              <a:t>Pokud projekt podléhá řízení SÚ </a:t>
            </a:r>
            <a:r>
              <a:rPr lang="cs-CZ" dirty="0" smtClean="0"/>
              <a:t>– SÚ ověřená stavební dokumentace </a:t>
            </a:r>
          </a:p>
          <a:p>
            <a:r>
              <a:rPr lang="cs-CZ" b="1" dirty="0" smtClean="0"/>
              <a:t>Půdorys</a:t>
            </a:r>
            <a:r>
              <a:rPr lang="cs-CZ" dirty="0" smtClean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Katastrální mapa </a:t>
            </a:r>
            <a:r>
              <a:rPr lang="cs-CZ" dirty="0" smtClean="0"/>
              <a:t>v </a:t>
            </a:r>
            <a:r>
              <a:rPr lang="cs-CZ" dirty="0"/>
              <a:t>odpovídajícím měřítku, ze které budou patrná čísla pozemků, hranice pozemků, název katastrálního území a měřítko mapy a</a:t>
            </a:r>
            <a:r>
              <a:rPr lang="cs-CZ" dirty="0" smtClean="0"/>
              <a:t>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Formuláře prokazující finanční zdraví</a:t>
            </a:r>
            <a:r>
              <a:rPr lang="cs-CZ" dirty="0" smtClean="0"/>
              <a:t>, podle výše celkových způsobilých výdajů (do 1 mil není požadováno  nad 1 mil – musí být předloženo  za předcházející 3 uzavřená účetní období , resp. 2 účetní období u začínajících), kdo toto neprokáže  nemůže podat projekt dražší než 1 mil. Kč (bez DPH) </a:t>
            </a:r>
          </a:p>
          <a:p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Pokud žadatel uplatňuje nárok na vyšší míru dotace (kromě oblastí </a:t>
            </a:r>
            <a:r>
              <a:rPr lang="cs-CZ" dirty="0" smtClean="0">
                <a:solidFill>
                  <a:srgbClr val="FFC000"/>
                </a:solidFill>
              </a:rPr>
              <a:t>ANC) </a:t>
            </a:r>
            <a:r>
              <a:rPr lang="cs-CZ" dirty="0">
                <a:solidFill>
                  <a:srgbClr val="FFC000"/>
                </a:solidFill>
              </a:rPr>
              <a:t>nebo se jedná o žadatele, který musí pro splnění definice spadat do určité kategorie podniku podle </a:t>
            </a:r>
            <a:r>
              <a:rPr lang="cs-CZ" dirty="0" smtClean="0">
                <a:solidFill>
                  <a:srgbClr val="FFC000"/>
                </a:solidFill>
              </a:rPr>
              <a:t>velikosti – </a:t>
            </a:r>
            <a:r>
              <a:rPr lang="cs-CZ" b="1" dirty="0">
                <a:solidFill>
                  <a:srgbClr val="FFC000"/>
                </a:solidFill>
              </a:rPr>
              <a:t>Prohlášení o zařazení podniku do kategorie </a:t>
            </a:r>
            <a:r>
              <a:rPr lang="cs-CZ" b="1" dirty="0" err="1">
                <a:solidFill>
                  <a:srgbClr val="FFC000"/>
                </a:solidFill>
              </a:rPr>
              <a:t>mikropodniků</a:t>
            </a:r>
            <a:r>
              <a:rPr lang="cs-CZ" b="1" dirty="0">
                <a:solidFill>
                  <a:srgbClr val="FFC000"/>
                </a:solidFill>
              </a:rPr>
              <a:t>, malých a středních podniků </a:t>
            </a:r>
            <a:r>
              <a:rPr lang="cs-CZ" dirty="0" smtClean="0">
                <a:solidFill>
                  <a:srgbClr val="FFC000"/>
                </a:solidFill>
              </a:rPr>
              <a:t>dle </a:t>
            </a:r>
            <a:r>
              <a:rPr lang="cs-CZ" dirty="0">
                <a:solidFill>
                  <a:srgbClr val="FFC000"/>
                </a:solidFill>
              </a:rPr>
              <a:t>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7929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V případě, že v rámci projektu nakupuje nemovitost znalecký posudek, ne starší než 6 měsíců před podáním žádosti na MAS</a:t>
            </a:r>
          </a:p>
          <a:p>
            <a:r>
              <a:rPr lang="cs-CZ" sz="2600" dirty="0" smtClean="0"/>
              <a:t>Fotodokumentace aktuálního stavu místa realizace projektu, v případě pořízení mobilních strojů se nedokládá.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b="1" dirty="0" smtClean="0"/>
              <a:t>Specifické přílohy pro </a:t>
            </a:r>
            <a:r>
              <a:rPr lang="cs-CZ" sz="2600" b="1" dirty="0" err="1" smtClean="0"/>
              <a:t>fichi</a:t>
            </a:r>
            <a:r>
              <a:rPr lang="cs-CZ" sz="2600" b="1" dirty="0" smtClean="0"/>
              <a:t> 6 oblast e) Vybrané kulturní památky</a:t>
            </a:r>
          </a:p>
          <a:p>
            <a:r>
              <a:rPr lang="cs-CZ" sz="2600" dirty="0" smtClean="0"/>
              <a:t>1) Prohlášení o realizaci projektu v souladu s plánem/programem rozvoje obce (strategického rozvojového dokumentu) (viz Příloha 21 Pravidel)</a:t>
            </a:r>
          </a:p>
          <a:p>
            <a:r>
              <a:rPr lang="cs-CZ" sz="2600" dirty="0" smtClean="0"/>
              <a:t>2) Souhlasné závazné stanovisko příslušného orgánu památkové péče podle § 14 zákona č. 20/1987 Sb., o státní památkové péči, ve znění pozdějších předpisů, v případě, že není vyžadováno stavební řízení, které vychází ze stanoviska NPÚ </a:t>
            </a:r>
          </a:p>
          <a:p>
            <a:r>
              <a:rPr lang="cs-CZ" sz="2600" b="1" dirty="0"/>
              <a:t>Přílohy stanovené MAS</a:t>
            </a:r>
          </a:p>
          <a:p>
            <a:r>
              <a:rPr lang="cs-CZ" sz="2600" dirty="0"/>
              <a:t>V případě partnerství v projektu doloží žadatel Partnerskou smlouvu, jejíž vzor je přílohou dokumentace výzvy </a:t>
            </a:r>
            <a:r>
              <a:rPr lang="cs-CZ" sz="2600" dirty="0" smtClean="0"/>
              <a:t>č.6 / </a:t>
            </a:r>
            <a:r>
              <a:rPr lang="cs-CZ" sz="2600" dirty="0"/>
              <a:t>PRV na stránkách MAS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Dokládání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 smtClean="0"/>
              <a:t>Nově se dokládají přes záložku Průřezové přílohy </a:t>
            </a:r>
          </a:p>
          <a:p>
            <a:r>
              <a:rPr lang="cs-CZ" dirty="0" smtClean="0"/>
              <a:t>MAS tyto přílohy vyžaduje pro účely administrativní kontroly a proto je žadatel musí doložit navíc jako přílohu žádosti o dotaci.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Finanční zdraví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projektů, které mají výdaje do 1. mil Kč (bez DPH) se finanční zdraví nepožaduje </a:t>
            </a:r>
          </a:p>
          <a:p>
            <a:r>
              <a:rPr lang="cs-CZ" dirty="0" smtClean="0"/>
              <a:t>U projektů nad  1. mil Kč (bez DPH) je nutné doložit finanční zdraví za tři předcházející uzavřená  účetní období.</a:t>
            </a:r>
          </a:p>
          <a:p>
            <a:r>
              <a:rPr lang="cs-CZ" dirty="0" smtClean="0"/>
              <a:t>Pokud bude mít někdo již podané daň. přiznání  započítává se rok  2020</a:t>
            </a:r>
          </a:p>
          <a:p>
            <a:r>
              <a:rPr lang="cs-CZ" dirty="0" smtClean="0"/>
              <a:t>Jinak se FZ týká let 2019,2018,2017</a:t>
            </a:r>
          </a:p>
          <a:p>
            <a:r>
              <a:rPr lang="cs-CZ" dirty="0" smtClean="0"/>
              <a:t>MAS kontroluje pouze splnění této povinnosti – ale  formuláře a FZ žadatele nekontroluje to dělá až SZIF</a:t>
            </a:r>
          </a:p>
          <a:p>
            <a:r>
              <a:rPr lang="cs-CZ" dirty="0"/>
              <a:t>Pokud  jde o nového </a:t>
            </a:r>
            <a:r>
              <a:rPr lang="cs-CZ" dirty="0" smtClean="0"/>
              <a:t>podnikatele </a:t>
            </a:r>
            <a:r>
              <a:rPr lang="cs-CZ" dirty="0"/>
              <a:t>– nebo novou firmu  a bude mít projekt  nad 1 mil Kč -   je zde  úleva  - je možné v tomto případě doložit  pouze 2 účetní období – které  FZ prokáží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Veřejná </a:t>
            </a:r>
            <a:r>
              <a:rPr lang="cs-CZ" dirty="0"/>
              <a:t>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je poskytována ve dvou režimech, ze kterých si žadatel může zvolit: </a:t>
            </a:r>
          </a:p>
          <a:p>
            <a:r>
              <a:rPr lang="cs-CZ" dirty="0" smtClean="0"/>
              <a:t>1</a:t>
            </a:r>
            <a:r>
              <a:rPr lang="cs-CZ" dirty="0"/>
              <a:t>) Režim nezakládající veřejnou podporu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– projekty musí být v souladu s Nařízením Komise (EU) č. 1407/2013 ze dne 18. prosince 2013 o použití článků </a:t>
            </a:r>
            <a:r>
              <a:rPr lang="cs-CZ" dirty="0" smtClean="0"/>
              <a:t>107 </a:t>
            </a:r>
            <a:r>
              <a:rPr lang="cs-CZ" dirty="0"/>
              <a:t>a 108 Smlouvy o fungování Evropské unie na podporu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smtClean="0"/>
              <a:t>Celková </a:t>
            </a:r>
            <a:r>
              <a:rPr lang="cs-CZ" dirty="0"/>
              <a:t>výše podpory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kterou členský stát poskytne jednomu podniku, nesmí za libovolná tři po sobě jdoucí jednoletá účetní období překročit 200 000 </a:t>
            </a:r>
            <a:r>
              <a:rPr lang="cs-CZ" dirty="0" smtClean="0"/>
              <a:t>EUR)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7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3145</Words>
  <Application>Microsoft Office PowerPoint</Application>
  <PresentationFormat>Širokoúhlá obrazovka</PresentationFormat>
  <Paragraphs>194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fiche  - Míra dotace </vt:lpstr>
      <vt:lpstr> Přílohy k fichi 6 </vt:lpstr>
      <vt:lpstr> Přílohy – pokračování </vt:lpstr>
      <vt:lpstr> Přílohy – pokračování </vt:lpstr>
      <vt:lpstr> Dokládání příloh</vt:lpstr>
      <vt:lpstr> Finanční zdraví </vt:lpstr>
      <vt:lpstr> Veřejná podpora</vt:lpstr>
      <vt:lpstr> Přijatelnost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6 – Generování žádosti  Nová podání – žádosti PRV – žádost o dotaci přes MAS tlačítko MAS Labské skály – Výzva 6</vt:lpstr>
      <vt:lpstr> Výzva č. 6 – výběr správné fiche a založení žádosti </vt:lpstr>
      <vt:lpstr>  Výzva č. 6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Uživatel systému Windows</cp:lastModifiedBy>
  <cp:revision>104</cp:revision>
  <dcterms:created xsi:type="dcterms:W3CDTF">2017-02-14T08:09:10Z</dcterms:created>
  <dcterms:modified xsi:type="dcterms:W3CDTF">2021-02-10T10:16:19Z</dcterms:modified>
</cp:coreProperties>
</file>