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4" r:id="rId2"/>
    <p:sldId id="257" r:id="rId3"/>
    <p:sldId id="265" r:id="rId4"/>
    <p:sldId id="283" r:id="rId5"/>
    <p:sldId id="285" r:id="rId6"/>
    <p:sldId id="311" r:id="rId7"/>
    <p:sldId id="271" r:id="rId8"/>
    <p:sldId id="273" r:id="rId9"/>
    <p:sldId id="284" r:id="rId10"/>
    <p:sldId id="269" r:id="rId11"/>
    <p:sldId id="259" r:id="rId12"/>
    <p:sldId id="313" r:id="rId13"/>
    <p:sldId id="312" r:id="rId14"/>
    <p:sldId id="314" r:id="rId15"/>
    <p:sldId id="278" r:id="rId16"/>
    <p:sldId id="279" r:id="rId17"/>
    <p:sldId id="281" r:id="rId18"/>
    <p:sldId id="301" r:id="rId19"/>
    <p:sldId id="310" r:id="rId20"/>
    <p:sldId id="302" r:id="rId21"/>
    <p:sldId id="304" r:id="rId22"/>
    <p:sldId id="305" r:id="rId23"/>
    <p:sldId id="306" r:id="rId24"/>
    <p:sldId id="308" r:id="rId25"/>
    <p:sldId id="307" r:id="rId26"/>
    <p:sldId id="262" r:id="rId27"/>
    <p:sldId id="309" r:id="rId28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5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C100D-0416-4EE5-8332-A9076DBFDC68}" type="datetimeFigureOut">
              <a:rPr lang="cs-CZ" smtClean="0"/>
              <a:pPr/>
              <a:t>1.6.2018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7FFAF-DACC-4794-9931-C5C25918B7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B766-6777-4575-B23F-9E50FE2881EE}" type="datetimeFigureOut">
              <a:rPr lang="cs-CZ" smtClean="0"/>
              <a:pPr/>
              <a:t>1.6.2018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86050" y="504825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2C732-B211-43E5-9B55-5C0A44B321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BB0EF-8E63-40CE-9D5A-212A46474B20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D57-CCD6-4B30-BB61-F78775D59839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B7CB-9C7C-4729-90AF-3FAB0BA8A314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2A5C-D5A3-4F80-BFE6-EE018502BEF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8084-8179-4489-B487-F7BC702F86DF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C0C5-8AE6-4EB1-804D-17B6B04A4389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CB4C-A82B-4F9F-9656-D6512CA57F2D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1A70B-0E6E-4384-AB9E-B9497B15E4B1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2DF-BF1A-4231-8687-FDFCAB731B51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60BF-5916-4062-9B92-E81952A19365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5921-F3E5-4F20-B99B-9338CC09A9C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6B8B-B4C2-4AF9-A975-3D13B09B57DB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2192-1781-4786-B6C6-ED0A5B8E688E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9639-2BAD-4832-9C77-A948875494FA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3E77-3175-45A8-8873-D92336C3A84D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535-0BDD-40EB-9DB7-EAAC64BC7F30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F26C-3C89-4D6D-AD3F-6D56DB687616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EE5947-77F7-4FCE-B680-E5E16A24DC4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ofrova.masls@seznam.cz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30284" y="1097280"/>
            <a:ext cx="106901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Výzva č. 6  z OPZ  - Výzva MAS Labské skály z.s. -Podpora provozu sociálních podniků- I. </a:t>
            </a:r>
            <a:endParaRPr lang="cs-CZ" sz="4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43200" y="498761"/>
            <a:ext cx="83792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440873" y="1762299"/>
            <a:ext cx="100861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Vznik nových a rozvoj existujících podnikatelských aktivit v oblasti sociálního podnikání </a:t>
            </a:r>
          </a:p>
          <a:p>
            <a:endParaRPr lang="cs-CZ" sz="2400" dirty="0" smtClean="0"/>
          </a:p>
          <a:p>
            <a:r>
              <a:rPr lang="cs-CZ" sz="2400" dirty="0" smtClean="0"/>
              <a:t>    1.1 Integrační sociální podnik </a:t>
            </a:r>
          </a:p>
          <a:p>
            <a:r>
              <a:rPr lang="cs-CZ" sz="2400" dirty="0" smtClean="0"/>
              <a:t>    1.2 Environmentální sociální podnik </a:t>
            </a:r>
          </a:p>
          <a:p>
            <a:r>
              <a:rPr lang="cs-CZ" sz="2400" dirty="0" smtClean="0"/>
              <a:t> </a:t>
            </a:r>
          </a:p>
          <a:p>
            <a:r>
              <a:rPr lang="cs-CZ" sz="2400" dirty="0" smtClean="0"/>
              <a:t> </a:t>
            </a:r>
          </a:p>
          <a:p>
            <a:r>
              <a:rPr lang="cs-CZ" sz="2400" dirty="0" smtClean="0"/>
              <a:t>Popis podporovaných aktivit je uveden v příloze č. 2  - Popis podporovaných aktivit   výzvy MAS.</a:t>
            </a:r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274" y="202277"/>
            <a:ext cx="10018713" cy="864523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Podporované aktivity</a:t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sz="2700" b="1" dirty="0" smtClean="0"/>
              <a:t>1.1. Integrační sociální podnik</a:t>
            </a:r>
            <a:br>
              <a:rPr lang="cs-CZ" sz="2700" b="1" dirty="0" smtClean="0"/>
            </a:br>
            <a:endParaRPr lang="cs-CZ" sz="27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1" y="831272"/>
            <a:ext cx="10357658" cy="60267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dirty="0" smtClean="0"/>
              <a:t>Příjemce musí naplňovat současně tyto principy a charakteristiky sociálního podnikání </a:t>
            </a:r>
          </a:p>
          <a:p>
            <a:pPr>
              <a:buNone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Společensky prospěšný cíl</a:t>
            </a:r>
          </a:p>
          <a:p>
            <a:pPr>
              <a:buNone/>
            </a:pPr>
            <a:r>
              <a:rPr lang="cs-CZ" sz="2200" b="1" dirty="0" smtClean="0"/>
              <a:t> - </a:t>
            </a:r>
            <a:r>
              <a:rPr lang="cs-CZ" sz="2200" dirty="0" smtClean="0"/>
              <a:t>společensky prospěšný cíl zaměstnávání a sociálního začleňování osob znevýhodněných na  trhu práce formulován v zakládacích dokumentech</a:t>
            </a:r>
            <a:endParaRPr lang="cs-CZ" sz="2200" b="1" dirty="0" smtClean="0"/>
          </a:p>
          <a:p>
            <a:pPr>
              <a:buNone/>
            </a:pP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Sociální prospěch</a:t>
            </a:r>
          </a:p>
          <a:p>
            <a:pPr>
              <a:buNone/>
            </a:pPr>
            <a:r>
              <a:rPr lang="cs-CZ" sz="2200" b="1" dirty="0" smtClean="0"/>
              <a:t> - </a:t>
            </a:r>
            <a:r>
              <a:rPr lang="cs-CZ" sz="2200" dirty="0" smtClean="0"/>
              <a:t>zaměstnávání a sociální začleňování osob ze znevýhodněných  skupin</a:t>
            </a:r>
          </a:p>
          <a:p>
            <a:pPr>
              <a:buNone/>
            </a:pPr>
            <a:r>
              <a:rPr lang="cs-CZ" sz="2200" dirty="0" smtClean="0"/>
              <a:t> - účast zaměstnanců a členů na směřování podniku</a:t>
            </a:r>
          </a:p>
          <a:p>
            <a:pPr>
              <a:buNone/>
            </a:pPr>
            <a:r>
              <a:rPr lang="cs-CZ" sz="2200" dirty="0" smtClean="0"/>
              <a:t> - důraz na rozvoj pracovních kompetencí znevýhodněných  zaměstnanců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3193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3048000" y="235527"/>
            <a:ext cx="67471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400" b="1" dirty="0" smtClean="0"/>
              <a:t> 1.1. Integrační sociální podnik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93273" y="1205346"/>
            <a:ext cx="1025236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•</a:t>
            </a:r>
            <a:r>
              <a:rPr lang="cs-CZ" sz="2200" b="1" dirty="0" smtClean="0"/>
              <a:t> Ekonomický prospěch</a:t>
            </a:r>
            <a:endParaRPr lang="cs-CZ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minimálně 51 % případného zisku je reinvestováno do rozvoje sociálního podniku</a:t>
            </a:r>
          </a:p>
          <a:p>
            <a:r>
              <a:rPr lang="cs-CZ" sz="2200" dirty="0" smtClean="0"/>
              <a:t>   a/nebo pro naplnění jeho  společensky prospěšných cílů</a:t>
            </a:r>
          </a:p>
          <a:p>
            <a:pPr>
              <a:buNone/>
            </a:pPr>
            <a:r>
              <a:rPr lang="cs-CZ" sz="2200" dirty="0" smtClean="0"/>
              <a:t>-nezávislost (autonomie) v manažerském rozhodování a   řízení na externích </a:t>
            </a:r>
          </a:p>
          <a:p>
            <a:pPr>
              <a:buNone/>
            </a:pPr>
            <a:r>
              <a:rPr lang="cs-CZ" sz="2200" dirty="0" smtClean="0"/>
              <a:t>   zakladatelích nebo zřizovatelích </a:t>
            </a:r>
          </a:p>
          <a:p>
            <a:pPr>
              <a:buFontTx/>
              <a:buChar char="-"/>
            </a:pPr>
            <a:r>
              <a:rPr lang="cs-CZ" sz="2200" dirty="0" smtClean="0"/>
              <a:t>alespoň 30 % podíl tržeb z prodeje výrobků a služeb na  celkových výnosech</a:t>
            </a:r>
          </a:p>
          <a:p>
            <a:pPr>
              <a:buFontTx/>
              <a:buChar char="-"/>
            </a:pPr>
            <a:endParaRPr lang="cs-CZ" sz="2200" dirty="0" smtClean="0"/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• </a:t>
            </a:r>
            <a:r>
              <a:rPr lang="cs-CZ" sz="2200" b="1" dirty="0" smtClean="0"/>
              <a:t>Environmentální prospěch </a:t>
            </a:r>
          </a:p>
          <a:p>
            <a:pPr>
              <a:buFontTx/>
              <a:buChar char="-"/>
            </a:pPr>
            <a:r>
              <a:rPr lang="cs-CZ" sz="2200" dirty="0" smtClean="0"/>
              <a:t>zohledňování environmentálních aspektů výroby i   spotřeby</a:t>
            </a:r>
          </a:p>
          <a:p>
            <a:pPr>
              <a:buFontTx/>
              <a:buChar char="-"/>
            </a:pPr>
            <a:endParaRPr lang="cs-CZ" sz="2200" dirty="0" smtClean="0"/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cs typeface="Arial"/>
              </a:rPr>
              <a:t>• </a:t>
            </a:r>
            <a:r>
              <a:rPr lang="cs-CZ" sz="2200" b="1" dirty="0" smtClean="0"/>
              <a:t>Místní prospěch</a:t>
            </a:r>
            <a:endParaRPr lang="cs-CZ" sz="2200" dirty="0" smtClean="0"/>
          </a:p>
          <a:p>
            <a:pPr>
              <a:buNone/>
            </a:pPr>
            <a:r>
              <a:rPr lang="cs-CZ" sz="2200" dirty="0" smtClean="0"/>
              <a:t>- přednostní uspokojování potřeb místní komunity a místní   poptávky</a:t>
            </a:r>
          </a:p>
          <a:p>
            <a:pPr>
              <a:buNone/>
            </a:pPr>
            <a:r>
              <a:rPr lang="cs-CZ" sz="2200" dirty="0" smtClean="0"/>
              <a:t>-využívání přednostně místních zdrojů</a:t>
            </a:r>
          </a:p>
          <a:p>
            <a:pPr>
              <a:buNone/>
            </a:pPr>
            <a:r>
              <a:rPr lang="cs-CZ" sz="2200" dirty="0" smtClean="0"/>
              <a:t>-spolupráce sociálního podniku s lokálními aktéry na území  MAS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3048000" y="0"/>
            <a:ext cx="6096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sz="2000" b="1" dirty="0" smtClean="0"/>
              <a:t>1.2. Environmentální sociální podnik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83673" y="1371600"/>
            <a:ext cx="1120832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Příjemce musí naplňovat současně tyto principy a charakteristiky sociálního podnikání </a:t>
            </a:r>
          </a:p>
          <a:p>
            <a:endParaRPr lang="cs-CZ" dirty="0" smtClean="0"/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• </a:t>
            </a:r>
            <a:r>
              <a:rPr lang="cs-CZ" sz="2200" b="1" dirty="0" smtClean="0"/>
              <a:t>Společensky prospěšný cíl</a:t>
            </a:r>
          </a:p>
          <a:p>
            <a:r>
              <a:rPr lang="cs-CZ" sz="2200" b="1" dirty="0" smtClean="0"/>
              <a:t> - </a:t>
            </a:r>
            <a:r>
              <a:rPr lang="cs-CZ" sz="2200" dirty="0" smtClean="0"/>
              <a:t>podnik existuje za účelem naplnění společensky  prospěšného  cíle, kterým je řešení konkrétního   </a:t>
            </a:r>
          </a:p>
          <a:p>
            <a:r>
              <a:rPr lang="cs-CZ" sz="2200" dirty="0" smtClean="0"/>
              <a:t>   environmentálního   problému a zaměstnávání a sociální začleňování osob  znevýhodněných na trhu práce;  tento cíl </a:t>
            </a:r>
          </a:p>
          <a:p>
            <a:r>
              <a:rPr lang="cs-CZ" sz="2200" dirty="0" smtClean="0"/>
              <a:t>   je formulován  v zakládacích dokumentech</a:t>
            </a:r>
          </a:p>
          <a:p>
            <a:endParaRPr lang="cs-CZ" sz="2200" b="1" dirty="0" smtClean="0"/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Sociální prospěch</a:t>
            </a:r>
          </a:p>
          <a:p>
            <a:pPr>
              <a:buNone/>
            </a:pPr>
            <a:r>
              <a:rPr lang="cs-CZ" sz="2200" b="1" dirty="0" smtClean="0"/>
              <a:t> - </a:t>
            </a:r>
            <a:r>
              <a:rPr lang="cs-CZ" sz="2200" dirty="0" smtClean="0"/>
              <a:t>zaměstnávání a sociální začleňování osob ze znevýhodněných  skupin</a:t>
            </a:r>
          </a:p>
          <a:p>
            <a:pPr>
              <a:buNone/>
            </a:pPr>
            <a:r>
              <a:rPr lang="cs-CZ" sz="2200" dirty="0" smtClean="0"/>
              <a:t> - účast zaměstnanců a členů na směřování podniku</a:t>
            </a:r>
          </a:p>
          <a:p>
            <a:pPr>
              <a:buNone/>
            </a:pPr>
            <a:r>
              <a:rPr lang="cs-CZ" sz="2200" dirty="0" smtClean="0"/>
              <a:t> - důraz na rozvoj pracovních kompetencí znevýhodněných  zaměstnanců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3048000" y="0"/>
            <a:ext cx="609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sz="2400" b="1" dirty="0" smtClean="0"/>
              <a:t>1.2. Environmentální sociální podnik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108364" y="997527"/>
            <a:ext cx="11277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Ekonomický prospěch</a:t>
            </a:r>
            <a:endParaRPr lang="cs-CZ" sz="2200" dirty="0" smtClean="0"/>
          </a:p>
          <a:p>
            <a:pPr>
              <a:buNone/>
            </a:pPr>
            <a:r>
              <a:rPr lang="cs-CZ" sz="2200" dirty="0" smtClean="0"/>
              <a:t>- minimálně 51 % případného zisku je reinvestováno do rozvoje sociálního podniku a/nebo pro naplnění jeho  společensky prospěšných cílů</a:t>
            </a:r>
          </a:p>
          <a:p>
            <a:pPr>
              <a:buNone/>
            </a:pPr>
            <a:r>
              <a:rPr lang="cs-CZ" sz="2200" dirty="0" smtClean="0"/>
              <a:t>-nezávislost (autonomie) v manažerském rozhodování a   řízení na externích zakladatelích nebo zřizovatelích </a:t>
            </a:r>
          </a:p>
          <a:p>
            <a:pPr>
              <a:buNone/>
            </a:pPr>
            <a:r>
              <a:rPr lang="cs-CZ" sz="2200" dirty="0" smtClean="0"/>
              <a:t>- alespoň 30 % podíl tržeb z prodeje výrobků a služeb na  celkových výnosech</a:t>
            </a:r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Environmentální prospěch </a:t>
            </a:r>
          </a:p>
          <a:p>
            <a:pPr>
              <a:buFontTx/>
              <a:buChar char="-"/>
            </a:pPr>
            <a:r>
              <a:rPr lang="cs-CZ" sz="2200" dirty="0" smtClean="0"/>
              <a:t>podnikatelské aktivity podniku, skrze které podnik naplňuje  společensky prospěšný cíl, mají environmentální rozměr</a:t>
            </a:r>
          </a:p>
          <a:p>
            <a:r>
              <a:rPr lang="cs-CZ" sz="2200" dirty="0" smtClean="0"/>
              <a:t>-zohledňování environmentálních aspektů ve všech fázích  podnikání, tzn. při výrobě výrobků a/nebo  poskytování </a:t>
            </a:r>
          </a:p>
          <a:p>
            <a:r>
              <a:rPr lang="cs-CZ" sz="2200" dirty="0" smtClean="0"/>
              <a:t>  služeb  včetně environmentálně příznivého úřadování</a:t>
            </a:r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200" b="1" dirty="0" smtClean="0"/>
              <a:t>Místní prospěch</a:t>
            </a:r>
            <a:endParaRPr lang="cs-CZ" sz="2200" dirty="0" smtClean="0"/>
          </a:p>
          <a:p>
            <a:pPr>
              <a:buNone/>
            </a:pPr>
            <a:r>
              <a:rPr lang="cs-CZ" sz="2200" dirty="0" smtClean="0"/>
              <a:t>- přednostní uspokojování potřeb místní komunity a místní   poptávky</a:t>
            </a:r>
          </a:p>
          <a:p>
            <a:pPr>
              <a:buNone/>
            </a:pPr>
            <a:r>
              <a:rPr lang="cs-CZ" sz="2200" dirty="0" smtClean="0"/>
              <a:t>-využívání přednostně místních zdrojů</a:t>
            </a:r>
          </a:p>
          <a:p>
            <a:pPr>
              <a:buNone/>
            </a:pPr>
            <a:r>
              <a:rPr lang="cs-CZ" sz="2200" dirty="0" smtClean="0"/>
              <a:t>-spolupráce sociálního podniku s lokálními aktéry na území  MAS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199505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Indikátory</a:t>
            </a:r>
            <a:r>
              <a:rPr lang="cs-CZ" b="1" dirty="0" smtClean="0"/>
              <a:t>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679171" y="997527"/>
            <a:ext cx="98588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= nástroje pro měření dosažených efektů projektových aktivit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Indikátory výstupů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Indikátory výsledků 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Žadatel volí pouze ty indikátory z výzvy, které jsou relevantní pro jeho </a:t>
            </a:r>
          </a:p>
          <a:p>
            <a:r>
              <a:rPr lang="cs-CZ" sz="2400" dirty="0" smtClean="0"/>
              <a:t>   projekt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Ve zprávách o realizaci projektu se uvádějí kumulativně – souhrnně za </a:t>
            </a:r>
          </a:p>
          <a:p>
            <a:r>
              <a:rPr lang="cs-CZ" sz="2400" dirty="0" smtClean="0"/>
              <a:t>   období od počátku projektu do konce příslušného monitorovacího období </a:t>
            </a:r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177935" y="249382"/>
            <a:ext cx="93767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Povinnosti související s indikátory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429789" y="1113905"/>
            <a:ext cx="1017477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Povinnost stanovit v žádosti cílové hodnoty indikátorů včetně popisu způsobu</a:t>
            </a:r>
          </a:p>
          <a:p>
            <a:r>
              <a:rPr lang="cs-CZ" sz="2400" dirty="0" smtClean="0"/>
              <a:t>   stanovení této hodnoty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Nastavení je závazné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nesplnění – sankce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Úprava – podstatnou změnou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Průběžné sledování jejich naplnění  v</a:t>
            </a:r>
            <a:r>
              <a:rPr lang="pl-PL" sz="2400" dirty="0" smtClean="0"/>
              <a:t>e zprávách o realizaci projektu 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Prokazatelnost vykazovaných hodnot </a:t>
            </a:r>
          </a:p>
          <a:p>
            <a:r>
              <a:rPr lang="cs-CZ" sz="2400" dirty="0" smtClean="0"/>
              <a:t>    záznamy o každém klientovi, prezenční listiny atd. ověřitelné případnou</a:t>
            </a:r>
          </a:p>
          <a:p>
            <a:r>
              <a:rPr lang="cs-CZ" sz="2400" dirty="0" smtClean="0"/>
              <a:t>    kontrolou, monitorovací listy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7999" y="365761"/>
            <a:ext cx="73262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Indikátory se závazkem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144684" y="1163782"/>
            <a:ext cx="9493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Hodnoty, které jsou chápány jako závazek žadatele, kterého má dosáhnout díky realizaci projektu 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004291" y="2008909"/>
          <a:ext cx="985889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36"/>
                <a:gridCol w="5001491"/>
                <a:gridCol w="1717964"/>
                <a:gridCol w="1555401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6 00 </a:t>
                      </a:r>
                      <a:r>
                        <a:rPr lang="cs-CZ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Celkový počet účastníků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účastníci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1 02 13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Počet sociálních podniků vzniklým díky podpoře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organizace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1 02 12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Počet podpořených již existujících sociálních podniků 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organizace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387927"/>
            <a:ext cx="79663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 Indikátory bez závazku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008909" y="1108364"/>
            <a:ext cx="9822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Hodnoty, které nepředstavují závazek žadatele, ale které je nutné sledovat (Žadatel má povinnost vyplnit cílovou hodnotu indikátorů, u nerelevantních je možno uvést hodnotu 0.)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27018" y="2272144"/>
          <a:ext cx="10436165" cy="355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855"/>
                <a:gridCol w="5374615"/>
                <a:gridCol w="1730561"/>
                <a:gridCol w="1793134"/>
              </a:tblGrid>
              <a:tr h="535009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61763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6 25 00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Účastníci v procesu vzdělávání/odborné přípravy po ukončení své účasti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osoby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výsledek</a:t>
                      </a:r>
                      <a:endParaRPr lang="cs-CZ" sz="1800" dirty="0"/>
                    </a:p>
                  </a:txBody>
                  <a:tcPr anchor="ctr"/>
                </a:tc>
              </a:tr>
              <a:tr h="832611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6 26 00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osoby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výsledek</a:t>
                      </a:r>
                      <a:endParaRPr lang="cs-CZ" sz="1800" dirty="0"/>
                    </a:p>
                  </a:txBody>
                  <a:tcPr anchor="ctr"/>
                </a:tc>
              </a:tr>
              <a:tr h="984873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6 28 00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Znevýhodnění účastníci, kteří po ukončení své účasti hledají zaměstnání, jsou v procesu vzdělávání/odborné přípravy, rozšiřují si kvalifikaci nebo jsou zaměstnaní, a to i OSVČ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osoby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výsledek</a:t>
                      </a:r>
                      <a:endParaRPr lang="cs-CZ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828800" y="429491"/>
            <a:ext cx="84928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/>
              <a:t>Způsobilost výdajů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842655" y="1440874"/>
            <a:ext cx="1012767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/>
              <a:t>Věcná způsobilost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Informace ke způsobilým výdajům jsou k dispozici ve Specifické části pravidel pro žadatele a příjemce v rámci OPZ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subjekt čerpá příspěvek na podporu osob se zdravotním postižením dle§ 78 zákona č. 435/2004 Sb.,o zaměstnanosti,nemůže současně čerpat</a:t>
            </a:r>
          </a:p>
          <a:p>
            <a:r>
              <a:rPr lang="cs-CZ" sz="2400" dirty="0" smtClean="0"/>
              <a:t>podporu v rámci projektu na úhradu osobních nákladů těch samých zaměstnanců, jichž se týká tento příspěvek.</a:t>
            </a:r>
          </a:p>
          <a:p>
            <a:pPr algn="ctr"/>
            <a:endParaRPr lang="pl-PL" b="1" dirty="0" smtClean="0"/>
          </a:p>
          <a:p>
            <a:r>
              <a:rPr lang="pl-PL" sz="2400" b="1" dirty="0" smtClean="0"/>
              <a:t>Časová způsobilost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Náklady vzniklé v obě realizace projektu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Datum zahájení realizace projektu nesmí předcházet datu vyhlášení výzvy   </a:t>
            </a:r>
          </a:p>
          <a:p>
            <a:r>
              <a:rPr lang="pl-PL" sz="2400" dirty="0" smtClean="0"/>
              <a:t>   MAS</a:t>
            </a:r>
          </a:p>
          <a:p>
            <a:endParaRPr lang="pl-PL" sz="2400" b="1" dirty="0" smtClean="0"/>
          </a:p>
          <a:p>
            <a:pPr algn="ctr"/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/>
          <a:lstStyle/>
          <a:p>
            <a:r>
              <a:rPr lang="cs-CZ" b="1" dirty="0" smtClean="0"/>
              <a:t>Představení výzvy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078778"/>
          </a:xfrm>
        </p:spPr>
        <p:txBody>
          <a:bodyPr>
            <a:normAutofit fontScale="55000" lnSpcReduction="20000"/>
          </a:bodyPr>
          <a:lstStyle/>
          <a:p>
            <a:r>
              <a:rPr lang="cs-CZ" sz="4400" dirty="0" smtClean="0"/>
              <a:t>Číslo výzvy: 367/03_16_047/CLLD_15_01_184 </a:t>
            </a:r>
          </a:p>
          <a:p>
            <a:r>
              <a:rPr lang="cs-CZ" sz="4400" dirty="0" smtClean="0"/>
              <a:t>Prioritní osa 2 Sociální začleňování a boj s chudobou </a:t>
            </a:r>
          </a:p>
          <a:p>
            <a:r>
              <a:rPr lang="cs-CZ" sz="4400" dirty="0" smtClean="0"/>
              <a:t>Investiční priorita 2.3 Strategie </a:t>
            </a:r>
            <a:r>
              <a:rPr lang="cs-CZ" sz="4400" dirty="0" err="1" smtClean="0"/>
              <a:t>komunitně</a:t>
            </a:r>
            <a:r>
              <a:rPr lang="cs-CZ" sz="4400" dirty="0" smtClean="0"/>
              <a:t> vedeného místního rozvoje </a:t>
            </a:r>
          </a:p>
          <a:p>
            <a:r>
              <a:rPr lang="cs-CZ" sz="4400" dirty="0" smtClean="0"/>
              <a:t>Specifický cíl 2.3.1 Zvýšit zapojení lokálních aktérů do řešení problémů nezaměstnanosti a sociálního začleňování ve venkovských oblastech </a:t>
            </a:r>
          </a:p>
          <a:p>
            <a:r>
              <a:rPr lang="cs-CZ" sz="4400" dirty="0" smtClean="0"/>
              <a:t>Vyhlášení výzvy: 26. 2. 2018 </a:t>
            </a:r>
          </a:p>
          <a:p>
            <a:r>
              <a:rPr lang="cs-CZ" sz="4400" dirty="0" smtClean="0"/>
              <a:t>Zahájení příjmu žádostí: 26. 2. 2018, 09:00 </a:t>
            </a:r>
          </a:p>
          <a:p>
            <a:r>
              <a:rPr lang="cs-CZ" sz="4400" dirty="0" smtClean="0"/>
              <a:t>Ukončení příjmu žádostí o podporu: 30. 4. 2018, 12:00 </a:t>
            </a:r>
          </a:p>
          <a:p>
            <a:r>
              <a:rPr lang="cs-CZ" sz="4400" dirty="0" smtClean="0"/>
              <a:t>Informace na  www.maslabskeskaly.cz</a:t>
            </a:r>
            <a:endParaRPr lang="cs-CZ" sz="4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819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82983" y="263237"/>
            <a:ext cx="881149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 smtClean="0"/>
          </a:p>
          <a:p>
            <a:pPr algn="ctr"/>
            <a:r>
              <a:rPr lang="pl-PL" sz="4000" b="1" dirty="0" smtClean="0"/>
              <a:t>Proces hodnocení a výběru projektů 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593273" y="1385456"/>
            <a:ext cx="9753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Problematika hodnocení přijatelnosti a formálních náležitostí, věcného</a:t>
            </a:r>
          </a:p>
          <a:p>
            <a:r>
              <a:rPr lang="cs-CZ" sz="2400" dirty="0" smtClean="0"/>
              <a:t>    hodnocení a výběru projektů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Příloha č. 1 Výzvy MAS – Informace o způsobu hodnocení projektů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Specifická část pravidel pro žadatele a příjemce v rámci OPZ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Proces hodnocení a výběru projektů zajišťuje MAS Labské skály z.s.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Žádosti předložené jiným způsobem a v jiném termínu než umožňuje</a:t>
            </a:r>
          </a:p>
          <a:p>
            <a:r>
              <a:rPr lang="cs-CZ" sz="2400" dirty="0" smtClean="0"/>
              <a:t>   výzva, nejsou akceptovány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63091" y="304801"/>
            <a:ext cx="864523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Povinná publicita</a:t>
            </a:r>
            <a:endParaRPr lang="cs-CZ" b="1" dirty="0" smtClean="0"/>
          </a:p>
          <a:p>
            <a:pPr algn="ctr"/>
            <a:r>
              <a:rPr lang="cs-CZ" b="1" dirty="0" smtClean="0"/>
              <a:t>viz Obecná pravidla pro žadatele a příjemce v rámci OPZ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59527" y="1582341"/>
            <a:ext cx="976745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Alespoň 1 povinný plakát min. A3 s informacemi o projektu – je možno </a:t>
            </a:r>
          </a:p>
          <a:p>
            <a:r>
              <a:rPr lang="cs-CZ" sz="2400" dirty="0" smtClean="0"/>
              <a:t>   využít el. šablonu z www.</a:t>
            </a:r>
            <a:r>
              <a:rPr lang="cs-CZ" sz="2400" dirty="0" err="1" smtClean="0"/>
              <a:t>esfcr.cz</a:t>
            </a:r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 celou dobu realizace projektu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 místě realizace projektu snadno viditelném pro veřejnost, např. vstupní </a:t>
            </a:r>
          </a:p>
          <a:p>
            <a:r>
              <a:rPr lang="cs-CZ" sz="2400" dirty="0" smtClean="0"/>
              <a:t>    prostory budovy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projekt realizován na více místech, bude umístěn na všech těchto </a:t>
            </a:r>
          </a:p>
          <a:p>
            <a:r>
              <a:rPr lang="cs-CZ" sz="2400" dirty="0" smtClean="0"/>
              <a:t>   místech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nelze plakát umístit v místě realizace projektu, bude umístěn v sídle</a:t>
            </a:r>
          </a:p>
          <a:p>
            <a:r>
              <a:rPr lang="cs-CZ" sz="2400" dirty="0" smtClean="0"/>
              <a:t>   příjemce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příjemce realizuje více projektů OPZ v jednom místě, je možné pro </a:t>
            </a:r>
          </a:p>
          <a:p>
            <a:r>
              <a:rPr lang="cs-CZ" sz="2400" dirty="0" smtClean="0"/>
              <a:t>   všechny tyto projekty umístit pouze jeden plakát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1"/>
            <a:ext cx="73152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ISKP14+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579418" y="1028343"/>
            <a:ext cx="103493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Součást monitorovacího systému pro využívání Evropských strukturálních a investičních fondů v ČR v programovém období 2014 – 2020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On-line aplikace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Nevyžaduje instalaci do PC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t-BR" sz="2400" dirty="0" smtClean="0"/>
              <a:t>Vyžaduje registraci s platnou emailovou adresou a telefonním číslem </a:t>
            </a:r>
            <a:endParaRPr lang="cs-CZ" sz="2400" dirty="0" smtClean="0"/>
          </a:p>
          <a:p>
            <a:endParaRPr lang="pt-BR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Edukační videa </a:t>
            </a:r>
            <a:r>
              <a:rPr lang="cs-CZ" dirty="0" smtClean="0"/>
              <a:t>http://strukturalni-fondy.cz/cs/jak-na-projekt/Elektronicka-zadost/Edukacni-videa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Pokyny k vyplnění žádosti v IS KP14+ </a:t>
            </a:r>
          </a:p>
          <a:p>
            <a:r>
              <a:rPr lang="cs-CZ" dirty="0" smtClean="0"/>
              <a:t>https://www.esfcr.cz/formulare-a-pokyny-potrebne-v-ramci-pripravy-zadosti-o-podporu-opz/-/dokument/797956 </a:t>
            </a:r>
          </a:p>
          <a:p>
            <a:endParaRPr lang="cs-CZ" dirty="0" smtClean="0"/>
          </a:p>
          <a:p>
            <a:r>
              <a:rPr lang="cs-CZ" sz="2400" b="1" dirty="0" smtClean="0"/>
              <a:t> K práci v ISKP14+ budou nápomocni pracovníci kanceláře MAS 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646219" y="277091"/>
            <a:ext cx="839585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Postup při podávání žádosti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34836" y="1454728"/>
            <a:ext cx="101969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Registrace do systému ISKP14+    </a:t>
            </a:r>
            <a:r>
              <a:rPr lang="cs-CZ" sz="2400" dirty="0" smtClean="0">
                <a:hlinkClick r:id="rId2"/>
              </a:rPr>
              <a:t>https://mseu.mssf.cz/</a:t>
            </a:r>
            <a:endParaRPr lang="cs-CZ" sz="2400" dirty="0" smtClean="0"/>
          </a:p>
          <a:p>
            <a:r>
              <a:rPr lang="cs-CZ" sz="2400" dirty="0" smtClean="0"/>
              <a:t>   jen v prohlížeči </a:t>
            </a:r>
            <a:r>
              <a:rPr lang="cs-CZ" sz="2400" b="1" dirty="0" smtClean="0"/>
              <a:t>Microsoft </a:t>
            </a:r>
            <a:r>
              <a:rPr lang="cs-CZ" sz="2400" b="1" dirty="0" err="1" smtClean="0"/>
              <a:t>explorer</a:t>
            </a:r>
            <a:r>
              <a:rPr lang="cs-CZ" sz="2400" b="1" dirty="0" smtClean="0"/>
              <a:t> </a:t>
            </a:r>
          </a:p>
          <a:p>
            <a:r>
              <a:rPr lang="cs-CZ" sz="2400" b="1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Vyplnění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Finalizace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Podepsání a odeslání elektronické verze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Veškeré žádosti se zasílají jen v elektronické podobě prostřednictvím</a:t>
            </a:r>
          </a:p>
          <a:p>
            <a:r>
              <a:rPr lang="cs-CZ" sz="2400" b="1" dirty="0" smtClean="0"/>
              <a:t>   ISKP14+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Zřízení elektronického podpisu před podáním/odesláním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Nutnost zřízení datové schránky žadatele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90800" y="304800"/>
            <a:ext cx="87976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Postup při podávání žádosti v ISKP14+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382983" y="1260764"/>
            <a:ext cx="88253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ŽADATEL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NOVÁ ŽÁDOST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03 OP 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OP Z – (03_15_047) Výzva pro MAS na podporu strategií </a:t>
            </a:r>
            <a:r>
              <a:rPr lang="cs-CZ" sz="2400" dirty="0" err="1" smtClean="0"/>
              <a:t>komunitně</a:t>
            </a:r>
            <a:endParaRPr lang="cs-CZ" sz="2400" dirty="0" smtClean="0"/>
          </a:p>
          <a:p>
            <a:r>
              <a:rPr lang="cs-CZ" sz="2400" dirty="0" smtClean="0"/>
              <a:t>     vedeného místního rozvoje </a:t>
            </a:r>
            <a:r>
              <a:rPr lang="cs-CZ" sz="2400" u="sng" dirty="0" err="1" smtClean="0">
                <a:solidFill>
                  <a:srgbClr val="00B0F0"/>
                </a:solidFill>
              </a:rPr>
              <a:t>individální</a:t>
            </a:r>
            <a:r>
              <a:rPr lang="cs-CZ" sz="2400" u="sng" dirty="0" smtClean="0">
                <a:solidFill>
                  <a:srgbClr val="00B0F0"/>
                </a:solidFill>
              </a:rPr>
              <a:t> projekt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otevře se žádost a ve sloupečku vlevo - 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367/03_16_47/CLLD_15_01_184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855527" y="4613564"/>
          <a:ext cx="1967346" cy="41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346"/>
              </a:tblGrid>
              <a:tr h="415636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výběr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podvýzvy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98618" y="166255"/>
            <a:ext cx="806334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Zpráva o realizaci</a:t>
            </a:r>
          </a:p>
          <a:p>
            <a:pPr algn="ctr"/>
            <a:r>
              <a:rPr lang="cs-CZ" b="1" dirty="0" smtClean="0"/>
              <a:t>viz Obecná pravidla pro žadatele a příjemce v rámci OPZ </a:t>
            </a:r>
            <a:endParaRPr lang="cs-CZ" dirty="0" smtClean="0"/>
          </a:p>
          <a:p>
            <a:pPr algn="ctr"/>
            <a:r>
              <a:rPr lang="cs-CZ" sz="4000" b="1" dirty="0" smtClean="0"/>
              <a:t>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939636" y="2008908"/>
            <a:ext cx="95873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Předkládá se prostřednictvím ISKP14+ do 30 dnů po ukončení </a:t>
            </a:r>
            <a:r>
              <a:rPr lang="cs-CZ" sz="2400" b="1" dirty="0" smtClean="0"/>
              <a:t>každého</a:t>
            </a:r>
          </a:p>
          <a:p>
            <a:r>
              <a:rPr lang="cs-CZ" sz="2400" b="1" dirty="0" smtClean="0"/>
              <a:t>   monitorovacího období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Monitorovací období trvá zpravidla 6 měsíců (upraveno v Právním aktu)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Kontrolu Zprávy o realizaci provádí ŘO OPZ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5400"/>
          </a:xfrm>
        </p:spPr>
        <p:txBody>
          <a:bodyPr/>
          <a:lstStyle/>
          <a:p>
            <a:r>
              <a:rPr lang="cs-CZ" b="1" dirty="0" smtClean="0"/>
              <a:t>Konzultace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61309"/>
            <a:ext cx="10018713" cy="3629891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Petra </a:t>
            </a:r>
            <a:r>
              <a:rPr lang="cs-CZ" dirty="0"/>
              <a:t>Šofrová, </a:t>
            </a:r>
            <a:r>
              <a:rPr lang="cs-CZ" dirty="0">
                <a:hlinkClick r:id="rId2"/>
              </a:rPr>
              <a:t>sofrova.masls@seznam.cz</a:t>
            </a:r>
            <a:r>
              <a:rPr lang="cs-CZ" dirty="0"/>
              <a:t>, 731 485 </a:t>
            </a:r>
            <a:r>
              <a:rPr lang="cs-CZ" dirty="0" smtClean="0"/>
              <a:t>975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73320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93273" y="581891"/>
            <a:ext cx="1016923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5400" b="1" dirty="0" smtClean="0"/>
              <a:t>DĚKUJI   ZA   POZORNOST</a:t>
            </a:r>
          </a:p>
          <a:p>
            <a:pPr algn="ctr"/>
            <a:endParaRPr lang="cs-CZ" sz="5400" b="1" dirty="0" smtClean="0"/>
          </a:p>
          <a:p>
            <a:pPr algn="ctr"/>
            <a:r>
              <a:rPr lang="cs-CZ" sz="2800" b="1" dirty="0" smtClean="0"/>
              <a:t>Petra Šofrová</a:t>
            </a:r>
            <a:endParaRPr lang="cs-CZ" sz="2800" b="1" dirty="0"/>
          </a:p>
        </p:txBody>
      </p:sp>
      <p:pic>
        <p:nvPicPr>
          <p:cNvPr id="3" name="Obrázek 2" descr="logo mas 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8036" y="3643745"/>
            <a:ext cx="2549238" cy="211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 rot="10800000" flipV="1">
            <a:off x="5885846" y="3167675"/>
            <a:ext cx="1127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7200" b="1" dirty="0" smtClean="0">
                <a:latin typeface="Arial"/>
                <a:cs typeface="Arial"/>
              </a:rPr>
              <a:t>☺</a:t>
            </a:r>
            <a:endParaRPr lang="cs-CZ" sz="7200" dirty="0"/>
          </a:p>
        </p:txBody>
      </p:sp>
      <p:sp>
        <p:nvSpPr>
          <p:cNvPr id="5" name="Obdélník 4"/>
          <p:cNvSpPr/>
          <p:nvPr/>
        </p:nvSpPr>
        <p:spPr>
          <a:xfrm>
            <a:off x="1717965" y="3560617"/>
            <a:ext cx="3879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b="1" dirty="0" smtClean="0"/>
          </a:p>
          <a:p>
            <a:endParaRPr lang="cs-CZ" sz="2800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9665" y="432261"/>
            <a:ext cx="1019140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r>
              <a:rPr lang="cs-CZ" sz="2400" b="1" dirty="0" smtClean="0"/>
              <a:t>Finanční alokace výzvy </a:t>
            </a:r>
          </a:p>
          <a:p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8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Rozhodná pro výběr projektů k financování: 3 000 </a:t>
            </a:r>
            <a:r>
              <a:rPr lang="cs-CZ" sz="2400" dirty="0" err="1" smtClean="0"/>
              <a:t>000</a:t>
            </a:r>
            <a:r>
              <a:rPr lang="cs-CZ" sz="2400" dirty="0" smtClean="0"/>
              <a:t>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Minimální výše celkových způsobilých výdajů: 1 000 000,- Kč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výše celkových způsobilých výdajů: 3 000 </a:t>
            </a:r>
            <a:r>
              <a:rPr lang="cs-CZ" sz="2400" dirty="0" err="1" smtClean="0"/>
              <a:t>000</a:t>
            </a:r>
            <a:r>
              <a:rPr lang="cs-CZ" sz="2400" dirty="0" smtClean="0"/>
              <a:t>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délka projektu: 24 měsíců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Nejzazší datum pro ukončení fyzické realizace projektu: 31. 12. 2022 </a:t>
            </a:r>
          </a:p>
          <a:p>
            <a:endParaRPr lang="cs-CZ" sz="2400" dirty="0" smtClean="0"/>
          </a:p>
          <a:p>
            <a:r>
              <a:rPr lang="cs-CZ" sz="2400" b="1" dirty="0" smtClean="0"/>
              <a:t>Forma podpory: ex-ante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74619" y="734291"/>
            <a:ext cx="105433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200" dirty="0" smtClean="0">
                <a:latin typeface="Arial"/>
                <a:cs typeface="Arial"/>
              </a:rPr>
              <a:t> </a:t>
            </a:r>
            <a:r>
              <a:rPr lang="cs-CZ" sz="2000" dirty="0" smtClean="0"/>
              <a:t>Realizace následujících aktivit přispěje ke zlepšení sociální ekonomiky na území MAS Labské skály a to podporou akcí neinvestičního charakteru v oblasti sociálního podnikání. Jedná se o podporu vzniku a rozvoje sociálních podniků, kde získají uplatnění osoby, které jsou na trhu práce ohroženy. Na základě analýzy v území byla zjištěna potřeba cíleně podporovat skupiny obyvatel, které jsou sociálním vyloučením ohrožené, aby se neocitly na okraji společnosti a to rozvojem sociálních podniků. Využitím podpory vznikne nová podnikatelská aktivita nebo dojde k rozšíření nabízených produktů a služeb a dále dojde ke spolupráci partnerů na trhu práce. </a:t>
            </a:r>
          </a:p>
          <a:p>
            <a:r>
              <a:rPr lang="cs-CZ" sz="2000" dirty="0" smtClean="0"/>
              <a:t> </a:t>
            </a:r>
          </a:p>
          <a:p>
            <a:r>
              <a:rPr lang="cs-CZ" sz="20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Cílem opatření je podpořit podnikatelské prostředí zohledňující potřeby a specifika cílových skupin při jejich začleňování na trh práce a zohledňující potřeby a možnosti v území.</a:t>
            </a:r>
          </a:p>
          <a:p>
            <a:r>
              <a:rPr lang="cs-CZ" sz="2000" dirty="0" smtClean="0"/>
              <a:t> </a:t>
            </a:r>
          </a:p>
          <a:p>
            <a:r>
              <a:rPr lang="cs-CZ" sz="20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000" dirty="0" smtClean="0">
                <a:latin typeface="Arial"/>
                <a:cs typeface="Arial"/>
              </a:rPr>
              <a:t> </a:t>
            </a:r>
            <a:r>
              <a:rPr lang="cs-CZ" sz="2000" dirty="0" smtClean="0"/>
              <a:t>Budou podporovány pouze aktivity, které mají přímý dopad na cílové skupiny, tj. aktivity zaměřené na přímou práci s cílovými skupinami. </a:t>
            </a:r>
          </a:p>
          <a:p>
            <a:endParaRPr lang="cs-CZ" sz="2000" dirty="0" smtClean="0"/>
          </a:p>
          <a:p>
            <a:r>
              <a:rPr lang="cs-CZ" sz="20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Jednotlivé aktivity lze při realizaci projektů mezi sebou navzájem kombinovat. Z popisu projektu však musí být jasně zřejmé, které činnosti spadají do dané aktivity a stejně tak musí být náklady na jednotlivé typy aktivit odděleny v rozpočtu projektu.</a:t>
            </a:r>
            <a:endParaRPr lang="cs-CZ" sz="2000" dirty="0"/>
          </a:p>
        </p:txBody>
      </p:sp>
      <p:sp>
        <p:nvSpPr>
          <p:cNvPr id="3" name="Obdélník 2"/>
          <p:cNvSpPr/>
          <p:nvPr/>
        </p:nvSpPr>
        <p:spPr>
          <a:xfrm>
            <a:off x="2452256" y="0"/>
            <a:ext cx="73567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Cíl výzvy</a:t>
            </a:r>
            <a:endParaRPr lang="cs-CZ" sz="4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41418" y="0"/>
            <a:ext cx="86590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Cílové skupiny</a:t>
            </a:r>
          </a:p>
          <a:p>
            <a:pPr algn="ctr"/>
            <a:r>
              <a:rPr lang="cs-CZ" sz="2400" b="1" dirty="0" smtClean="0"/>
              <a:t>1.1. Integrační sociální podnik 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1925782" y="1166843"/>
            <a:ext cx="9601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b="1" dirty="0" smtClean="0">
                <a:latin typeface="Arial"/>
                <a:cs typeface="Arial"/>
              </a:rPr>
              <a:t> </a:t>
            </a:r>
            <a:r>
              <a:rPr lang="cs-CZ" sz="2400" b="1" dirty="0" smtClean="0"/>
              <a:t>Osoby sociálně vyloučené nebo ohrožené sociálním vyloučením</a:t>
            </a:r>
            <a:r>
              <a:rPr lang="cs-CZ" sz="2400" dirty="0" smtClean="0"/>
              <a:t>, a to:</a:t>
            </a:r>
          </a:p>
          <a:p>
            <a:r>
              <a:rPr lang="cs-CZ" sz="2400" dirty="0" smtClean="0"/>
              <a:t> </a:t>
            </a:r>
          </a:p>
          <a:p>
            <a:pPr>
              <a:buFontTx/>
              <a:buChar char="-"/>
            </a:pPr>
            <a:r>
              <a:rPr lang="cs-CZ" sz="2400" dirty="0" smtClean="0"/>
              <a:t>Osoby dlouhodobě či opakovaně nezaměstnané</a:t>
            </a:r>
          </a:p>
          <a:p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smtClean="0"/>
              <a:t> Osoby se zdravotním postižením</a:t>
            </a:r>
          </a:p>
          <a:p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smtClean="0"/>
              <a:t> Osoby v nebo po výkonu trestu</a:t>
            </a:r>
          </a:p>
          <a:p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smtClean="0"/>
              <a:t> Osoby opouštějící institucionální zařízení</a:t>
            </a:r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3047999" y="290945"/>
            <a:ext cx="62345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Cílové skupiny</a:t>
            </a:r>
          </a:p>
          <a:p>
            <a:pPr algn="ctr"/>
            <a:r>
              <a:rPr lang="cs-CZ" sz="2400" b="1" dirty="0" smtClean="0"/>
              <a:t>1.2. Environmentální sociální podnik 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773381" y="1997839"/>
            <a:ext cx="918556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b="1" dirty="0" smtClean="0">
                <a:latin typeface="Arial"/>
                <a:cs typeface="Arial"/>
              </a:rPr>
              <a:t> </a:t>
            </a:r>
            <a:r>
              <a:rPr lang="cs-CZ" dirty="0" smtClean="0"/>
              <a:t>Osoby nezaměstnané déle než 5 měsíců</a:t>
            </a:r>
          </a:p>
          <a:p>
            <a:endParaRPr lang="cs-CZ" dirty="0" smtClean="0"/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/>
              <a:t> Osoby se zdravotním postižením </a:t>
            </a:r>
          </a:p>
          <a:p>
            <a:endParaRPr lang="cs-CZ" dirty="0" smtClean="0"/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/>
              <a:t> Osoby v nebo po výkonu trestu </a:t>
            </a:r>
          </a:p>
          <a:p>
            <a:endParaRPr lang="cs-CZ" dirty="0" smtClean="0"/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/>
              <a:t> Osoby opouštějící institucionální zařízení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41964" y="598516"/>
            <a:ext cx="7747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Oprávnění žadatelé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008909" y="1878676"/>
            <a:ext cx="845127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Obchodní korporace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OSVČ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Nestátní neziskové organizace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831273"/>
          </a:xfrm>
        </p:spPr>
        <p:txBody>
          <a:bodyPr/>
          <a:lstStyle/>
          <a:p>
            <a:r>
              <a:rPr lang="cs-CZ" b="1" dirty="0" smtClean="0"/>
              <a:t>Míra podpory</a:t>
            </a:r>
            <a:endParaRPr lang="cs-CZ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878677" y="781398"/>
          <a:ext cx="9858892" cy="5506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9362"/>
                <a:gridCol w="1242316"/>
                <a:gridCol w="1130826"/>
                <a:gridCol w="1226388"/>
              </a:tblGrid>
              <a:tr h="660617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žadatel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Evropský podíl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Příjemce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Státní rozpočet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52085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Soukromoprávní subjekty vykonávající veřejně prospěšnou činnost (v případě aktivity 4.1 Integrační sociální podnik a 4.2 Environmentální sociální podnik):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Obecně prospěšné společnosti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Spolky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Ústavy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Církve a náboženské společnosti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Nadace a nadační fondy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Místní akční skupiny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Hospodářská komora, Agrární komora 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Svazy, asociace</a:t>
                      </a:r>
                      <a:endParaRPr lang="cs-CZ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</a:tr>
              <a:tr h="1724353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Ostatní subjekty neobsažené ve výše uvedených kategoriích: 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Obchodní společnosti: veřejná obchodní společnost, komanditní společnost, s. r. o.,a. s., evropská společnost, evropské hospodářské zájmové sdružení, Státní podniky, Družstva: družstvo, evropská družstevní společnost, OSVČ, Profesní komory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898074" y="346364"/>
            <a:ext cx="9060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Křížové financování a nepřímé náklady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288473" y="1316182"/>
            <a:ext cx="102939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Křížové financování</a:t>
            </a:r>
          </a:p>
          <a:p>
            <a:pPr lvl="1"/>
            <a:r>
              <a:rPr lang="cs-CZ" sz="2400" dirty="0" smtClean="0"/>
              <a:t>V rámci této výzvy není využití křížového financování umožněno</a:t>
            </a:r>
          </a:p>
          <a:p>
            <a:pPr lvl="1"/>
            <a:r>
              <a:rPr lang="cs-CZ" sz="2400" b="1" dirty="0" smtClean="0"/>
              <a:t> </a:t>
            </a:r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• </a:t>
            </a:r>
            <a:r>
              <a:rPr lang="cs-CZ" sz="2400" b="1" dirty="0" smtClean="0"/>
              <a:t>Nepřímé náklady </a:t>
            </a:r>
            <a:r>
              <a:rPr lang="cs-CZ" sz="2400" dirty="0" smtClean="0"/>
              <a:t>Nepřímé náklady mohou dosahovat maximálně 25%</a:t>
            </a:r>
          </a:p>
          <a:p>
            <a:r>
              <a:rPr lang="cs-CZ" sz="2400" dirty="0" smtClean="0"/>
              <a:t>         přímých způsobilých nákladů projektu</a:t>
            </a:r>
          </a:p>
          <a:p>
            <a:endParaRPr lang="cs-CZ" sz="2400" dirty="0" smtClean="0"/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717964" y="3325091"/>
          <a:ext cx="9615054" cy="296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945"/>
                <a:gridCol w="6276109"/>
              </a:tblGrid>
              <a:tr h="1032962">
                <a:tc>
                  <a:txBody>
                    <a:bodyPr/>
                    <a:lstStyle/>
                    <a:p>
                      <a:r>
                        <a:rPr lang="cs-CZ" dirty="0" smtClean="0"/>
                        <a:t>Podíl  nákupu služeb a celkových způsobilých nákladech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Snížení podílu nepřímých nákladů oproti výše uvedenému  procentu (25%)</a:t>
                      </a:r>
                      <a:endParaRPr lang="cs-CZ" dirty="0"/>
                    </a:p>
                  </a:txBody>
                  <a:tcPr/>
                </a:tc>
              </a:tr>
              <a:tr h="528219">
                <a:tc>
                  <a:txBody>
                    <a:bodyPr/>
                    <a:lstStyle/>
                    <a:p>
                      <a:r>
                        <a:rPr lang="cs-CZ" dirty="0" smtClean="0"/>
                        <a:t>Do  60%  včetně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25%</a:t>
                      </a:r>
                      <a:endParaRPr lang="cs-CZ" dirty="0"/>
                    </a:p>
                  </a:txBody>
                  <a:tcPr/>
                </a:tc>
              </a:tr>
              <a:tr h="723073">
                <a:tc>
                  <a:txBody>
                    <a:bodyPr/>
                    <a:lstStyle/>
                    <a:p>
                      <a:r>
                        <a:rPr lang="cs-CZ" dirty="0" smtClean="0"/>
                        <a:t>Více než 60% a méně než 90%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Snížení na 3/5 (60%) základního podílu na 15%</a:t>
                      </a:r>
                      <a:endParaRPr lang="cs-CZ" dirty="0"/>
                    </a:p>
                  </a:txBody>
                  <a:tcPr/>
                </a:tc>
              </a:tr>
              <a:tr h="528219">
                <a:tc>
                  <a:txBody>
                    <a:bodyPr/>
                    <a:lstStyle/>
                    <a:p>
                      <a:r>
                        <a:rPr lang="cs-CZ" dirty="0" smtClean="0"/>
                        <a:t>90% a výše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Snížení na 1/5 (20%) základního podílu , tj. 5%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1407</TotalTime>
  <Words>1766</Words>
  <Application>Microsoft Office PowerPoint</Application>
  <PresentationFormat>Vlastní</PresentationFormat>
  <Paragraphs>355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Paralaxa</vt:lpstr>
      <vt:lpstr>Snímek 1</vt:lpstr>
      <vt:lpstr>Představení výzvy</vt:lpstr>
      <vt:lpstr>Snímek 3</vt:lpstr>
      <vt:lpstr>Snímek 4</vt:lpstr>
      <vt:lpstr>Snímek 5</vt:lpstr>
      <vt:lpstr>Snímek 6</vt:lpstr>
      <vt:lpstr>Snímek 7</vt:lpstr>
      <vt:lpstr>Míra podpory</vt:lpstr>
      <vt:lpstr>Snímek 9</vt:lpstr>
      <vt:lpstr>Snímek 10</vt:lpstr>
      <vt:lpstr>Podporované aktivity  1.1. Integrační sociální podnik 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Konzultace </vt:lpstr>
      <vt:lpstr>Snímek 27</vt:lpstr>
    </vt:vector>
  </TitlesOfParts>
  <Company>MAS Labské skály, z.s.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Kancelář</cp:lastModifiedBy>
  <cp:revision>151</cp:revision>
  <dcterms:created xsi:type="dcterms:W3CDTF">2017-02-14T16:42:27Z</dcterms:created>
  <dcterms:modified xsi:type="dcterms:W3CDTF">2018-06-01T12:11:43Z</dcterms:modified>
</cp:coreProperties>
</file>