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412" r:id="rId3"/>
    <p:sldId id="416" r:id="rId4"/>
    <p:sldId id="348" r:id="rId5"/>
    <p:sldId id="423" r:id="rId6"/>
    <p:sldId id="424" r:id="rId7"/>
    <p:sldId id="426" r:id="rId8"/>
    <p:sldId id="427" r:id="rId9"/>
    <p:sldId id="421" r:id="rId10"/>
    <p:sldId id="261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tencová Nikola, Ing." initials="PNI" lastIdx="1" clrIdx="0">
    <p:extLst>
      <p:ext uri="{19B8F6BF-5375-455C-9EA6-DF929625EA0E}">
        <p15:presenceInfo xmlns:p15="http://schemas.microsoft.com/office/powerpoint/2012/main" userId="S-1-5-21-682003330-920026266-1801674531-109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4FA757"/>
    <a:srgbClr val="7EC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21" autoAdjust="0"/>
    <p:restoredTop sz="73843" autoAdjust="0"/>
  </p:normalViewPr>
  <p:slideViewPr>
    <p:cSldViewPr snapToGrid="0">
      <p:cViewPr varScale="1">
        <p:scale>
          <a:sx n="61" d="100"/>
          <a:sy n="61" d="100"/>
        </p:scale>
        <p:origin x="159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73609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562862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183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108631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8078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5268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266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225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cs-CZ" sz="240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8507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Název a 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názvu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 názvu</a:t>
            </a:r>
          </a:p>
        </p:txBody>
      </p:sp>
      <p:sp>
        <p:nvSpPr>
          <p:cNvPr id="12" name="Text úrovně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13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302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rázek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ext názvu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 názvu</a:t>
            </a:r>
          </a:p>
        </p:txBody>
      </p:sp>
      <p:sp>
        <p:nvSpPr>
          <p:cNvPr id="40" name="Text úrovně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41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- nahoř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49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 a 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57" name="Text úrovně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58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ázev, odrážky, 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brázek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ext názv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 názvu</a:t>
            </a:r>
          </a:p>
        </p:txBody>
      </p:sp>
      <p:sp>
        <p:nvSpPr>
          <p:cNvPr id="67" name="Text úrovně 1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68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úrovně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76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e - 3 na výš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brázek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Obrázek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Obrázek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á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sef Novák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–Josef Novák</a:t>
            </a:r>
          </a:p>
        </p:txBody>
      </p:sp>
      <p:sp>
        <p:nvSpPr>
          <p:cNvPr id="94" name="„Sem napište citát.“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„Sem napište citát.“ </a:t>
            </a:r>
          </a:p>
        </p:txBody>
      </p:sp>
      <p:sp>
        <p:nvSpPr>
          <p:cNvPr id="95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brázek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Číslo snímk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názvu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 názvu</a:t>
            </a:r>
          </a:p>
        </p:txBody>
      </p:sp>
      <p:sp>
        <p:nvSpPr>
          <p:cNvPr id="3" name="Text úrovně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4" name="Číslo snímku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iri.stary@mag-ul.cz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2.t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Obrázek" descr="Obrázek"/>
          <p:cNvPicPr>
            <a:picLocks/>
          </p:cNvPicPr>
          <p:nvPr/>
        </p:nvPicPr>
        <p:blipFill>
          <a:blip r:embed="rId3">
            <a:extLst/>
          </a:blip>
          <a:srcRect l="1828" t="7727" r="4991" b="4792"/>
          <a:stretch>
            <a:fillRect/>
          </a:stretch>
        </p:blipFill>
        <p:spPr>
          <a:xfrm>
            <a:off x="0" y="0"/>
            <a:ext cx="13021071" cy="97676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Obrázek" descr="Obrázek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29034" y="3474201"/>
            <a:ext cx="8251532" cy="185521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ovéPole 1"/>
          <p:cNvSpPr txBox="1"/>
          <p:nvPr/>
        </p:nvSpPr>
        <p:spPr>
          <a:xfrm>
            <a:off x="5620512" y="8382985"/>
            <a:ext cx="679094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sym typeface="Helvetica Neue"/>
              </a:rPr>
              <a:t>Ústí nad Labem</a:t>
            </a:r>
            <a:endParaRPr kumimoji="0" lang="cs-CZ" sz="2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sym typeface="Helvetica Neue"/>
            </a:endParaRPr>
          </a:p>
          <a:p>
            <a:pPr marL="0" marR="0" indent="0" algn="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b="0" dirty="0" smtClean="0">
                <a:latin typeface="Calibri" panose="020F0502020204030204" pitchFamily="34" charset="0"/>
              </a:rPr>
              <a:t>3</a:t>
            </a:r>
            <a:r>
              <a:rPr kumimoji="0" lang="cs-CZ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sym typeface="Helvetica Neue"/>
              </a:rPr>
              <a:t>.</a:t>
            </a:r>
            <a:r>
              <a:rPr kumimoji="0" lang="cs-CZ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sym typeface="Helvetica Neue"/>
              </a:rPr>
              <a:t> 9. </a:t>
            </a:r>
            <a:r>
              <a:rPr kumimoji="0" lang="cs-CZ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sym typeface="Helvetica Neue"/>
              </a:rPr>
              <a:t>2020</a:t>
            </a:r>
            <a:endParaRPr kumimoji="0" lang="cs-CZ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sym typeface="Helvetica Neue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Obrázek" descr="Obrázek"/>
          <p:cNvPicPr>
            <a:picLocks/>
          </p:cNvPicPr>
          <p:nvPr/>
        </p:nvPicPr>
        <p:blipFill>
          <a:blip r:embed="rId2">
            <a:extLst/>
          </a:blip>
          <a:srcRect l="1828" t="7727" r="4991" b="4792"/>
          <a:stretch>
            <a:fillRect/>
          </a:stretch>
        </p:blipFill>
        <p:spPr>
          <a:xfrm>
            <a:off x="-8136" y="-7041"/>
            <a:ext cx="13021071" cy="97676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Obrázek" descr="Obrázek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19029" y="5177234"/>
            <a:ext cx="3766713" cy="846879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Děkujeme za pozornost!"/>
          <p:cNvSpPr txBox="1"/>
          <p:nvPr/>
        </p:nvSpPr>
        <p:spPr>
          <a:xfrm>
            <a:off x="3078208" y="3130549"/>
            <a:ext cx="6458917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600" b="0">
                <a:solidFill>
                  <a:srgbClr val="5E5E5E"/>
                </a:solidFill>
                <a:latin typeface="Dosis Light"/>
                <a:ea typeface="Dosis Light"/>
                <a:cs typeface="Dosis Light"/>
                <a:sym typeface="Dosis Light"/>
              </a:defRPr>
            </a:lvl1pPr>
          </a:lstStyle>
          <a:p>
            <a:r>
              <a:rPr dirty="0" err="1"/>
              <a:t>Děkujeme</a:t>
            </a:r>
            <a:r>
              <a:rPr dirty="0"/>
              <a:t> </a:t>
            </a:r>
            <a:r>
              <a:rPr dirty="0" err="1"/>
              <a:t>za</a:t>
            </a:r>
            <a:r>
              <a:rPr dirty="0"/>
              <a:t> </a:t>
            </a:r>
            <a:r>
              <a:rPr dirty="0" err="1"/>
              <a:t>pozornost</a:t>
            </a:r>
            <a:r>
              <a:rPr dirty="0"/>
              <a:t>!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7268706" y="8281233"/>
            <a:ext cx="480447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r"/>
            <a:r>
              <a:rPr lang="cs-CZ" sz="2000" b="0" dirty="0">
                <a:solidFill>
                  <a:srgbClr val="5E5E5E"/>
                </a:solidFill>
                <a:latin typeface="Dosis Light"/>
                <a:ea typeface="Dosis Light"/>
                <a:cs typeface="Dosis Light"/>
              </a:rPr>
              <a:t>Mgr. Jiří Starý</a:t>
            </a:r>
          </a:p>
          <a:p>
            <a:pPr algn="r"/>
            <a:r>
              <a:rPr lang="cs-CZ" sz="2000" b="0" dirty="0" smtClean="0">
                <a:solidFill>
                  <a:srgbClr val="5E5E5E"/>
                </a:solidFill>
                <a:latin typeface="Dosis Light"/>
                <a:ea typeface="Dosis Light"/>
                <a:cs typeface="Dosis Light"/>
                <a:sym typeface="Dosis Light"/>
                <a:hlinkClick r:id="rId4"/>
              </a:rPr>
              <a:t>jiri.stary@mag-ul.cz</a:t>
            </a:r>
            <a:endParaRPr lang="cs-CZ" sz="2000" b="0" dirty="0">
              <a:solidFill>
                <a:srgbClr val="5E5E5E"/>
              </a:solidFill>
              <a:latin typeface="Dosis Light"/>
              <a:ea typeface="Dosis Light"/>
              <a:cs typeface="Dosis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latin typeface="Calibri" panose="020F0502020204030204" pitchFamily="34" charset="0"/>
                <a:ea typeface="Dosis Light"/>
                <a:cs typeface="Dosis Light"/>
                <a:sym typeface="Dosis Light"/>
              </a:rPr>
              <a:t>CO JE TO ITI?</a:t>
            </a:r>
            <a:endParaRPr lang="pt-BR" sz="4000" dirty="0"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41866" y="2252794"/>
            <a:ext cx="11921068" cy="616254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dirty="0" smtClean="0">
                <a:latin typeface="Calibri" panose="020F0502020204030204" pitchFamily="34" charset="0"/>
              </a:rPr>
              <a:t>ITI ÚSTECKO-CHOMUTOVSKÉ AGLOMERACE</a:t>
            </a:r>
            <a:endParaRPr dirty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Nástroj na podporu integrovaných projektů v rámci Ústecko-chomutovské aglomerace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Využívá rezervovaných finančních prostředků v operačních programech EU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Podkladem </a:t>
            </a:r>
            <a:r>
              <a:rPr lang="cs-CZ" dirty="0" smtClean="0">
                <a:latin typeface="Calibri" panose="020F0502020204030204" pitchFamily="34" charset="0"/>
              </a:rPr>
              <a:t>Integrovaná strategie Ústecko-chomutovské aglomerace (</a:t>
            </a:r>
            <a:r>
              <a:rPr lang="cs-CZ" dirty="0" err="1" smtClean="0">
                <a:latin typeface="Calibri" panose="020F0502020204030204" pitchFamily="34" charset="0"/>
              </a:rPr>
              <a:t>ISg</a:t>
            </a:r>
            <a:r>
              <a:rPr lang="cs-CZ" dirty="0" smtClean="0">
                <a:latin typeface="Calibri" panose="020F0502020204030204" pitchFamily="34" charset="0"/>
              </a:rPr>
              <a:t> ÚChA)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V období 2014+ alokace téměř 2,5 mld. Kč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	</a:t>
            </a:r>
            <a:endParaRPr lang="cs-CZ" sz="2100" dirty="0">
              <a:latin typeface="Calibri" panose="020F0502020204030204" pitchFamily="34" charset="0"/>
              <a:ea typeface="Dosis"/>
              <a:cs typeface="Dosis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260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434" y="3121136"/>
            <a:ext cx="6633603" cy="5066397"/>
          </a:xfrm>
          <a:prstGeom prst="rect">
            <a:avLst/>
          </a:prstGeom>
        </p:spPr>
      </p:pic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ExtraBold"/>
              </a:rPr>
              <a:t>ITI ÚCHA 2021+</a:t>
            </a:r>
            <a:endParaRPr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16466" y="2243269"/>
            <a:ext cx="6969422" cy="580345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dirty="0" smtClean="0">
                <a:latin typeface="Calibri" panose="020F0502020204030204" pitchFamily="34" charset="0"/>
              </a:rPr>
              <a:t>ZMĚNY OPROTI OBDOBÍ 2014+</a:t>
            </a:r>
            <a:endParaRPr dirty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Jednotná metodika MMR ČR na vymezení území</a:t>
            </a: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Projekty </a:t>
            </a:r>
            <a:r>
              <a:rPr lang="cs-CZ" dirty="0" smtClean="0">
                <a:latin typeface="Calibri" panose="020F0502020204030204" pitchFamily="34" charset="0"/>
              </a:rPr>
              <a:t>uvedeny jmenovitě v ISg ÚChA</a:t>
            </a: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Alokace u většiny OP uvolňována dle připravených projektů</a:t>
            </a: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Důraz na </a:t>
            </a:r>
            <a:r>
              <a:rPr lang="cs-CZ" dirty="0" err="1" smtClean="0">
                <a:latin typeface="Calibri" panose="020F0502020204030204" pitchFamily="34" charset="0"/>
              </a:rPr>
              <a:t>integrovanost</a:t>
            </a:r>
            <a:endParaRPr lang="cs-CZ"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4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Spolupráce s MAS v aglomeraci</a:t>
            </a:r>
            <a:endParaRPr lang="cs-CZ" dirty="0" smtClean="0">
              <a:latin typeface="Calibri" panose="020F0502020204030204" pitchFamily="34" charset="0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Obrázek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  <p:pic>
        <p:nvPicPr>
          <p:cNvPr id="9" name="Picture 4" descr="http://www.iti-ucha.cz/images/vymezeni_ucha2021+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32" y="6384310"/>
            <a:ext cx="5560907" cy="18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7583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ExtraBold"/>
              </a:rPr>
              <a:t>ITI ÚCHA 2021+</a:t>
            </a:r>
            <a:endParaRPr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41866" y="2252794"/>
            <a:ext cx="11921068" cy="616254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dirty="0">
                <a:latin typeface="Calibri" panose="020F0502020204030204" pitchFamily="34" charset="0"/>
              </a:rPr>
              <a:t>3 TYPY STRATEGICKÝCH PROJEKTŮ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Unikátní projekt strategického významu</a:t>
            </a:r>
          </a:p>
          <a:p>
            <a:pPr lvl="1"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- např. technologické centrum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Soubor vzájemně provázaných projektů</a:t>
            </a: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- např. terminál + na něj navazující tramvajová/trolejbusová trať a cyklotrasa + informační systém + 	parkování + zeleň</a:t>
            </a: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- tematická či místní koncentrace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Síťové projekty</a:t>
            </a:r>
          </a:p>
          <a:p>
            <a:pPr lvl="1"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- zateplování veřejných budov, podpora technických oborů na ZŠ</a:t>
            </a:r>
          </a:p>
          <a:p>
            <a:pPr lvl="1"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- nadále prostřednictvím otevřené výzvy bez znalosti konkrétních </a:t>
            </a:r>
            <a:r>
              <a:rPr lang="cs-CZ" dirty="0" smtClean="0">
                <a:latin typeface="Calibri" panose="020F0502020204030204" pitchFamily="34" charset="0"/>
              </a:rPr>
              <a:t>žadatelů</a:t>
            </a:r>
          </a:p>
          <a:p>
            <a:pPr lvl="1"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	</a:t>
            </a:r>
            <a:r>
              <a:rPr lang="cs-CZ" dirty="0" smtClean="0">
                <a:latin typeface="Calibri" panose="020F0502020204030204" pitchFamily="34" charset="0"/>
              </a:rPr>
              <a:t>- problematické podmínky pro využití síťových projektů v IROP</a:t>
            </a:r>
            <a:endParaRPr lang="cs-CZ" dirty="0">
              <a:latin typeface="Calibri" panose="020F0502020204030204" pitchFamily="34" charset="0"/>
            </a:endParaRP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892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ek" descr="Obrázek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  <p:sp>
        <p:nvSpPr>
          <p:cNvPr id="8" name="Co je to Ústecko-chomutovská aglomerace…"/>
          <p:cNvSpPr txBox="1">
            <a:spLocks/>
          </p:cNvSpPr>
          <p:nvPr/>
        </p:nvSpPr>
        <p:spPr>
          <a:xfrm>
            <a:off x="541866" y="2252794"/>
            <a:ext cx="11921068" cy="5859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pl-PL" sz="2500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  <a:sym typeface="Dosis ExtraBold"/>
              </a:rPr>
              <a:t>SOUBOR PROVÁZANÝCH PROJEKTŮ (TYP 2) – PŘÍKLAD</a:t>
            </a:r>
          </a:p>
          <a:p>
            <a:pPr algn="l" hangingPunct="1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endParaRPr lang="pl-PL" sz="2500" b="1" dirty="0">
              <a:solidFill>
                <a:schemeClr val="accent4"/>
              </a:solidFill>
              <a:latin typeface="Calibri" panose="020F0502020204030204" pitchFamily="34" charset="0"/>
              <a:ea typeface="Dosis ExtraBold"/>
              <a:cs typeface="Dosis ExtraBold"/>
              <a:sym typeface="Dosis ExtraBold"/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3289808" y="3429530"/>
            <a:ext cx="6425184" cy="4540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Revitalizace</a:t>
            </a: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Labského nábřeží</a:t>
            </a:r>
            <a:endParaRPr kumimoji="0" lang="cs-CZ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6587743" y="4473097"/>
            <a:ext cx="2308352" cy="7945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Volnočasová infrastruktura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4102608" y="4500830"/>
            <a:ext cx="2308352" cy="7797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Revitalizace povrchů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178734" y="4694435"/>
            <a:ext cx="1170432" cy="351869"/>
          </a:xfrm>
          <a:prstGeom prst="roundRect">
            <a:avLst/>
          </a:prstGeom>
          <a:solidFill>
            <a:schemeClr val="bg1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Vlastní zdroje</a:t>
            </a:r>
            <a:endParaRPr kumimoji="0" lang="cs-CZ" sz="14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>
            <a:off x="6502400" y="4105258"/>
            <a:ext cx="0" cy="192421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Zaoblený obdélník 14"/>
          <p:cNvSpPr/>
          <p:nvPr/>
        </p:nvSpPr>
        <p:spPr>
          <a:xfrm>
            <a:off x="1519936" y="4656765"/>
            <a:ext cx="2308352" cy="454025"/>
          </a:xfrm>
          <a:prstGeom prst="roundRect">
            <a:avLst/>
          </a:prstGeom>
          <a:solidFill>
            <a:schemeClr val="bg1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Silnice a chodníky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Zaoblený obdélník 15"/>
          <p:cNvSpPr/>
          <p:nvPr/>
        </p:nvSpPr>
        <p:spPr>
          <a:xfrm>
            <a:off x="1519936" y="5379322"/>
            <a:ext cx="2308352" cy="454025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Cyklotrasy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7" name="Zaoblený obdélník 16"/>
          <p:cNvSpPr/>
          <p:nvPr/>
        </p:nvSpPr>
        <p:spPr>
          <a:xfrm>
            <a:off x="1519936" y="6101879"/>
            <a:ext cx="2308352" cy="454025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Veřejná prostranství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Zaoblený obdélník 17"/>
          <p:cNvSpPr/>
          <p:nvPr/>
        </p:nvSpPr>
        <p:spPr>
          <a:xfrm>
            <a:off x="11642006" y="5310649"/>
            <a:ext cx="1170432" cy="590233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ITI ÚChA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(OPŽP 2021+)</a:t>
            </a:r>
            <a:endParaRPr kumimoji="0" lang="cs-CZ" sz="14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Zaoblený obdélník 18"/>
          <p:cNvSpPr/>
          <p:nvPr/>
        </p:nvSpPr>
        <p:spPr>
          <a:xfrm>
            <a:off x="178734" y="6033774"/>
            <a:ext cx="1170432" cy="590233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ITI ÚChA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(IROP 2021+)</a:t>
            </a:r>
            <a:endParaRPr kumimoji="0" lang="cs-CZ" sz="14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Zaoblený obdélník 19"/>
          <p:cNvSpPr/>
          <p:nvPr/>
        </p:nvSpPr>
        <p:spPr>
          <a:xfrm>
            <a:off x="9155347" y="4663668"/>
            <a:ext cx="2308352" cy="4540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Dětská hřiště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Zaoblený obdélník 20"/>
          <p:cNvSpPr/>
          <p:nvPr/>
        </p:nvSpPr>
        <p:spPr>
          <a:xfrm>
            <a:off x="11642006" y="4714745"/>
            <a:ext cx="1170432" cy="35186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MŠMT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/ ČEZ</a:t>
            </a:r>
          </a:p>
        </p:txBody>
      </p:sp>
      <p:sp>
        <p:nvSpPr>
          <p:cNvPr id="23" name="Zaoblený obdélník 22"/>
          <p:cNvSpPr/>
          <p:nvPr/>
        </p:nvSpPr>
        <p:spPr>
          <a:xfrm>
            <a:off x="9155347" y="5379322"/>
            <a:ext cx="2308352" cy="454025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Veřejná zeleň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Zaoblený obdélník 23"/>
          <p:cNvSpPr/>
          <p:nvPr/>
        </p:nvSpPr>
        <p:spPr>
          <a:xfrm>
            <a:off x="178734" y="5305994"/>
            <a:ext cx="1170432" cy="590233"/>
          </a:xfrm>
          <a:prstGeom prst="roundRect">
            <a:avLst/>
          </a:prstGeom>
          <a:solidFill>
            <a:schemeClr val="accent3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ITI ÚChA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(IROP 2021+)</a:t>
            </a:r>
            <a:endParaRPr kumimoji="0" lang="cs-CZ" sz="14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Zaoblený obdélník 24"/>
          <p:cNvSpPr/>
          <p:nvPr/>
        </p:nvSpPr>
        <p:spPr>
          <a:xfrm>
            <a:off x="5334595" y="5676500"/>
            <a:ext cx="2308352" cy="7797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Příprava komerčních ploch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6" name="Přímá spojnice se šipkou 25"/>
          <p:cNvCxnSpPr/>
          <p:nvPr/>
        </p:nvCxnSpPr>
        <p:spPr>
          <a:xfrm rot="5400000">
            <a:off x="3961488" y="4835689"/>
            <a:ext cx="0" cy="144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Přímá spojnice se šipkou 26"/>
          <p:cNvCxnSpPr/>
          <p:nvPr/>
        </p:nvCxnSpPr>
        <p:spPr>
          <a:xfrm rot="16200000">
            <a:off x="9025721" y="4835689"/>
            <a:ext cx="0" cy="144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Přímá spojnice se šipkou 27"/>
          <p:cNvCxnSpPr/>
          <p:nvPr/>
        </p:nvCxnSpPr>
        <p:spPr>
          <a:xfrm rot="2700000">
            <a:off x="4022896" y="5445720"/>
            <a:ext cx="0" cy="288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Přímá spojnice se šipkou 28"/>
          <p:cNvCxnSpPr/>
          <p:nvPr/>
        </p:nvCxnSpPr>
        <p:spPr>
          <a:xfrm rot="19500000">
            <a:off x="8979661" y="5440933"/>
            <a:ext cx="0" cy="288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Přímá spojnice se šipkou 29"/>
          <p:cNvCxnSpPr/>
          <p:nvPr/>
        </p:nvCxnSpPr>
        <p:spPr>
          <a:xfrm rot="1500000">
            <a:off x="4150892" y="5467393"/>
            <a:ext cx="0" cy="900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Zaoblený obdélník 30"/>
          <p:cNvSpPr/>
          <p:nvPr/>
        </p:nvSpPr>
        <p:spPr>
          <a:xfrm>
            <a:off x="5063831" y="6575190"/>
            <a:ext cx="2849880" cy="351869"/>
          </a:xfrm>
          <a:prstGeom prst="roundRect">
            <a:avLst/>
          </a:prstGeom>
          <a:solidFill>
            <a:schemeClr val="bg1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Vlastní zdroje poskytovatelů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služeb</a:t>
            </a:r>
          </a:p>
        </p:txBody>
      </p:sp>
      <p:sp>
        <p:nvSpPr>
          <p:cNvPr id="32" name="Zaoblený obdélník 31"/>
          <p:cNvSpPr/>
          <p:nvPr/>
        </p:nvSpPr>
        <p:spPr>
          <a:xfrm>
            <a:off x="3648019" y="7339535"/>
            <a:ext cx="5681504" cy="6378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Další navazující projekty – např. lávka přes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Labe, propojení na Miladu, infrastruktura cestovního ruchu, kulturní a volnočasové aktivity atd.</a:t>
            </a:r>
          </a:p>
        </p:txBody>
      </p:sp>
      <p:cxnSp>
        <p:nvCxnSpPr>
          <p:cNvPr id="33" name="Přímá spojnice se šipkou 32"/>
          <p:cNvCxnSpPr/>
          <p:nvPr/>
        </p:nvCxnSpPr>
        <p:spPr>
          <a:xfrm>
            <a:off x="6502400" y="5379322"/>
            <a:ext cx="0" cy="192421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Přímá spojnice se šipkou 33"/>
          <p:cNvCxnSpPr/>
          <p:nvPr/>
        </p:nvCxnSpPr>
        <p:spPr>
          <a:xfrm>
            <a:off x="6500368" y="7031338"/>
            <a:ext cx="0" cy="192421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1  SOCIÁLNÍ SOUDRŽNOST"/>
          <p:cNvSpPr txBox="1">
            <a:spLocks/>
          </p:cNvSpPr>
          <p:nvPr/>
        </p:nvSpPr>
        <p:spPr>
          <a:xfrm>
            <a:off x="474133" y="740833"/>
            <a:ext cx="12056534" cy="713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560831" hangingPunct="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smtClean="0">
                <a:solidFill>
                  <a:schemeClr val="accent1"/>
                </a:solidFill>
                <a:latin typeface="Calibri" panose="020F0502020204030204" pitchFamily="34" charset="0"/>
                <a:ea typeface="Dosis"/>
                <a:cs typeface="Dosis"/>
                <a:sym typeface="Dosis"/>
              </a:rPr>
              <a:t> </a:t>
            </a:r>
            <a:r>
              <a:rPr lang="cs-CZ" sz="4000" smtClean="0">
                <a:latin typeface="Calibri" panose="020F0502020204030204" pitchFamily="34" charset="0"/>
                <a:ea typeface="Dosis Light"/>
                <a:cs typeface="Dosis Light"/>
                <a:sym typeface="Dosis Light"/>
              </a:rPr>
              <a:t>PŘÍKLAD INTEGROVANÉHO ŘEŠENÍ</a:t>
            </a:r>
            <a:endParaRPr lang="cs-CZ"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36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34554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3  STATISTIKY POPULACE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latin typeface="Calibri" panose="020F0502020204030204" pitchFamily="34" charset="0"/>
                <a:ea typeface="Dosis Light"/>
                <a:cs typeface="Dosis Light"/>
                <a:sym typeface="Dosis Light"/>
              </a:rPr>
              <a:t>PŘÍKLAD INTEGROVANÉHO ŘEŠENÍ</a:t>
            </a:r>
            <a:endParaRPr sz="4000" dirty="0"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pic>
        <p:nvPicPr>
          <p:cNvPr id="22" name="Obrázek" descr="Obrázek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  <p:sp>
        <p:nvSpPr>
          <p:cNvPr id="8" name="Co je to Ústecko-chomutovská aglomerace…"/>
          <p:cNvSpPr txBox="1">
            <a:spLocks/>
          </p:cNvSpPr>
          <p:nvPr/>
        </p:nvSpPr>
        <p:spPr>
          <a:xfrm>
            <a:off x="541866" y="2252794"/>
            <a:ext cx="11921068" cy="5859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pl-PL" sz="2500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  <a:sym typeface="Dosis ExtraBold"/>
              </a:rPr>
              <a:t>SÍŤOVÝ PROJEKT (TYP 3) - PŘÍKLAD</a:t>
            </a:r>
          </a:p>
        </p:txBody>
      </p:sp>
      <p:sp>
        <p:nvSpPr>
          <p:cNvPr id="35" name="Zaoblený obdélník 34"/>
          <p:cNvSpPr/>
          <p:nvPr/>
        </p:nvSpPr>
        <p:spPr>
          <a:xfrm>
            <a:off x="3289808" y="3246650"/>
            <a:ext cx="6425184" cy="4540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000" b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Vybudování a vybavení odborných technických učeben na ZŠ</a:t>
            </a:r>
            <a:endParaRPr kumimoji="0" lang="cs-CZ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36" name="Zaoblený obdélník 35"/>
          <p:cNvSpPr/>
          <p:nvPr/>
        </p:nvSpPr>
        <p:spPr>
          <a:xfrm>
            <a:off x="5519420" y="3829721"/>
            <a:ext cx="1965960" cy="3518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Rozpočet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300 mil. Kč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37" name="Zaoblený obdélník 36"/>
          <p:cNvSpPr/>
          <p:nvPr/>
        </p:nvSpPr>
        <p:spPr>
          <a:xfrm>
            <a:off x="4568530" y="5469729"/>
            <a:ext cx="1283802" cy="7945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Chomutov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5 škol</a:t>
            </a:r>
          </a:p>
        </p:txBody>
      </p:sp>
      <p:sp>
        <p:nvSpPr>
          <p:cNvPr id="38" name="Zaoblený obdélník 37"/>
          <p:cNvSpPr/>
          <p:nvPr/>
        </p:nvSpPr>
        <p:spPr>
          <a:xfrm>
            <a:off x="516466" y="5253999"/>
            <a:ext cx="1056302" cy="122600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1. Výzva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39" name="Zaoblený obdélník 38"/>
          <p:cNvSpPr/>
          <p:nvPr/>
        </p:nvSpPr>
        <p:spPr>
          <a:xfrm>
            <a:off x="4323334" y="4310321"/>
            <a:ext cx="4358132" cy="3518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Indikátory: Kapacita podpořených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učebe</a:t>
            </a:r>
            <a:r>
              <a:rPr lang="cs-CZ" sz="1400" b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n 600 žáků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0" name="Zaoblený obdélník 39"/>
          <p:cNvSpPr/>
          <p:nvPr/>
        </p:nvSpPr>
        <p:spPr>
          <a:xfrm>
            <a:off x="1751075" y="5253999"/>
            <a:ext cx="1650493" cy="35186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2022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Zaoblený obdélník 40"/>
          <p:cNvSpPr/>
          <p:nvPr/>
        </p:nvSpPr>
        <p:spPr>
          <a:xfrm>
            <a:off x="1748623" y="6128136"/>
            <a:ext cx="1652945" cy="35186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Kapacita 400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2" name="Zaoblený obdélník 41"/>
          <p:cNvSpPr/>
          <p:nvPr/>
        </p:nvSpPr>
        <p:spPr>
          <a:xfrm>
            <a:off x="1751075" y="5691067"/>
            <a:ext cx="1650493" cy="35186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Rozpočet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200 mil. Kč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Zaoblený obdélník 42"/>
          <p:cNvSpPr/>
          <p:nvPr/>
        </p:nvSpPr>
        <p:spPr>
          <a:xfrm>
            <a:off x="516466" y="6999114"/>
            <a:ext cx="1056302" cy="1226006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2. Výzva</a:t>
            </a:r>
            <a:endParaRPr kumimoji="0" lang="cs-CZ" sz="2000" b="0" i="0" u="none" strike="noStrike" cap="none" spc="0" normalizeH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Zaoblený obdélník 43"/>
          <p:cNvSpPr/>
          <p:nvPr/>
        </p:nvSpPr>
        <p:spPr>
          <a:xfrm>
            <a:off x="1751075" y="6999114"/>
            <a:ext cx="1650493" cy="351869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2023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Zaoblený obdélník 44"/>
          <p:cNvSpPr/>
          <p:nvPr/>
        </p:nvSpPr>
        <p:spPr>
          <a:xfrm>
            <a:off x="1748623" y="7873251"/>
            <a:ext cx="1652945" cy="351869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Kapacita 200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Zaoblený obdélník 45"/>
          <p:cNvSpPr/>
          <p:nvPr/>
        </p:nvSpPr>
        <p:spPr>
          <a:xfrm>
            <a:off x="1751075" y="7436182"/>
            <a:ext cx="1650493" cy="351869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Rozpočet</a:t>
            </a:r>
            <a:r>
              <a:rPr kumimoji="0" lang="cs-CZ" sz="1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100 mil. Kč</a:t>
            </a:r>
            <a:endParaRPr kumimoji="0" lang="cs-CZ" sz="1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</p:txBody>
      </p:sp>
      <p:sp>
        <p:nvSpPr>
          <p:cNvPr id="47" name="Zaoblený obdélník 46"/>
          <p:cNvSpPr/>
          <p:nvPr/>
        </p:nvSpPr>
        <p:spPr>
          <a:xfrm>
            <a:off x="5933440" y="5460900"/>
            <a:ext cx="1283802" cy="7945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Ústí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10 škol</a:t>
            </a:r>
          </a:p>
        </p:txBody>
      </p:sp>
      <p:sp>
        <p:nvSpPr>
          <p:cNvPr id="48" name="Zaoblený obdélník 47"/>
          <p:cNvSpPr/>
          <p:nvPr/>
        </p:nvSpPr>
        <p:spPr>
          <a:xfrm>
            <a:off x="7304446" y="5460900"/>
            <a:ext cx="1283802" cy="7945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Bílina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3 školy</a:t>
            </a:r>
          </a:p>
        </p:txBody>
      </p:sp>
      <p:sp>
        <p:nvSpPr>
          <p:cNvPr id="49" name="Zaoblený obdélník 48"/>
          <p:cNvSpPr/>
          <p:nvPr/>
        </p:nvSpPr>
        <p:spPr>
          <a:xfrm>
            <a:off x="8675452" y="5460552"/>
            <a:ext cx="1283802" cy="7945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Litvínov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3 školy</a:t>
            </a:r>
          </a:p>
        </p:txBody>
      </p:sp>
      <p:sp>
        <p:nvSpPr>
          <p:cNvPr id="50" name="Zaoblený obdélník 49"/>
          <p:cNvSpPr/>
          <p:nvPr/>
        </p:nvSpPr>
        <p:spPr>
          <a:xfrm>
            <a:off x="10046458" y="5469729"/>
            <a:ext cx="1283802" cy="7945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Chlumec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1 škola</a:t>
            </a:r>
          </a:p>
        </p:txBody>
      </p:sp>
      <p:cxnSp>
        <p:nvCxnSpPr>
          <p:cNvPr id="51" name="Přímá spojnice se šipkou 50"/>
          <p:cNvCxnSpPr/>
          <p:nvPr/>
        </p:nvCxnSpPr>
        <p:spPr>
          <a:xfrm rot="16200000">
            <a:off x="3978281" y="5433049"/>
            <a:ext cx="0" cy="900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2" name="Přímá spojnice se šipkou 51"/>
          <p:cNvCxnSpPr/>
          <p:nvPr/>
        </p:nvCxnSpPr>
        <p:spPr>
          <a:xfrm rot="16200000">
            <a:off x="3978281" y="7191949"/>
            <a:ext cx="0" cy="90000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3" name="Zaoblený obdélník 52"/>
          <p:cNvSpPr/>
          <p:nvPr/>
        </p:nvSpPr>
        <p:spPr>
          <a:xfrm>
            <a:off x="4568530" y="7218824"/>
            <a:ext cx="1283802" cy="794544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Chomutov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5 škol</a:t>
            </a:r>
          </a:p>
        </p:txBody>
      </p:sp>
      <p:sp>
        <p:nvSpPr>
          <p:cNvPr id="54" name="Zaoblený obdélník 53"/>
          <p:cNvSpPr/>
          <p:nvPr/>
        </p:nvSpPr>
        <p:spPr>
          <a:xfrm>
            <a:off x="5933440" y="7209995"/>
            <a:ext cx="1283802" cy="794544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2000" b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Děčín</a:t>
            </a:r>
            <a:endParaRPr kumimoji="0" lang="cs-CZ" sz="2000" b="0" i="0" u="none" strike="noStrike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ea typeface="+mn-ea"/>
              <a:cs typeface="+mn-cs"/>
              <a:sym typeface="Helvetica Neue Medium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3 školy</a:t>
            </a:r>
          </a:p>
        </p:txBody>
      </p:sp>
      <p:sp>
        <p:nvSpPr>
          <p:cNvPr id="55" name="Zaoblený obdélník 54"/>
          <p:cNvSpPr/>
          <p:nvPr/>
        </p:nvSpPr>
        <p:spPr>
          <a:xfrm>
            <a:off x="7304446" y="7209995"/>
            <a:ext cx="1283802" cy="794544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Jirkov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2 školy</a:t>
            </a:r>
          </a:p>
        </p:txBody>
      </p:sp>
      <p:sp>
        <p:nvSpPr>
          <p:cNvPr id="56" name="Zaoblený obdélník 55"/>
          <p:cNvSpPr/>
          <p:nvPr/>
        </p:nvSpPr>
        <p:spPr>
          <a:xfrm>
            <a:off x="8675452" y="7209647"/>
            <a:ext cx="1283802" cy="794544"/>
          </a:xfrm>
          <a:prstGeom prst="roundRect">
            <a:avLst/>
          </a:prstGeom>
          <a:solidFill>
            <a:srgbClr val="7EC284"/>
          </a:solid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Kadaň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20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alibri" panose="020F0502020204030204" pitchFamily="34" charset="0"/>
                <a:ea typeface="+mn-ea"/>
                <a:cs typeface="+mn-cs"/>
                <a:sym typeface="Helvetica Neue Medium"/>
              </a:rPr>
              <a:t> 2 školy</a:t>
            </a:r>
          </a:p>
        </p:txBody>
      </p:sp>
      <p:sp>
        <p:nvSpPr>
          <p:cNvPr id="29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4165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ExtraBold"/>
              </a:rPr>
              <a:t>PODPOROVANÉ AKTIVITY</a:t>
            </a:r>
            <a:endParaRPr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41866" y="2252794"/>
            <a:ext cx="11921068" cy="616254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PODPOROVANÉ </a:t>
            </a:r>
            <a:r>
              <a:rPr lang="cs-CZ" sz="2500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OBLASTI A </a:t>
            </a: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AKTIVITY</a:t>
            </a:r>
          </a:p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endParaRPr lang="cs-CZ" sz="2500"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  <a:latin typeface="Calibri" panose="020F0502020204030204" pitchFamily="34" charset="0"/>
              <a:ea typeface="Dosis ExtraBold"/>
              <a:cs typeface="Dosis ExtraBold"/>
            </a:endParaRP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IROP – doprava, veřejná prostranství, školství, sociální oblast, památky, kultura a cestovní ruch</a:t>
            </a: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OP ŽP – odpadové hospodářství, energetické úspory, sídelní zeleň, hospodaření s vodou</a:t>
            </a: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OP D – drážní infrastruktura a telematika silničního provozu</a:t>
            </a: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OP TAK (nyní OP PIK) – technologická centra a klastry</a:t>
            </a: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OP JAK (nyní OP VVV) – </a:t>
            </a:r>
            <a:r>
              <a:rPr lang="cs-CZ" dirty="0" err="1" smtClean="0">
                <a:latin typeface="Calibri" panose="020F0502020204030204" pitchFamily="34" charset="0"/>
              </a:rPr>
              <a:t>předaplikační</a:t>
            </a:r>
            <a:r>
              <a:rPr lang="cs-CZ" dirty="0" smtClean="0">
                <a:latin typeface="Calibri" panose="020F0502020204030204" pitchFamily="34" charset="0"/>
              </a:rPr>
              <a:t> výzkum</a:t>
            </a:r>
          </a:p>
          <a:p>
            <a:pPr marL="342900" indent="-342900" algn="l">
              <a:lnSpc>
                <a:spcPct val="150000"/>
              </a:lnSpc>
              <a:buBlip>
                <a:blip r:embed="rId2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OP Z – pravděpodobně bez zapojení v ITI</a:t>
            </a:r>
            <a:endParaRPr lang="cs-CZ" dirty="0">
              <a:latin typeface="Calibri" panose="020F0502020204030204" pitchFamily="34" charset="0"/>
            </a:endParaRP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383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ExtraBold"/>
              </a:rPr>
              <a:t>Projektové záměry </a:t>
            </a:r>
            <a:r>
              <a:rPr lang="cs-CZ" sz="4000" dirty="0" smtClean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ExtraBold"/>
              </a:rPr>
              <a:t>MAS Labské skály</a:t>
            </a:r>
            <a:endParaRPr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41866" y="2252794"/>
            <a:ext cx="11921068" cy="616254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Projektové </a:t>
            </a: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záměry v území </a:t>
            </a: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MAS </a:t>
            </a:r>
            <a:r>
              <a:rPr lang="cs-CZ" sz="2500" dirty="0" smtClean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ea typeface="Dosis ExtraBold"/>
                <a:cs typeface="Dosis ExtraBold"/>
              </a:rPr>
              <a:t>Labské skály</a:t>
            </a:r>
            <a:endParaRPr lang="cs-CZ" sz="2500"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  <a:latin typeface="Calibri" panose="020F0502020204030204" pitchFamily="34" charset="0"/>
              <a:ea typeface="Dosis ExtraBold"/>
              <a:cs typeface="Dosis ExtraBold"/>
            </a:endParaRP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Obec Velké Chvojno</a:t>
            </a:r>
            <a:endParaRPr lang="cs-CZ" dirty="0" smtClean="0">
              <a:latin typeface="Calibri" panose="020F0502020204030204" pitchFamily="34" charset="0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36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1  SOCIÁLNÍ SOUDRŽNOST"/>
          <p:cNvSpPr txBox="1">
            <a:spLocks noGrp="1"/>
          </p:cNvSpPr>
          <p:nvPr>
            <p:ph type="ctrTitle"/>
          </p:nvPr>
        </p:nvSpPr>
        <p:spPr>
          <a:xfrm>
            <a:off x="474133" y="740833"/>
            <a:ext cx="12056534" cy="71325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 defTabSz="560831">
              <a:defRPr sz="3839">
                <a:latin typeface="Dosis"/>
                <a:ea typeface="Dosis"/>
                <a:cs typeface="Dosis"/>
                <a:sym typeface="Dosis"/>
              </a:defRPr>
            </a:pPr>
            <a:r>
              <a:rPr lang="cs-CZ" sz="4000" dirty="0" smtClean="0">
                <a:solidFill>
                  <a:schemeClr val="tx1"/>
                </a:solidFill>
                <a:latin typeface="Calibri" panose="020F0502020204030204" pitchFamily="34" charset="0"/>
                <a:ea typeface="Dosis Light"/>
                <a:cs typeface="Dosis Light"/>
                <a:sym typeface="Dosis Light"/>
              </a:rPr>
              <a:t>ZÁVĚR</a:t>
            </a:r>
            <a:endParaRPr sz="4000" dirty="0">
              <a:solidFill>
                <a:schemeClr val="tx1"/>
              </a:solidFill>
              <a:latin typeface="Calibri" panose="020F0502020204030204" pitchFamily="34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29" name="Co je to Ústecko-chomutovská aglomerace…"/>
          <p:cNvSpPr txBox="1">
            <a:spLocks noGrp="1"/>
          </p:cNvSpPr>
          <p:nvPr>
            <p:ph type="subTitle" idx="1"/>
          </p:nvPr>
        </p:nvSpPr>
        <p:spPr>
          <a:xfrm>
            <a:off x="541866" y="2252794"/>
            <a:ext cx="11921068" cy="616254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defRPr sz="25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Dosis ExtraBold"/>
                <a:ea typeface="Dosis ExtraBold"/>
                <a:cs typeface="Dosis ExtraBold"/>
                <a:sym typeface="Dosis ExtraBold"/>
              </a:defRPr>
            </a:pPr>
            <a:r>
              <a:rPr lang="cs-CZ" dirty="0" smtClean="0">
                <a:latin typeface="Calibri" panose="020F0502020204030204" pitchFamily="34" charset="0"/>
              </a:rPr>
              <a:t>V PŘÍPADĚ ZÁJMU NUTNÉ CO NEJDŘÍVE VYJASNIT NÁSLEDUJÍCÍ PARAMETRY:</a:t>
            </a:r>
            <a:endParaRPr dirty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 smtClean="0">
                <a:latin typeface="Calibri" panose="020F0502020204030204" pitchFamily="34" charset="0"/>
              </a:rPr>
              <a:t> Nositel projektu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Připravenost projektu</a:t>
            </a:r>
            <a:endParaRPr lang="cs-CZ" dirty="0" smtClean="0">
              <a:latin typeface="Calibri" panose="020F0502020204030204" pitchFamily="34" charset="0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dirty="0" smtClean="0">
                <a:latin typeface="Calibri" panose="020F0502020204030204" pitchFamily="34" charset="0"/>
              </a:rPr>
              <a:t>Konkrétní obsah aktivit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dirty="0">
                <a:latin typeface="Calibri" panose="020F0502020204030204" pitchFamily="34" charset="0"/>
              </a:rPr>
              <a:t> </a:t>
            </a:r>
            <a:r>
              <a:rPr lang="cs-CZ" sz="2100" dirty="0">
                <a:latin typeface="Calibri" panose="020F0502020204030204" pitchFamily="34" charset="0"/>
                <a:ea typeface="Dosis"/>
                <a:cs typeface="Dosis"/>
              </a:rPr>
              <a:t>Rozpočet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sz="2100" dirty="0">
                <a:latin typeface="Calibri" panose="020F0502020204030204" pitchFamily="34" charset="0"/>
                <a:ea typeface="Dosis"/>
                <a:cs typeface="Dosis"/>
              </a:rPr>
              <a:t> </a:t>
            </a:r>
            <a:r>
              <a:rPr lang="cs-CZ" sz="2100" dirty="0">
                <a:latin typeface="Calibri" panose="020F0502020204030204" pitchFamily="34" charset="0"/>
                <a:ea typeface="Dosis"/>
                <a:cs typeface="Dosis"/>
              </a:rPr>
              <a:t>Harmonogram</a:t>
            </a: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>
              <a:latin typeface="Calibri" panose="020F0502020204030204" pitchFamily="34" charset="0"/>
            </a:endParaRPr>
          </a:p>
          <a:p>
            <a:pPr marL="342900" lvl="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r>
              <a:rPr lang="cs-CZ" sz="2100" dirty="0" smtClean="0">
                <a:latin typeface="Calibri" panose="020F0502020204030204" pitchFamily="34" charset="0"/>
                <a:ea typeface="Dosis"/>
                <a:cs typeface="Dosis"/>
              </a:rPr>
              <a:t> Je </a:t>
            </a:r>
            <a:r>
              <a:rPr lang="cs-CZ" sz="2100" dirty="0">
                <a:latin typeface="Calibri" panose="020F0502020204030204" pitchFamily="34" charset="0"/>
                <a:ea typeface="Dosis"/>
                <a:cs typeface="Dosis"/>
              </a:rPr>
              <a:t>nutné se posunout od záměru ke konkrétnímu projektu s maximální mírou projektové </a:t>
            </a:r>
            <a:r>
              <a:rPr lang="cs-CZ" sz="2100" dirty="0" smtClean="0">
                <a:latin typeface="Calibri" panose="020F0502020204030204" pitchFamily="34" charset="0"/>
                <a:ea typeface="Dosis"/>
                <a:cs typeface="Dosis"/>
              </a:rPr>
              <a:t>připravenosti a odůvodnit odlišnost od individuálního projektu!</a:t>
            </a:r>
            <a:endParaRPr lang="cs-CZ" sz="2100" dirty="0">
              <a:latin typeface="Calibri" panose="020F0502020204030204" pitchFamily="34" charset="0"/>
              <a:ea typeface="Dosis"/>
              <a:cs typeface="Dosis"/>
            </a:endParaRPr>
          </a:p>
          <a:p>
            <a:pPr marL="342900" indent="-342900" algn="l">
              <a:lnSpc>
                <a:spcPct val="150000"/>
              </a:lnSpc>
              <a:buBlip>
                <a:blip r:embed="rId3"/>
              </a:buBlip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  <a:p>
            <a:pPr algn="l">
              <a:lnSpc>
                <a:spcPct val="150000"/>
              </a:lnSpc>
              <a:defRPr sz="2100">
                <a:latin typeface="Dosis"/>
                <a:ea typeface="Dosis"/>
                <a:cs typeface="Dosis"/>
                <a:sym typeface="Dosis"/>
              </a:defRPr>
            </a:pPr>
            <a:endParaRPr lang="cs-CZ" dirty="0" smtClean="0">
              <a:latin typeface="Calibri" panose="020F0502020204030204" pitchFamily="34" charset="0"/>
            </a:endParaRPr>
          </a:p>
        </p:txBody>
      </p:sp>
      <p:sp>
        <p:nvSpPr>
          <p:cNvPr id="130" name="Čára"/>
          <p:cNvSpPr/>
          <p:nvPr/>
        </p:nvSpPr>
        <p:spPr>
          <a:xfrm>
            <a:off x="516466" y="1622391"/>
            <a:ext cx="6407375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Obrázek" descr="Obrázek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191923" y="8583644"/>
            <a:ext cx="3271011" cy="735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Obrázek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50" y="8583644"/>
            <a:ext cx="4553585" cy="78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521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430</Words>
  <Application>Microsoft Office PowerPoint</Application>
  <PresentationFormat>Vlastní</PresentationFormat>
  <Paragraphs>109</Paragraphs>
  <Slides>10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20" baseType="lpstr">
      <vt:lpstr>Calibri</vt:lpstr>
      <vt:lpstr>Dosis</vt:lpstr>
      <vt:lpstr>Dosis ExtraBold</vt:lpstr>
      <vt:lpstr>Dosis Light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Prezentace aplikace PowerPoint</vt:lpstr>
      <vt:lpstr>CO JE TO ITI?</vt:lpstr>
      <vt:lpstr>ITI ÚCHA 2021+</vt:lpstr>
      <vt:lpstr>ITI ÚCHA 2021+</vt:lpstr>
      <vt:lpstr>Prezentace aplikace PowerPoint</vt:lpstr>
      <vt:lpstr>PŘÍKLAD INTEGROVANÉHO ŘEŠENÍ</vt:lpstr>
      <vt:lpstr>PODPOROVANÉ AKTIVITY</vt:lpstr>
      <vt:lpstr>Projektové záměry MAS Labské skály</vt:lpstr>
      <vt:lpstr>ZÁVĚR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Potencová Nikola, Ing.</dc:creator>
  <cp:lastModifiedBy>Starý Jiří, Mgr.</cp:lastModifiedBy>
  <cp:revision>265</cp:revision>
  <dcterms:modified xsi:type="dcterms:W3CDTF">2020-08-31T13:38:08Z</dcterms:modified>
</cp:coreProperties>
</file>