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5" r:id="rId6"/>
    <p:sldId id="281" r:id="rId7"/>
    <p:sldId id="264" r:id="rId8"/>
    <p:sldId id="266" r:id="rId9"/>
    <p:sldId id="290" r:id="rId10"/>
    <p:sldId id="289" r:id="rId11"/>
    <p:sldId id="279" r:id="rId12"/>
    <p:sldId id="280" r:id="rId13"/>
    <p:sldId id="267" r:id="rId14"/>
    <p:sldId id="270" r:id="rId15"/>
    <p:sldId id="273" r:id="rId16"/>
    <p:sldId id="274" r:id="rId17"/>
    <p:sldId id="275" r:id="rId18"/>
    <p:sldId id="276" r:id="rId19"/>
    <p:sldId id="277" r:id="rId20"/>
    <p:sldId id="271" r:id="rId21"/>
    <p:sldId id="272" r:id="rId22"/>
    <p:sldId id="268" r:id="rId23"/>
    <p:sldId id="269" r:id="rId24"/>
    <p:sldId id="282" r:id="rId25"/>
    <p:sldId id="283" r:id="rId26"/>
    <p:sldId id="284" r:id="rId27"/>
    <p:sldId id="285" r:id="rId28"/>
    <p:sldId id="287" r:id="rId29"/>
    <p:sldId id="288" r:id="rId30"/>
    <p:sldId id="261" r:id="rId31"/>
    <p:sldId id="263" r:id="rId3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42752E-BD5D-4177-B4C4-2A942C3BB191}" type="datetimeFigureOut">
              <a:rPr lang="cs-CZ" smtClean="0"/>
              <a:t>08.09.2020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D5A83-F51D-474C-925C-8692073697F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4920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A497A-5AC8-4ECC-B0FD-023B37986066}" type="datetime1">
              <a:rPr lang="cs-CZ" smtClean="0"/>
              <a:t>08.09.2020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9280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9986-391A-440D-881B-5513A8C548A3}" type="datetime1">
              <a:rPr lang="cs-CZ" smtClean="0"/>
              <a:t>08.09.2020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8332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EBD6D-ACC3-4681-BCA6-77A9AEF6A2E9}" type="datetime1">
              <a:rPr lang="cs-CZ" smtClean="0"/>
              <a:t>08.09.2020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4406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F4BFC-A984-4010-9467-4DE12FDCC511}" type="datetime1">
              <a:rPr lang="cs-CZ" smtClean="0"/>
              <a:t>08.09.2020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30680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8AFD5-BCF9-40FE-BDC6-A5C22A0B773A}" type="datetime1">
              <a:rPr lang="cs-CZ" smtClean="0"/>
              <a:t>08.09.2020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44361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2BFB2-9ADA-43E3-9F5A-184E7AFD4ACF}" type="datetime1">
              <a:rPr lang="cs-CZ" smtClean="0"/>
              <a:t>08.09.2020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76504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316F5-E58F-4A5C-9B6C-71055B0F889C}" type="datetime1">
              <a:rPr lang="cs-CZ" smtClean="0"/>
              <a:t>08.09.2020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5002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B6C2-7081-4D35-A346-2A2491FD5DA8}" type="datetime1">
              <a:rPr lang="cs-CZ" smtClean="0"/>
              <a:t>08.09.2020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6034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278FB-3210-4C8A-98EB-9C387558AF60}" type="datetime1">
              <a:rPr lang="cs-CZ" smtClean="0"/>
              <a:t>08.09.2020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3644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138D-FF6E-48FA-BA5D-40C84AFEF8F0}" type="datetime1">
              <a:rPr lang="cs-CZ" smtClean="0"/>
              <a:t>08.09.2020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4934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38FEA-695A-461B-9D1A-46567A63B684}" type="datetime1">
              <a:rPr lang="cs-CZ" smtClean="0"/>
              <a:t>08.09.2020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5629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F81A-F098-43EB-8289-9ABEA5924BBC}" type="datetime1">
              <a:rPr lang="cs-CZ" smtClean="0"/>
              <a:t>08.09.2020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4595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C409C-1BC4-4B4D-BAD2-C4342D75386F}" type="datetime1">
              <a:rPr lang="cs-CZ" smtClean="0"/>
              <a:t>08.09.2020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631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6328E-4EA0-4571-8098-962B30775FF9}" type="datetime1">
              <a:rPr lang="cs-CZ" smtClean="0"/>
              <a:t>08.09.2020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8645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EE12D-C702-4D37-902F-5A2355E68964}" type="datetime1">
              <a:rPr lang="cs-CZ" smtClean="0"/>
              <a:t>08.09.2020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6905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DA352-C30F-4219-8BC3-9F90E6A12EA3}" type="datetime1">
              <a:rPr lang="cs-CZ" smtClean="0"/>
              <a:t>08.09.2020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44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DEA40-8C3D-4805-B67F-ED0006666747}" type="datetime1">
              <a:rPr lang="cs-CZ" smtClean="0"/>
              <a:t>08.09.2020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5ABE1FC-AE3C-4EB3-AD9D-B82E23A98C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1646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1" r:id="rId15"/>
    <p:sldLayoutId id="2147483762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zp.c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mailto:davidova.masls@seznam.cz" TargetMode="External"/><Relationship Id="rId13" Type="http://schemas.openxmlformats.org/officeDocument/2006/relationships/image" Target="../media/image13.png"/><Relationship Id="rId3" Type="http://schemas.openxmlformats.org/officeDocument/2006/relationships/hyperlink" Target="mailto:jirina.bischoffiova@seznam.cz" TargetMode="External"/><Relationship Id="rId7" Type="http://schemas.openxmlformats.org/officeDocument/2006/relationships/hyperlink" Target="mailto:vosahlikova.masls@seznam.cz" TargetMode="External"/><Relationship Id="rId12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ichalegova.masls@seznam.cz" TargetMode="External"/><Relationship Id="rId11" Type="http://schemas.openxmlformats.org/officeDocument/2006/relationships/image" Target="../media/image11.jpeg"/><Relationship Id="rId5" Type="http://schemas.openxmlformats.org/officeDocument/2006/relationships/hyperlink" Target="mailto:sofrova.masls@seznam.cz" TargetMode="External"/><Relationship Id="rId10" Type="http://schemas.openxmlformats.org/officeDocument/2006/relationships/hyperlink" Target="mailto:zikmund.masls@seznam.cz" TargetMode="External"/><Relationship Id="rId4" Type="http://schemas.openxmlformats.org/officeDocument/2006/relationships/hyperlink" Target="mailto:Jirova.masls@seznam.cz" TargetMode="External"/><Relationship Id="rId9" Type="http://schemas.openxmlformats.org/officeDocument/2006/relationships/hyperlink" Target="mailto:blazkova.masls@seznam.cz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youtu.be/4ic6bFOEdz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99970" y="3974290"/>
            <a:ext cx="8781911" cy="1097852"/>
          </a:xfrm>
        </p:spPr>
        <p:txBody>
          <a:bodyPr/>
          <a:lstStyle/>
          <a:p>
            <a:pPr algn="l"/>
            <a:r>
              <a:rPr lang="cs-CZ" sz="50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Informační  </a:t>
            </a:r>
            <a:r>
              <a:rPr lang="cs-CZ" sz="5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setkání starostů k tvorbě  SCLLD 2021+ </a:t>
            </a:r>
            <a:r>
              <a:rPr lang="cs-CZ" sz="50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k</a:t>
            </a:r>
            <a:r>
              <a:rPr lang="cs-CZ" sz="5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možnostem  dotační podpory </a:t>
            </a:r>
            <a:r>
              <a:rPr lang="cs-CZ" sz="50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cs-CZ" sz="5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rámci ITI</a:t>
            </a:r>
            <a:r>
              <a:rPr lang="cs-CZ" dirty="0">
                <a:solidFill>
                  <a:schemeClr val="tx1"/>
                </a:solidFill>
              </a:rPr>
              <a:t/>
            </a:r>
            <a:br>
              <a:rPr lang="cs-CZ" dirty="0">
                <a:solidFill>
                  <a:schemeClr val="tx1"/>
                </a:solidFill>
              </a:rPr>
            </a:br>
            <a:r>
              <a:rPr lang="cs-CZ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494024" y="3426317"/>
            <a:ext cx="9593802" cy="1096899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cs-CZ" sz="28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3.9.2020 </a:t>
            </a:r>
          </a:p>
          <a:p>
            <a:pPr algn="ctr"/>
            <a:r>
              <a:rPr lang="cs-CZ" sz="28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pobočná </a:t>
            </a:r>
            <a:r>
              <a:rPr lang="cs-CZ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kancelář MAS Labské skály, </a:t>
            </a:r>
            <a:r>
              <a:rPr lang="cs-CZ" sz="28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Žižkova ul</a:t>
            </a:r>
            <a:r>
              <a:rPr lang="cs-CZ" sz="28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3135/155, Ústí nad Labem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6" name="Podnadpis 4"/>
          <p:cNvSpPr txBox="1">
            <a:spLocks/>
          </p:cNvSpPr>
          <p:nvPr/>
        </p:nvSpPr>
        <p:spPr>
          <a:xfrm>
            <a:off x="-2019065" y="5398548"/>
            <a:ext cx="7766936" cy="109689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SCLLD MAS LABSKÉ SKÁLY, Z.S. 2021+</a:t>
            </a:r>
            <a:endParaRPr lang="cs-CZ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493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2310152" y="56998"/>
            <a:ext cx="62805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PLÁNOVACÍ OBDOBÍ 2021+ </a:t>
            </a:r>
          </a:p>
          <a:p>
            <a:pPr algn="ctr"/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 ROZVOJE VENKOVA</a:t>
            </a:r>
            <a:endParaRPr lang="cs-CZ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10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1180490" y="897544"/>
            <a:ext cx="853983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Hasičské zbrojnice (JPO V</a:t>
            </a: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.)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cs-CZ" sz="20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Žadatel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– obec nebo svazek obcí</a:t>
            </a:r>
            <a:b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Dotaci lze poskytnou na: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rekonstrukce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a rozšíření staveb včetně šaten, umýváren a toalet) a pořízení strojů, technologií a dalšího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vybavení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Obchody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pro </a:t>
            </a: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obce</a:t>
            </a:r>
            <a:endParaRPr lang="cs-CZ" sz="20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cs-CZ" sz="20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Žadatel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– obec nebo svazek obcí, příspěvková organizace zřízená obcí nebo svazkem obcí</a:t>
            </a:r>
            <a:b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Dotaci lze poskytnout na: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výstavba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a rekonstrukce budov či stánků pro obchod (i příslušného zázemí), pořízení technologií a dalšího vybavení pro obchod, pojízdná prodejna (užitkový vůz N1 a N2 bez podkategorie G)</a:t>
            </a:r>
            <a:r>
              <a:rPr lang="cs-CZ" dirty="0"/>
              <a:t/>
            </a:r>
            <a:br>
              <a:rPr lang="cs-CZ" dirty="0"/>
            </a:br>
            <a:endParaRPr lang="cs-CZ" sz="20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9541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2310152" y="56998"/>
            <a:ext cx="62805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PLÁNOVACÍ OBDOBÍ 2021+ </a:t>
            </a:r>
          </a:p>
          <a:p>
            <a:pPr algn="ctr"/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 ROZVOJE VENKOVA</a:t>
            </a:r>
            <a:endParaRPr lang="cs-CZ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11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1180490" y="897544"/>
            <a:ext cx="8539834" cy="7278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Památky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místního </a:t>
            </a: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významu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cs-CZ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Žadatel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– obec nebo svazek obcí, příspěvková organizace zřízená obcí nebo svazkem obcí, spolek, ústav </a:t>
            </a:r>
            <a:b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Dotaci lze poskytnout na: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obnovení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a zhodnocení kulturních objektů a prvků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Kulturní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a spolková zařízení včetně knihoven, komunitní </a:t>
            </a: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centra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cs-CZ" sz="20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Žadatel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- obec nebo svazek obcí, příspěvková organizace zřízená obcí nebo svazkem obcí,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spolek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, ústav, o.p.s. </a:t>
            </a:r>
            <a:b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Dotaci lze poskytnout na: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kulturní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a spolková zařízení (včetně obecních knihoven, komunitní centra) – rekonstrukce/rozšíření i příslušného zázemí (šatny, umývárny, toalety), mobilní stavby, technologie a další vybavení včetně knihoven, mobilní vybavení (party stany, pivní sety, mobilní toalety, ozvučovací/osvětlovací/projekční technika…)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>
                <a:schemeClr val="accent2"/>
              </a:buClr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1155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2310152" y="56998"/>
            <a:ext cx="62805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PLÁNOVACÍ OBDOBÍ 2021+ </a:t>
            </a:r>
          </a:p>
          <a:p>
            <a:pPr algn="ctr"/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 ROZVOJE VENKOVA</a:t>
            </a:r>
            <a:endParaRPr lang="cs-CZ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12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1180490" y="897544"/>
            <a:ext cx="8539834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Zájmové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, neformální a celoživotní </a:t>
            </a: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vzdělávání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cs-CZ" sz="20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Žadatel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- obec nebo svazek obcí, příspěvková organizace zřízená obcí nebo svazkem obcí</a:t>
            </a:r>
            <a:b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Dotaci lze poskytnout na: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rekonstrukce/rozšíření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i příslušného zázemí (šatny, umývárny, toalety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  <a:spcAft>
                <a:spcPts val="1200"/>
              </a:spcAft>
              <a:buClr>
                <a:schemeClr val="accent2"/>
              </a:buClr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8901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317375" y="56998"/>
            <a:ext cx="78527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PLÁNOVACÍ OBDOBÍ 2021+ </a:t>
            </a:r>
          </a:p>
          <a:p>
            <a:pPr algn="ctr"/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OPERAČNÍ PROGRAM ŽIVOTNÍ PROSTŘEDÍ</a:t>
            </a:r>
            <a:endParaRPr lang="cs-CZ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13</a:t>
            </a:fld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1071154" y="1160343"/>
            <a:ext cx="8708572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</a:pP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Všechny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dotační tituly, lze využít přímo prostřednictvím SFŽP, pokud jste oprávněným žadatelem viz. </a:t>
            </a: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pravidla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pro příjemce dotace </a:t>
            </a: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www.opzp.cz</a:t>
            </a: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buClr>
                <a:schemeClr val="accent2"/>
              </a:buClr>
            </a:pPr>
            <a:endParaRPr lang="cs-CZ" sz="2000" b="1" dirty="0" smtClean="0"/>
          </a:p>
          <a:p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PO = prioritní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osa</a:t>
            </a:r>
          </a:p>
          <a:p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SC = specifický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cíl</a:t>
            </a:r>
          </a:p>
          <a:p>
            <a:pPr>
              <a:buClr>
                <a:schemeClr val="accent2"/>
              </a:buClr>
            </a:pPr>
            <a:endParaRPr lang="cs-CZ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r>
              <a:rPr lang="cs-CZ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Dotační tituly, které zajišťovala MAS v období </a:t>
            </a:r>
            <a:r>
              <a:rPr lang="cs-CZ" sz="20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2014-2020: </a:t>
            </a:r>
          </a:p>
          <a:p>
            <a:pPr>
              <a:buClr>
                <a:schemeClr val="accent2"/>
              </a:buClr>
            </a:pP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PO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4 Ochrana a péče o přírodu a krajinu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  <a:buClr>
                <a:schemeClr val="accent2"/>
              </a:buClr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SC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4.2 Posílit biodiverzitu</a:t>
            </a:r>
          </a:p>
          <a:p>
            <a:pPr>
              <a:spcBef>
                <a:spcPts val="600"/>
              </a:spcBef>
            </a:pPr>
            <a:r>
              <a:rPr lang="cs-CZ" sz="2000" i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4.2.3 </a:t>
            </a:r>
            <a:r>
              <a:rPr lang="cs-CZ" sz="2000" i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Prevence šíření a omezování výskytu invazních druhů (včetně jejich sledování, hodnocení rizik a tvorba </a:t>
            </a:r>
            <a:r>
              <a:rPr lang="cs-CZ" sz="2000" i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metodických </a:t>
            </a:r>
            <a:r>
              <a:rPr lang="cs-CZ" sz="2000" i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koncepčních podkladů a nástrojů)</a:t>
            </a:r>
          </a:p>
          <a:p>
            <a:pPr>
              <a:buClr>
                <a:schemeClr val="accent2"/>
              </a:buClr>
            </a:pPr>
            <a:endParaRPr lang="cs-CZ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r>
              <a:rPr lang="cs-CZ" sz="2000" b="1" dirty="0" smtClean="0"/>
              <a:t> </a:t>
            </a:r>
            <a:endParaRPr lang="cs-CZ" sz="2000" dirty="0"/>
          </a:p>
          <a:p>
            <a:pPr>
              <a:buClr>
                <a:schemeClr val="accent2"/>
              </a:buClr>
            </a:pP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8786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317375" y="56998"/>
            <a:ext cx="78527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PLÁNOVACÍ OBDOBÍ 2021+ </a:t>
            </a:r>
          </a:p>
          <a:p>
            <a:pPr algn="ctr"/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OPERAČNÍ PROGRAM ŽIVOTNÍ PROSTŘEDÍ</a:t>
            </a:r>
            <a:endParaRPr lang="cs-CZ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14</a:t>
            </a:fld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1071154" y="1160343"/>
            <a:ext cx="8708572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</a:pPr>
            <a:r>
              <a:rPr lang="cs-CZ" sz="20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Dotační </a:t>
            </a:r>
            <a:r>
              <a:rPr lang="cs-CZ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tituly, které zajišťovala MAS v období </a:t>
            </a:r>
            <a:r>
              <a:rPr lang="cs-CZ" sz="20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2014-2020: </a:t>
            </a:r>
          </a:p>
          <a:p>
            <a:pPr>
              <a:buClr>
                <a:schemeClr val="accent2"/>
              </a:buClr>
            </a:pP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PO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4 Ochrana a péče o přírodu a krajinu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  <a:buClr>
                <a:schemeClr val="accent2"/>
              </a:buClr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SC 4.3 Posílit přirozené funkce krajiny</a:t>
            </a:r>
          </a:p>
          <a:p>
            <a:pPr>
              <a:spcBef>
                <a:spcPts val="600"/>
              </a:spcBef>
            </a:pPr>
            <a:r>
              <a:rPr lang="cs-CZ" sz="2000" i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4.3.2 Vytváření, regenerace či posílení funkčnosti krajinných prvků a struktur (ÚSES – územní </a:t>
            </a:r>
            <a:r>
              <a:rPr lang="cs-CZ" sz="2000" i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systém ekologické </a:t>
            </a:r>
            <a:r>
              <a:rPr lang="cs-CZ" sz="2000" i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stability, výsadby mimo sídla, vodní prvky</a:t>
            </a:r>
            <a:r>
              <a:rPr lang="cs-CZ" sz="2000" i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>
              <a:spcBef>
                <a:spcPts val="1200"/>
              </a:spcBef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SC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4.4. Zlepšit kvalitu prostředí v sídlech</a:t>
            </a:r>
          </a:p>
          <a:p>
            <a:pPr>
              <a:spcBef>
                <a:spcPts val="600"/>
              </a:spcBef>
            </a:pPr>
            <a:r>
              <a:rPr lang="cs-CZ" sz="2000" i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4.4.1 Revitalizace funkčních ploch a prvků sídelní zeleně</a:t>
            </a:r>
          </a:p>
          <a:p>
            <a:pPr>
              <a:buClr>
                <a:schemeClr val="accent2"/>
              </a:buClr>
            </a:pPr>
            <a:endParaRPr lang="cs-CZ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r>
              <a:rPr lang="cs-CZ" sz="2000" b="1" dirty="0" smtClean="0"/>
              <a:t> </a:t>
            </a:r>
            <a:endParaRPr lang="cs-CZ" sz="2000" dirty="0"/>
          </a:p>
          <a:p>
            <a:pPr>
              <a:buClr>
                <a:schemeClr val="accent2"/>
              </a:buClr>
            </a:pP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5160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317375" y="56998"/>
            <a:ext cx="78527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PLÁNOVACÍ OBDOBÍ 2021+ </a:t>
            </a:r>
          </a:p>
          <a:p>
            <a:pPr algn="ctr"/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OPERAČNÍ PROGRAM ŽIVOTNÍ PROSTŘEDÍ</a:t>
            </a:r>
            <a:endParaRPr lang="cs-CZ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15</a:t>
            </a:fld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1071154" y="1160343"/>
            <a:ext cx="8708572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Schválené a realizované projekty z OPŽP 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Clr>
                <a:schemeClr val="accent2"/>
              </a:buClr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Výsadba ovocných alejí v </a:t>
            </a: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k.ú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. Petrovice u Chabařovic, žadatel obec Petrovice, náklady 453 989,-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Kč</a:t>
            </a:r>
          </a:p>
          <a:p>
            <a:pPr lvl="0">
              <a:buClr>
                <a:schemeClr val="accent2"/>
              </a:buClr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Clr>
                <a:schemeClr val="accent2"/>
              </a:buClr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Clr>
                <a:schemeClr val="accent2"/>
              </a:buClr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endParaRPr lang="cs-CZ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r>
              <a:rPr lang="cs-CZ" sz="2000" b="1" dirty="0" smtClean="0"/>
              <a:t> </a:t>
            </a:r>
            <a:endParaRPr lang="cs-CZ" sz="2000" dirty="0"/>
          </a:p>
          <a:p>
            <a:pPr>
              <a:buClr>
                <a:schemeClr val="accent2"/>
              </a:buClr>
            </a:pP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</p:txBody>
      </p:sp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46773" y="1108495"/>
            <a:ext cx="4064531" cy="560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28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317375" y="56998"/>
            <a:ext cx="78527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PLÁNOVACÍ OBDOBÍ 2021+ </a:t>
            </a:r>
          </a:p>
          <a:p>
            <a:pPr algn="ctr"/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OPERAČNÍ PROGRAM ŽIVOTNÍ PROSTŘEDÍ</a:t>
            </a:r>
            <a:endParaRPr lang="cs-CZ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16</a:t>
            </a:fld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1071154" y="1160343"/>
            <a:ext cx="8708572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Schválené a realizované projekty z OPŽP 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Revitalizace sídelní zeleně v katastru obce Malšovice, žadatel obec Malšovice, náklady 1 186 100,- Kč</a:t>
            </a:r>
          </a:p>
          <a:p>
            <a:pPr lvl="0">
              <a:buClr>
                <a:schemeClr val="accent2"/>
              </a:buClr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Clr>
                <a:schemeClr val="accent2"/>
              </a:buClr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Clr>
                <a:schemeClr val="accent2"/>
              </a:buClr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endParaRPr lang="cs-CZ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r>
              <a:rPr lang="cs-CZ" sz="2000" b="1" dirty="0" smtClean="0"/>
              <a:t> </a:t>
            </a:r>
            <a:endParaRPr lang="cs-CZ" sz="2000" dirty="0"/>
          </a:p>
          <a:p>
            <a:pPr>
              <a:buClr>
                <a:schemeClr val="accent2"/>
              </a:buClr>
            </a:pP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</p:txBody>
      </p:sp>
      <p:pic>
        <p:nvPicPr>
          <p:cNvPr id="7" name="Obrázek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439" y="2227505"/>
            <a:ext cx="5726892" cy="323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79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317375" y="56998"/>
            <a:ext cx="78527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PLÁNOVACÍ OBDOBÍ 2021+ </a:t>
            </a:r>
          </a:p>
          <a:p>
            <a:pPr algn="ctr"/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OPERAČNÍ PROGRAM ŽIVOTNÍ PROSTŘEDÍ</a:t>
            </a:r>
            <a:endParaRPr lang="cs-CZ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17</a:t>
            </a:fld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1071154" y="1160343"/>
            <a:ext cx="8708572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Schválené a realizované projekty z OPŽP 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Revitalizace sídelní zeleně v katastru obce Malšovice, žadatel obec Malšovice, náklady 1 186 100,- Kč</a:t>
            </a:r>
          </a:p>
          <a:p>
            <a:pPr lvl="0">
              <a:buClr>
                <a:schemeClr val="accent2"/>
              </a:buClr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Clr>
                <a:schemeClr val="accent2"/>
              </a:buClr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Clr>
                <a:schemeClr val="accent2"/>
              </a:buClr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endParaRPr lang="cs-CZ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r>
              <a:rPr lang="cs-CZ" sz="2000" b="1" dirty="0" smtClean="0"/>
              <a:t> </a:t>
            </a:r>
            <a:endParaRPr lang="cs-CZ" sz="2000" dirty="0"/>
          </a:p>
          <a:p>
            <a:pPr>
              <a:buClr>
                <a:schemeClr val="accent2"/>
              </a:buClr>
            </a:pP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</p:txBody>
      </p:sp>
      <p:pic>
        <p:nvPicPr>
          <p:cNvPr id="9" name="Obrázek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764" y="2400438"/>
            <a:ext cx="5074920" cy="2720340"/>
          </a:xfrm>
          <a:prstGeom prst="rect">
            <a:avLst/>
          </a:prstGeom>
        </p:spPr>
      </p:pic>
      <p:pic>
        <p:nvPicPr>
          <p:cNvPr id="10" name="Obrázek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203" y="2040075"/>
            <a:ext cx="5074920" cy="344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41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317375" y="56998"/>
            <a:ext cx="78527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PLÁNOVACÍ OBDOBÍ 2021+ </a:t>
            </a:r>
          </a:p>
          <a:p>
            <a:pPr algn="ctr"/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OPERAČNÍ PROGRAM ŽIVOTNÍ PROSTŘEDÍ</a:t>
            </a:r>
            <a:endParaRPr lang="cs-CZ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18</a:t>
            </a:fld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1071154" y="1160343"/>
            <a:ext cx="870857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Schválené a realizované projekty z OPŽP 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Likvidace křídlatky na Benešovsku, žadatel Sdružení obcí Benešovska, náklady 1 005 534,-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Kč. Akce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je schválena, k realizaci dojde v roce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2021-2023</a:t>
            </a:r>
          </a:p>
          <a:p>
            <a:pPr lvl="0"/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Clr>
                <a:schemeClr val="accent2"/>
              </a:buClr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Clr>
                <a:schemeClr val="accent2"/>
              </a:buClr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Clr>
                <a:schemeClr val="accent2"/>
              </a:buClr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endParaRPr lang="cs-CZ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r>
              <a:rPr lang="cs-CZ" sz="2000" b="1" dirty="0" smtClean="0"/>
              <a:t> </a:t>
            </a:r>
            <a:endParaRPr lang="cs-CZ" sz="2000" dirty="0"/>
          </a:p>
          <a:p>
            <a:pPr>
              <a:buClr>
                <a:schemeClr val="accent2"/>
              </a:buClr>
            </a:pP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</p:txBody>
      </p:sp>
      <p:pic>
        <p:nvPicPr>
          <p:cNvPr id="11" name="Obrázek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497" y="2196737"/>
            <a:ext cx="5791200" cy="347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1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317375" y="56998"/>
            <a:ext cx="78527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PLÁNOVACÍ OBDOBÍ 2021+ </a:t>
            </a:r>
          </a:p>
          <a:p>
            <a:pPr algn="ctr"/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OPERAČNÍ PROGRAM ŽIVOTNÍ PROSTŘEDÍ</a:t>
            </a:r>
            <a:endParaRPr lang="cs-CZ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19</a:t>
            </a:fld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1071154" y="1160343"/>
            <a:ext cx="8708572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Schválené a realizované projekty z OPŽP 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Výsadby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nelesní zeleně v lokalitě Sněžník, žadatel Martin </a:t>
            </a: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Liesel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, náklady 2 216 706,- Kč</a:t>
            </a:r>
          </a:p>
          <a:p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Akce je schválena a bude se realizovat v roce 2020-2023</a:t>
            </a:r>
          </a:p>
          <a:p>
            <a:pPr lvl="0"/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Clr>
                <a:schemeClr val="accent2"/>
              </a:buClr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Clr>
                <a:schemeClr val="accent2"/>
              </a:buClr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Clr>
                <a:schemeClr val="accent2"/>
              </a:buClr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endParaRPr lang="cs-CZ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r>
              <a:rPr lang="cs-CZ" sz="2000" b="1" dirty="0" smtClean="0"/>
              <a:t> </a:t>
            </a:r>
            <a:endParaRPr lang="cs-CZ" sz="2000" dirty="0"/>
          </a:p>
          <a:p>
            <a:pPr>
              <a:buClr>
                <a:schemeClr val="accent2"/>
              </a:buClr>
            </a:pP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203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071154" y="100062"/>
            <a:ext cx="35934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PROGRAM JEDNÁNÍ</a:t>
            </a:r>
            <a:endParaRPr lang="cs-CZ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071154" y="919162"/>
            <a:ext cx="842247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ředstavení účastníků</a:t>
            </a:r>
          </a:p>
          <a:p>
            <a:pPr marL="342900" indent="-342900">
              <a:spcAft>
                <a:spcPts val="12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ITI Ústecko – chomutovské aglomerace – Mgr. Jiří Starý</a:t>
            </a:r>
          </a:p>
          <a:p>
            <a:pPr marL="342900" indent="-342900">
              <a:spcAft>
                <a:spcPts val="12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prostor pro dotazy a diskuze</a:t>
            </a:r>
          </a:p>
          <a:p>
            <a:pPr marL="342900" indent="-342900">
              <a:spcAft>
                <a:spcPts val="12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říprava SCLLD (výstupy, problémy, potřeby + brainstorming)</a:t>
            </a:r>
          </a:p>
          <a:p>
            <a:pPr marL="342900" indent="-342900">
              <a:spcAft>
                <a:spcPts val="12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přestávka</a:t>
            </a:r>
          </a:p>
          <a:p>
            <a:pPr marL="342900" indent="-342900">
              <a:spcAft>
                <a:spcPts val="12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možná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podpora projektů v příštím plánovacím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období –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MAP, PRV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OPŽP, IROP, OPZ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prostor pro dotazy a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diskuze</a:t>
            </a:r>
          </a:p>
          <a:p>
            <a:pPr marL="342900" indent="-342900">
              <a:spcAft>
                <a:spcPts val="12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závěr, poděkování</a:t>
            </a: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23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317375" y="56998"/>
            <a:ext cx="78527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PLÁNOVACÍ OBDOBÍ 2021+ </a:t>
            </a:r>
          </a:p>
          <a:p>
            <a:pPr algn="ctr"/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OPERAČNÍ PROGRAM ŽIVOTNÍ PROSTŘEDÍ</a:t>
            </a:r>
            <a:endParaRPr lang="cs-CZ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20</a:t>
            </a:fld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1079863" y="1075358"/>
            <a:ext cx="8969828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</a:pPr>
            <a:r>
              <a:rPr lang="cs-CZ" sz="20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Dotační </a:t>
            </a:r>
            <a:r>
              <a:rPr lang="cs-CZ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tituly, které bude pravděpodobně zajišťovat MAS v období 2021-2027</a:t>
            </a:r>
            <a:endParaRPr lang="cs-CZ" sz="2000" b="1" u="sng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PO 3 Odpady a materiálové toky, ekologické zátěže a rizika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  <a:buClr>
                <a:schemeClr val="accent2"/>
              </a:buClr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SC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3.2 Zvýšit podíl materiálového a energetického využití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odpadů</a:t>
            </a:r>
          </a:p>
          <a:p>
            <a:pPr>
              <a:spcBef>
                <a:spcPts val="600"/>
              </a:spcBef>
              <a:buClr>
                <a:schemeClr val="accent2"/>
              </a:buClr>
            </a:pPr>
            <a:r>
              <a:rPr lang="cs-CZ" sz="2000" i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3.2.1 Výstavba a modernizace zařízení pro sběr, třídění a úpravu </a:t>
            </a:r>
            <a:r>
              <a:rPr lang="cs-CZ" sz="2000" i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odpadů</a:t>
            </a:r>
          </a:p>
          <a:p>
            <a:pPr>
              <a:buClr>
                <a:schemeClr val="accent2"/>
              </a:buClr>
            </a:pPr>
            <a:endParaRPr lang="cs-CZ" sz="20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PO 4 Ochrana a péče o přírodu a krajinu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  <a:buClr>
                <a:schemeClr val="accent2"/>
              </a:buClr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SC 4.2 Posílit biodiverzitu</a:t>
            </a:r>
          </a:p>
          <a:p>
            <a:pPr>
              <a:spcBef>
                <a:spcPts val="600"/>
              </a:spcBef>
            </a:pPr>
            <a:r>
              <a:rPr lang="cs-CZ" sz="2000" i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4.2.3 Prevence šíření a omezování výskytu invazních druhů (včetně jejich sledování, hodnocení rizik a tvorba metodických a koncepčních podkladů a nástrojů</a:t>
            </a:r>
            <a:r>
              <a:rPr lang="cs-CZ" sz="2000" i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endParaRPr lang="cs-CZ" sz="20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endParaRPr lang="cs-CZ" sz="20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endParaRPr lang="cs-CZ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r>
              <a:rPr lang="cs-CZ" sz="2000" b="1" dirty="0" smtClean="0"/>
              <a:t> </a:t>
            </a:r>
            <a:endParaRPr lang="cs-CZ" sz="2000" dirty="0"/>
          </a:p>
          <a:p>
            <a:pPr>
              <a:buClr>
                <a:schemeClr val="accent2"/>
              </a:buClr>
            </a:pP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2792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317375" y="56998"/>
            <a:ext cx="78527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PLÁNOVACÍ OBDOBÍ 2021+ </a:t>
            </a:r>
          </a:p>
          <a:p>
            <a:pPr algn="ctr"/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OPERAČNÍ PROGRAM ŽIVOTNÍ PROSTŘEDÍ</a:t>
            </a:r>
            <a:endParaRPr lang="cs-CZ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21</a:t>
            </a:fld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1079863" y="1075358"/>
            <a:ext cx="8969828" cy="6909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</a:pPr>
            <a:r>
              <a:rPr lang="cs-CZ" sz="20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Dotační </a:t>
            </a:r>
            <a:r>
              <a:rPr lang="cs-CZ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tituly, které bude pravděpodobně zajišťovat MAS v období 2021-2027</a:t>
            </a:r>
            <a:endParaRPr lang="cs-CZ" sz="2000" b="1" u="sng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  <a:buClr>
                <a:schemeClr val="accent2"/>
              </a:buClr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SC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4.3 Posílit přirozené funkce krajiny</a:t>
            </a:r>
          </a:p>
          <a:p>
            <a:pPr>
              <a:spcBef>
                <a:spcPts val="600"/>
              </a:spcBef>
            </a:pPr>
            <a:r>
              <a:rPr lang="cs-CZ" sz="2000" i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4.3.2 Vytváření, regenerace či posílení funkčnosti krajinných prvků a struktur (ÚSES – územní systém ekologické stability, výsadby mimo sídla, vodní prvky)</a:t>
            </a:r>
          </a:p>
          <a:p>
            <a:pPr>
              <a:spcBef>
                <a:spcPts val="600"/>
              </a:spcBef>
            </a:pPr>
            <a:r>
              <a:rPr lang="cs-CZ" sz="2000" i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4.3.5 </a:t>
            </a:r>
            <a:r>
              <a:rPr lang="cs-CZ" sz="2000" i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Realizace přírodně blízkých opatření cílených na zpomalení povrchového odtoku vody, protierozní ochranu a adaptaci na změnu klimatu (eroze)</a:t>
            </a:r>
          </a:p>
          <a:p>
            <a:pPr>
              <a:spcBef>
                <a:spcPts val="1200"/>
              </a:spcBef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SC 4.4. Zlepšit kvalitu prostředí v sídlech</a:t>
            </a:r>
          </a:p>
          <a:p>
            <a:pPr>
              <a:spcBef>
                <a:spcPts val="600"/>
              </a:spcBef>
            </a:pPr>
            <a:r>
              <a:rPr lang="cs-CZ" sz="2000" i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4.4.1 Revitalizace funkčních ploch a prvků sídelní zeleně</a:t>
            </a:r>
          </a:p>
          <a:p>
            <a:endParaRPr lang="cs-CZ" dirty="0"/>
          </a:p>
          <a:p>
            <a:pPr>
              <a:buClr>
                <a:schemeClr val="accent2"/>
              </a:buClr>
            </a:pPr>
            <a:endParaRPr lang="cs-CZ" sz="20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20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endParaRPr lang="cs-CZ" sz="20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endParaRPr lang="cs-CZ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r>
              <a:rPr lang="cs-CZ" sz="2000" b="1" dirty="0" smtClean="0"/>
              <a:t> </a:t>
            </a:r>
            <a:endParaRPr lang="cs-CZ" sz="2000" dirty="0"/>
          </a:p>
          <a:p>
            <a:pPr>
              <a:buClr>
                <a:schemeClr val="accent2"/>
              </a:buClr>
            </a:pP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9945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648300" y="56998"/>
            <a:ext cx="74782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PLÁNOVACÍ OBDOBÍ 2021+ </a:t>
            </a:r>
          </a:p>
          <a:p>
            <a:pPr algn="ctr"/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OPERAČNÍ PROGRAM ZAMĚSTNANOST</a:t>
            </a:r>
            <a:endParaRPr lang="cs-CZ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22</a:t>
            </a:fld>
            <a:endParaRPr lang="cs-CZ"/>
          </a:p>
        </p:txBody>
      </p:sp>
      <p:sp>
        <p:nvSpPr>
          <p:cNvPr id="2" name="Obdélník 1"/>
          <p:cNvSpPr/>
          <p:nvPr/>
        </p:nvSpPr>
        <p:spPr>
          <a:xfrm>
            <a:off x="963486" y="1491268"/>
            <a:ext cx="88479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VIZ. SAMOSTATNÝ PAPÍR</a:t>
            </a:r>
            <a:endParaRPr lang="cs-CZ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71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463934" y="26127"/>
            <a:ext cx="95335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PLÁNOVACÍ OBDOBÍ 2021+ </a:t>
            </a:r>
          </a:p>
          <a:p>
            <a:pPr algn="ctr"/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INTEGROVANÝ REGIONÁLNÍ OPERAČNÍ PROGRAM</a:t>
            </a:r>
            <a:endParaRPr lang="cs-CZ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23</a:t>
            </a:fld>
            <a:endParaRPr lang="cs-CZ"/>
          </a:p>
        </p:txBody>
      </p:sp>
      <p:sp>
        <p:nvSpPr>
          <p:cNvPr id="2" name="Obdélník 1"/>
          <p:cNvSpPr/>
          <p:nvPr/>
        </p:nvSpPr>
        <p:spPr>
          <a:xfrm>
            <a:off x="911670" y="1021049"/>
            <a:ext cx="9192449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Specifický cíl 5.2. – Podpora integrovaného, sociálního, hospodářského a environmentálního rozvoje a kulturního dědictví, cestovního ruchu a bezpečnosti mino městská </a:t>
            </a:r>
            <a:r>
              <a:rPr lang="cs-CZ" sz="20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území</a:t>
            </a:r>
          </a:p>
          <a:p>
            <a:endParaRPr lang="cs-CZ" sz="20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Bezpečnost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v dopravě 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výstavba, modernizace a rekonstrukce komunikací pro pěší v trase nebo v křížení pozemní komunikace s vysokou intenzitou dopravy;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zvyšování bezpečnosti pěší a automobilové dopravy stavebními úpravami a instalací prvků zklidňujících dopravu v nehodových lokalitách;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rekonstrukce místních komunikací jako doplňková aktivita. </a:t>
            </a:r>
          </a:p>
          <a:p>
            <a:endParaRPr lang="cs-CZ" sz="20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12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463934" y="26127"/>
            <a:ext cx="95335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PLÁNOVACÍ OBDOBÍ 2021+ </a:t>
            </a:r>
          </a:p>
          <a:p>
            <a:pPr algn="ctr"/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INTEGROVANÝ REGIONÁLNÍ OPERAČNÍ PROGRAM</a:t>
            </a:r>
            <a:endParaRPr lang="cs-CZ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24</a:t>
            </a:fld>
            <a:endParaRPr lang="cs-CZ"/>
          </a:p>
        </p:txBody>
      </p:sp>
      <p:sp>
        <p:nvSpPr>
          <p:cNvPr id="2" name="Obdélník 1"/>
          <p:cNvSpPr/>
          <p:nvPr/>
        </p:nvSpPr>
        <p:spPr>
          <a:xfrm>
            <a:off x="911671" y="1103345"/>
            <a:ext cx="9085769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Infrastruktura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pro cyklistickou dopravu 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výstavba, modernizace a rekonstrukce vyhrazených komunikací pro cyklisty sloužících k dopravě do zaměstnání, škol a za službami, nebo napojující se na stávající cyklostezky, včetně doprovodné infrastruktury;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realizace doprovodné cyklistické infrastruktury při vyhrazených komunikacích pro cyklisty s vysokou intenzitou dopravy. </a:t>
            </a: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dirty="0"/>
              <a:t> 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20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63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463934" y="26127"/>
            <a:ext cx="95335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PLÁNOVACÍ OBDOBÍ 2021+ </a:t>
            </a:r>
          </a:p>
          <a:p>
            <a:pPr algn="ctr"/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INTEGROVANÝ REGIONÁLNÍ OPERAČNÍ PROGRAM</a:t>
            </a:r>
            <a:endParaRPr lang="cs-CZ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25</a:t>
            </a:fld>
            <a:endParaRPr lang="cs-CZ"/>
          </a:p>
        </p:txBody>
      </p:sp>
      <p:sp>
        <p:nvSpPr>
          <p:cNvPr id="2" name="Obdélník 1"/>
          <p:cNvSpPr/>
          <p:nvPr/>
        </p:nvSpPr>
        <p:spPr>
          <a:xfrm>
            <a:off x="911671" y="1103345"/>
            <a:ext cx="9085769" cy="629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Revitalizace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veřejných prostranství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staveb krajinářské architektury s budováním zelené infrastruktury měst a obcí, včetně modernizace technické infrastruktury v řešených veřejných prostranstvích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realizace zelené infrastruktury a souvisejících opatření nezbytných pro její rozvoj a pro zlepšení kvality veřejných prostranství (např. povrchy a podloží veřejných prostranství umožňující lepší zasakování srážkové vody, retenční a akumulační nádrže, </a:t>
            </a: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prokořeňovací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buňky stromů, výsadba vegetace, </a:t>
            </a: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průlehy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, vodní prvky, vodní plochy, městský mobiliář, herní prvky, dětská a </a:t>
            </a: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workoutová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hřiště, veřejné osvětlení, veřejné toalety);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revitalizace nevyužívaných ploch, kde budou budována veřejná prostranství a zelená infrastruktura. </a:t>
            </a:r>
          </a:p>
          <a:p>
            <a:r>
              <a:rPr lang="cs-CZ" dirty="0"/>
              <a:t> 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20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97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463934" y="26127"/>
            <a:ext cx="95335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PLÁNOVACÍ OBDOBÍ 2021+ </a:t>
            </a:r>
          </a:p>
          <a:p>
            <a:pPr algn="ctr"/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INTEGROVANÝ REGIONÁLNÍ OPERAČNÍ PROGRAM</a:t>
            </a:r>
            <a:endParaRPr lang="cs-CZ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26</a:t>
            </a:fld>
            <a:endParaRPr lang="cs-CZ"/>
          </a:p>
        </p:txBody>
      </p:sp>
      <p:sp>
        <p:nvSpPr>
          <p:cNvPr id="2" name="Obdélník 1"/>
          <p:cNvSpPr/>
          <p:nvPr/>
        </p:nvSpPr>
        <p:spPr>
          <a:xfrm>
            <a:off x="911671" y="1103345"/>
            <a:ext cx="9085769" cy="6755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Podpora jednotek sboru dobrovolných hasičů kategorie II, III a V 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o výstavba a rekonstrukce požárních zbrojnic, pořízení požární techniky, vybudování a revitalizace umělých zdrojů požární vody v obcích.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Rekonstrukce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infrastruktury mateřských škol a zařízení péče o děti typu dětské skupiny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o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navýšení kapacit a úpravy související se snižováním počtu dětí ve třídě pro předškolní vzdělávání v MŠ v území MAS;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zvyšování kvality podmínek v MŠ pro poskytování vzdělávání, včetně vzdělávání dětí se speciálními vzdělávacími potřebami, s ohledem na zajištění hygienických požadavků v MŠ, kde jsou nedostatky identifikovány krajskou hygienickou stanicí;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vznik nových zařízení péče o děti typu dětské skupiny. </a:t>
            </a:r>
          </a:p>
          <a:p>
            <a:r>
              <a:rPr lang="cs-CZ" dirty="0"/>
              <a:t> 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20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27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463934" y="26127"/>
            <a:ext cx="95335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PLÁNOVACÍ OBDOBÍ 2021+ </a:t>
            </a:r>
          </a:p>
          <a:p>
            <a:pPr algn="ctr"/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INTEGROVANÝ REGIONÁLNÍ OPERAČNÍ PROGRAM</a:t>
            </a:r>
            <a:endParaRPr lang="cs-CZ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27</a:t>
            </a:fld>
            <a:endParaRPr lang="cs-CZ"/>
          </a:p>
        </p:txBody>
      </p:sp>
      <p:sp>
        <p:nvSpPr>
          <p:cNvPr id="2" name="Obdélník 1"/>
          <p:cNvSpPr/>
          <p:nvPr/>
        </p:nvSpPr>
        <p:spPr>
          <a:xfrm>
            <a:off x="911671" y="955301"/>
            <a:ext cx="9085769" cy="7473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b="1" dirty="0"/>
              <a:t>Infrastruktura základních škol ve vazbě na odborné učebny a rekonstrukce učeben neúplných škol </a:t>
            </a:r>
            <a:endParaRPr lang="cs-CZ" dirty="0"/>
          </a:p>
          <a:p>
            <a:pPr marL="285750" lvl="0" indent="-28575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cs-CZ" dirty="0"/>
              <a:t>podpora vybudování a vybavení odborných učeben ZŠ ve vazbě na přírodní vědy, polytechnické vzdělávání, cizí jazyky, práci s digitálními technologiemi; </a:t>
            </a:r>
          </a:p>
          <a:p>
            <a:pPr marL="285750" lvl="0" indent="-28575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cs-CZ" dirty="0"/>
              <a:t>budování vnitřní konektivity škol; </a:t>
            </a:r>
          </a:p>
          <a:p>
            <a:pPr marL="285750" lvl="0" indent="-28575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cs-CZ" dirty="0"/>
              <a:t>vybudování zázemí pro školní poradenské pracoviště a pro práci s žáky se speciálními vzdělávacími potřebami (např. klidové zóny, reedukační učebny); </a:t>
            </a:r>
          </a:p>
          <a:p>
            <a:pPr marL="285750" lvl="0" indent="-28575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cs-CZ" dirty="0"/>
              <a:t>budování zázemí pro pedagogické i nepedagogické pracovníky škol vedoucí k vyšší kvalitě vzdělávání ve školách (např. kabinety); </a:t>
            </a:r>
          </a:p>
          <a:p>
            <a:pPr marL="285750" lvl="0" indent="-28575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cs-CZ" dirty="0"/>
              <a:t>vytvoření vnitřního i venkovního zázemí pro komunitní aktivity při ZŠ vedoucí k sociální inkluzi (např. veřejně přístupné prostory pro sportovní aktivity, knihovny, společenské místnosti), které by po vyučování sloužilo jako centrum vzdělanosti a komunitních aktivit; </a:t>
            </a:r>
          </a:p>
          <a:p>
            <a:pPr marL="285750" lvl="0" indent="-28575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cs-CZ" dirty="0"/>
              <a:t>rekonstrukce učeben neúplných škol; </a:t>
            </a:r>
          </a:p>
          <a:p>
            <a:pPr marL="285750" lvl="0" indent="-28575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cs-CZ" dirty="0"/>
              <a:t>doprovodná infrastruktura zázemí školy jako doplňková aktivita. </a:t>
            </a:r>
          </a:p>
          <a:p>
            <a:r>
              <a:rPr lang="cs-CZ" dirty="0"/>
              <a:t> 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20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48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463934" y="26127"/>
            <a:ext cx="95335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PLÁNOVACÍ OBDOBÍ 2021+ </a:t>
            </a:r>
          </a:p>
          <a:p>
            <a:pPr algn="ctr"/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INTEGROVANÝ REGIONÁLNÍ OPERAČNÍ PROGRAM</a:t>
            </a:r>
            <a:endParaRPr lang="cs-CZ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28</a:t>
            </a:fld>
            <a:endParaRPr lang="cs-CZ"/>
          </a:p>
        </p:txBody>
      </p:sp>
      <p:sp>
        <p:nvSpPr>
          <p:cNvPr id="2" name="Obdélník 1"/>
          <p:cNvSpPr/>
          <p:nvPr/>
        </p:nvSpPr>
        <p:spPr>
          <a:xfrm>
            <a:off x="911671" y="920467"/>
            <a:ext cx="8720009" cy="714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b="1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b="1" dirty="0" smtClean="0"/>
              <a:t>Infrastruktura </a:t>
            </a:r>
            <a:r>
              <a:rPr lang="cs-CZ" b="1" dirty="0"/>
              <a:t>pro sociální služby </a:t>
            </a:r>
            <a:endParaRPr lang="cs-CZ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cs-CZ" dirty="0" smtClean="0"/>
              <a:t>infrastruktura </a:t>
            </a:r>
            <a:r>
              <a:rPr lang="cs-CZ" dirty="0"/>
              <a:t>sociálních služeb poskytovaných podle zákona o sociálních službách. </a:t>
            </a:r>
          </a:p>
          <a:p>
            <a:r>
              <a:rPr lang="cs-CZ" dirty="0"/>
              <a:t> 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b="1" dirty="0"/>
              <a:t>Revitalizace kulturních památek </a:t>
            </a:r>
            <a:endParaRPr lang="cs-CZ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cs-CZ" dirty="0"/>
              <a:t>revitalizace památek, expozice, depozitáře, technické zázemí, návštěvnická centra, edukační centra, restaurování, vybavení pro konzervaci a restaurování, evidence a dokumentace sbírkových fondů, parky u památek, parkoviště u památek. </a:t>
            </a:r>
          </a:p>
          <a:p>
            <a:r>
              <a:rPr lang="cs-CZ" dirty="0"/>
              <a:t> 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b="1" dirty="0"/>
              <a:t>Revitalizace a vybavení městských a obecních muzeí </a:t>
            </a:r>
            <a:endParaRPr lang="cs-CZ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cs-CZ" dirty="0"/>
              <a:t>revitalizace muzeí, expozice, depozitáře, technické zázemí, návštěvnická centra, edukační centra, restaurování, vybavení pro konzervaci a restaurování, evidence a dokumentace sbírkových fondů. </a:t>
            </a:r>
          </a:p>
          <a:p>
            <a:r>
              <a:rPr lang="cs-CZ" dirty="0"/>
              <a:t> 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20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00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463934" y="26127"/>
            <a:ext cx="95335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PLÁNOVACÍ OBDOBÍ 2021+ </a:t>
            </a:r>
          </a:p>
          <a:p>
            <a:pPr algn="ctr"/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INTEGROVANÝ REGIONÁLNÍ OPERAČNÍ PROGRAM</a:t>
            </a:r>
            <a:endParaRPr lang="cs-CZ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29</a:t>
            </a:fld>
            <a:endParaRPr lang="cs-CZ"/>
          </a:p>
        </p:txBody>
      </p:sp>
      <p:sp>
        <p:nvSpPr>
          <p:cNvPr id="2" name="Obdélník 1"/>
          <p:cNvSpPr/>
          <p:nvPr/>
        </p:nvSpPr>
        <p:spPr>
          <a:xfrm>
            <a:off x="911671" y="754997"/>
            <a:ext cx="8362331" cy="735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b="1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b="1" dirty="0"/>
              <a:t>Rekonstrukce a vybavení obecních profesionálních knihoven </a:t>
            </a:r>
            <a:endParaRPr lang="cs-CZ" dirty="0"/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/>
              <a:t>rekonstrukce knihoven, návštěvnické a technické zázemí, zařízení pro digitalizaci a aplikační software, technické vybavení knihoven.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/>
              <a:t> </a:t>
            </a:r>
            <a:r>
              <a:rPr lang="cs-CZ" b="1" dirty="0" smtClean="0"/>
              <a:t>Veřejná </a:t>
            </a:r>
            <a:r>
              <a:rPr lang="cs-CZ" b="1" dirty="0"/>
              <a:t>infrastruktura udržitelného cestovního ruchu </a:t>
            </a:r>
            <a:endParaRPr lang="cs-CZ" dirty="0"/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/>
              <a:t>budování a revitalizace doprovodné infrastruktury cestovního ruchu (např. odpočívadla, parkoviště, sociální zařízení); </a:t>
            </a: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/>
              <a:t>budování a revitalizace sítě značení páteřních, regionálních a lokálních turistických tras; </a:t>
            </a: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/>
              <a:t>propojená a otevřená řešení návštěvnického provozu a navigačních systémů měst a obcí; </a:t>
            </a:r>
          </a:p>
          <a:p>
            <a:pPr marL="285750" lvl="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dirty="0"/>
              <a:t>rekonstrukce stávajících a budování nových turistických informačních center.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b="1" dirty="0"/>
              <a:t> </a:t>
            </a:r>
            <a:endParaRPr lang="cs-CZ" dirty="0"/>
          </a:p>
          <a:p>
            <a:pPr lvl="0">
              <a:spcBef>
                <a:spcPts val="600"/>
              </a:spcBef>
              <a:spcAft>
                <a:spcPts val="600"/>
              </a:spcAft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20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62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071154" y="134896"/>
            <a:ext cx="22717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CÍL JEDNÁNÍ</a:t>
            </a:r>
            <a:endParaRPr lang="cs-CZ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071154" y="1079863"/>
            <a:ext cx="848214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Informace o ITI Ústecko – chomutovské aglomeraci </a:t>
            </a:r>
          </a:p>
          <a:p>
            <a:pPr>
              <a:buClr>
                <a:schemeClr val="accent2"/>
              </a:buClr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Informace o stavu zpracování SCLLD 2021+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zmapování problémů, potřeb a záměrů v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území (SWOT analýza)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accent2"/>
              </a:buClr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Informace o operačních programech na nové plánovací období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281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187" y="1323702"/>
            <a:ext cx="6361815" cy="4241210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905691" y="230691"/>
            <a:ext cx="85779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PROSTOR PRO VAŠE DOTAZY</a:t>
            </a:r>
          </a:p>
          <a:p>
            <a:endParaRPr lang="cs-CZ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PROSTOR PRO DISKUZI</a:t>
            </a:r>
            <a:endParaRPr lang="cs-CZ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355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975357" y="425176"/>
            <a:ext cx="85779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DĚKUJEME ZA POZORNOST</a:t>
            </a:r>
          </a:p>
          <a:p>
            <a:endParaRPr lang="cs-CZ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975357" y="1044768"/>
            <a:ext cx="8482149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ZPRACOVATELSKÝ KOLEKTIV STRATEGIE SCLLD MAS LABSKÉ SKÁLY, Z.S. 2021+</a:t>
            </a:r>
          </a:p>
          <a:p>
            <a:r>
              <a:rPr lang="cs-CZ" sz="2000" u="sng" dirty="0" smtClean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jirina.bischoffiova@seznam.cz</a:t>
            </a:r>
            <a:r>
              <a:rPr lang="cs-CZ" sz="20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cs-CZ" sz="20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u="sng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jirova.masls@seznam.cz</a:t>
            </a:r>
            <a:endParaRPr lang="cs-CZ" sz="20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u="sng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sofrova.masls@seznam.cz</a:t>
            </a:r>
            <a:r>
              <a:rPr lang="cs-CZ" sz="20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cs-CZ" sz="20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u="sng" dirty="0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michalegova.masls@seznam.cz</a:t>
            </a:r>
            <a:endParaRPr lang="cs-CZ" sz="2000" u="sng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u="sng" dirty="0" smtClean="0">
                <a:latin typeface="Calibri" panose="020F0502020204030204" pitchFamily="34" charset="0"/>
                <a:cs typeface="Calibri" panose="020F0502020204030204" pitchFamily="34" charset="0"/>
                <a:hlinkClick r:id="rId7"/>
              </a:rPr>
              <a:t>vosahlikova.masls@seznam.cz</a:t>
            </a:r>
            <a:endParaRPr lang="cs-CZ" sz="2000" u="sng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2000" u="sng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REALIZÁTOŘI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MAP ORP DĚČÍN A ORP ÚSTÍ NAD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LABEM</a:t>
            </a:r>
            <a:endParaRPr lang="cs-CZ" sz="2000" u="sng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2000" u="sng" dirty="0" smtClean="0">
                <a:latin typeface="Calibri" panose="020F0502020204030204" pitchFamily="34" charset="0"/>
                <a:cs typeface="Calibri" panose="020F0502020204030204" pitchFamily="34" charset="0"/>
                <a:hlinkClick r:id="rId8"/>
              </a:rPr>
              <a:t>davidova.masls@seznam.cz</a:t>
            </a:r>
            <a:r>
              <a:rPr lang="cs-CZ" sz="20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r>
              <a:rPr lang="cs-CZ" sz="2000" u="sng" dirty="0">
                <a:latin typeface="Calibri" panose="020F0502020204030204" pitchFamily="34" charset="0"/>
                <a:cs typeface="Calibri" panose="020F0502020204030204" pitchFamily="34" charset="0"/>
                <a:hlinkClick r:id="rId9"/>
              </a:rPr>
              <a:t>b</a:t>
            </a:r>
            <a:r>
              <a:rPr lang="cs-CZ" sz="2000" u="sng" dirty="0" smtClean="0">
                <a:latin typeface="Calibri" panose="020F0502020204030204" pitchFamily="34" charset="0"/>
                <a:cs typeface="Calibri" panose="020F0502020204030204" pitchFamily="34" charset="0"/>
                <a:hlinkClick r:id="rId9"/>
              </a:rPr>
              <a:t>lazkova.masls@seznam.cz</a:t>
            </a:r>
            <a:r>
              <a:rPr lang="cs-CZ" sz="20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cs-CZ" sz="2000" u="sng" dirty="0" smtClean="0">
                <a:latin typeface="Calibri" panose="020F0502020204030204" pitchFamily="34" charset="0"/>
                <a:cs typeface="Calibri" panose="020F0502020204030204" pitchFamily="34" charset="0"/>
                <a:hlinkClick r:id="rId10"/>
              </a:rPr>
              <a:t>zikmund.masls@seznam.cz</a:t>
            </a:r>
            <a:r>
              <a:rPr lang="cs-CZ" sz="20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endParaRPr lang="cs-CZ" sz="20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2000" u="sng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31</a:t>
            </a:fld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253" y="1502394"/>
            <a:ext cx="1694410" cy="1241023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829" y="3613847"/>
            <a:ext cx="2035629" cy="2035629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060" y="4076020"/>
            <a:ext cx="1742975" cy="1111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44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071154" y="134896"/>
            <a:ext cx="78431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ITI ÚSTECKO – CHOMUTOVSKÁ AGLOMERACE</a:t>
            </a:r>
            <a:endParaRPr lang="cs-CZ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4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1071154" y="719671"/>
            <a:ext cx="3692435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</a:pP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Spadá sem 18 obcí z naší MAS </a:t>
            </a:r>
          </a:p>
          <a:p>
            <a:pPr>
              <a:buClr>
                <a:schemeClr val="accent2"/>
              </a:buClr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Dolní Zálezly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Dobkovice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Chabařovice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Chlumec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Chuderov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Jílové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Libouchec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Malečov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Malšovice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Povrly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Přestanov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Ryjice 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Řehlovice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Telnice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4191539" y="1024307"/>
            <a:ext cx="25603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Tisá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Trmice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Velké Březno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Velké Chvojno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4001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3147889" y="65227"/>
            <a:ext cx="46476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ZPRACOVÁNÍ SCLLD 2021+</a:t>
            </a:r>
            <a:endParaRPr lang="cs-CZ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5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1248599" y="650002"/>
            <a:ext cx="831341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Přistoupení 8 nových obcí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– Mikroregion Milada (Chabařovice, Přestanov, Řehlovice, Trmice, Stebno, Habrovany, Dolní Zálezly)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+ obec Tašov</a:t>
            </a:r>
          </a:p>
          <a:p>
            <a:pPr>
              <a:buClr>
                <a:schemeClr val="accent2"/>
              </a:buClr>
            </a:pPr>
            <a:endParaRPr lang="cs-CZ" sz="2000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Standardizace -</a:t>
            </a:r>
            <a:r>
              <a:rPr lang="cs-CZ" dirty="0" smtClean="0"/>
              <a:t> podání žádosti o kontrolu dodržování standardů MAS</a:t>
            </a: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Potřebujeme znát Vaše projektové záměry!!!!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– viz. tabulka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Zkontrolujte aktuálnost Vašich Strategických/Rozvojových plánů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Projektová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připravenost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- Vaše záměry mějte co nejlépe připravené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Konzultujte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Vaše záměry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2221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3147889" y="65227"/>
            <a:ext cx="46476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ZPRACOVÁNÍ SCLLD 2021+</a:t>
            </a:r>
            <a:endParaRPr lang="cs-CZ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6</a:t>
            </a:fld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821" y="492982"/>
            <a:ext cx="4943754" cy="4712016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>
          <a:xfrm>
            <a:off x="3679165" y="5204998"/>
            <a:ext cx="3438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>
                <a:hlinkClick r:id="rId4"/>
              </a:rPr>
              <a:t>https://</a:t>
            </a:r>
            <a:r>
              <a:rPr lang="cs-CZ" dirty="0" smtClean="0">
                <a:hlinkClick r:id="rId4"/>
              </a:rPr>
              <a:t>youtu.be/4ic6bFOEdzs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061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3587"/>
            <a:ext cx="6647354" cy="1095096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679" y="1779046"/>
            <a:ext cx="6810106" cy="3405053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3457303" y="657893"/>
            <a:ext cx="39188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5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PŘESTÁVKA</a:t>
            </a:r>
            <a:endParaRPr lang="cs-CZ" sz="5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456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80" y="5762904"/>
            <a:ext cx="4934261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910077" y="83123"/>
            <a:ext cx="90806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PLÁNOVACÍ OBDOBÍ 2021+ </a:t>
            </a:r>
          </a:p>
          <a:p>
            <a:pPr algn="ctr"/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MÍSTNÍ AKČNÍ PLÁNY ROZVOJE VZDĚLÁVÁNÍ </a:t>
            </a:r>
          </a:p>
          <a:p>
            <a:pPr algn="ctr"/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MAP II DĚČÍN, MAP II ÚSTÍ NAD LABEM</a:t>
            </a:r>
            <a:endParaRPr lang="cs-CZ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8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1180490" y="1280721"/>
            <a:ext cx="8539834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POZOR NA SOULAD S MAP</a:t>
            </a: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u="sng" dirty="0"/>
              <a:t>Nutnost prokázání souladu investičních záměrů škol a školských zařízení s Místním akčním plánem rozvoje vzdělávání (MAP</a:t>
            </a:r>
            <a:r>
              <a:rPr lang="cs-CZ" u="sng" dirty="0" smtClean="0"/>
              <a:t>).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soulad </a:t>
            </a:r>
            <a:r>
              <a:rPr lang="cs-CZ" dirty="0"/>
              <a:t>s MAP je prokazován uvedením konkrétního investičního záměru v tabulce Priority pro investiční intervence v SC 2.4 IROP a pro integrované nástroje ITI, IPRÚ a CLLD a v tabulce s dalšími investičními záměry (</a:t>
            </a:r>
            <a:r>
              <a:rPr lang="cs-CZ" dirty="0" smtClean="0"/>
              <a:t>nespadajícími </a:t>
            </a:r>
            <a:r>
              <a:rPr lang="cs-CZ" dirty="0"/>
              <a:t>do programového rámce Integrovaného regionálního operačního </a:t>
            </a:r>
            <a:r>
              <a:rPr lang="cs-CZ" dirty="0" smtClean="0"/>
              <a:t>programu IROP)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tabulky </a:t>
            </a:r>
            <a:r>
              <a:rPr lang="cs-CZ" dirty="0"/>
              <a:t>investičních priorit jsou součástí Strategického rámce MAP (SR MAP</a:t>
            </a:r>
            <a:r>
              <a:rPr lang="cs-CZ" dirty="0" smtClean="0"/>
              <a:t>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aktualizaci </a:t>
            </a:r>
            <a:r>
              <a:rPr lang="cs-CZ" dirty="0"/>
              <a:t>SR MAP je možné provádět nejdříve po 6-ti měsících</a:t>
            </a:r>
            <a:br>
              <a:rPr lang="cs-CZ" dirty="0"/>
            </a:br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041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80" y="5762904"/>
            <a:ext cx="4934261" cy="109509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910077" y="83123"/>
            <a:ext cx="90806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PLÁNOVACÍ OBDOBÍ 2021+ </a:t>
            </a:r>
          </a:p>
          <a:p>
            <a:pPr algn="ctr"/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MÍSTNÍ AKČNÍ PLÁNY ROZVOJE VZDĚLÁVÁNÍ </a:t>
            </a:r>
          </a:p>
          <a:p>
            <a:pPr algn="ctr"/>
            <a:r>
              <a:rPr lang="cs-CZ" sz="3200" b="1" dirty="0" smtClean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MAP II DĚČÍN, MAP II ÚSTÍ NAD LABEM</a:t>
            </a:r>
            <a:endParaRPr lang="cs-CZ" sz="3200" b="1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BE1FC-AE3C-4EB3-AD9D-B82E23A98C39}" type="slidenum">
              <a:rPr lang="cs-CZ" smtClean="0"/>
              <a:t>9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1180489" y="1054298"/>
            <a:ext cx="8539834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u="sng" dirty="0" smtClean="0"/>
          </a:p>
          <a:p>
            <a:r>
              <a:rPr lang="cs-CZ" u="sng" dirty="0" smtClean="0"/>
              <a:t>Nutnost prokázání souladu investičních záměrů škol a školských zařízení s Místním akčním plánem rozvoje vzdělávání (MAP).</a:t>
            </a:r>
            <a:endParaRPr lang="cs-CZ" dirty="0" smtClean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během procesu jsou osloveni zástupci škol, školských zařízení a zřizovatelů ke kontrole a aktualizaci svých investičních záměrů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k uvedení investičního záměru v SR MAP je nutný písemný souhlas zřizovatele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aktualizaci schvaluje Řídicí výbor MAP a následně je zveřejněn na webu Územní dimenze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při podání žádosti o dotaci/podporu je posuzován soulad s MAP vyhledáním daného investičního záměru v aktuální verzi SR MAP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ideálně záměry konzultujte s pracovníky MAS/MAP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POZOR, ABSENCE INVESTIČNÍHO ZÁMĚRU ŠKOLY V AKTUÁLNÍM STRATEGICKÉM RÁMCI MAP JE DŮVODEM PRO VYŘAZENÍ ŽÁDOSTI O PODPORU!</a:t>
            </a:r>
            <a:endParaRPr lang="cs-CZ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 smtClean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6041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zeta">
  <a:themeElements>
    <a:clrScheme name="Faz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z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z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480</TotalTime>
  <Words>1264</Words>
  <Application>Microsoft Office PowerPoint</Application>
  <PresentationFormat>Širokoúhlá obrazovka</PresentationFormat>
  <Paragraphs>419</Paragraphs>
  <Slides>31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31</vt:i4>
      </vt:variant>
    </vt:vector>
  </HeadingPairs>
  <TitlesOfParts>
    <vt:vector size="37" baseType="lpstr">
      <vt:lpstr>Arial</vt:lpstr>
      <vt:lpstr>Calibri</vt:lpstr>
      <vt:lpstr>Trebuchet MS</vt:lpstr>
      <vt:lpstr>Wingdings</vt:lpstr>
      <vt:lpstr>Wingdings 3</vt:lpstr>
      <vt:lpstr>Fazeta</vt:lpstr>
      <vt:lpstr>Informační  setkání starostů k tvorbě  SCLLD 2021+ a k možnostem  dotační podpory v rámci ITI 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Jednání pracovní skupiny „Školství, sociální a zdravotní oblast“</dc:title>
  <dc:creator>User</dc:creator>
  <cp:lastModifiedBy>User</cp:lastModifiedBy>
  <cp:revision>47</cp:revision>
  <dcterms:created xsi:type="dcterms:W3CDTF">2020-08-05T12:06:07Z</dcterms:created>
  <dcterms:modified xsi:type="dcterms:W3CDTF">2020-09-08T13:00:37Z</dcterms:modified>
</cp:coreProperties>
</file>