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79" r:id="rId3"/>
    <p:sldId id="280" r:id="rId4"/>
    <p:sldId id="281" r:id="rId5"/>
    <p:sldId id="282" r:id="rId6"/>
    <p:sldId id="300" r:id="rId7"/>
    <p:sldId id="292" r:id="rId8"/>
    <p:sldId id="273" r:id="rId9"/>
    <p:sldId id="298" r:id="rId10"/>
    <p:sldId id="296" r:id="rId11"/>
    <p:sldId id="285" r:id="rId12"/>
    <p:sldId id="259" r:id="rId13"/>
    <p:sldId id="260" r:id="rId14"/>
    <p:sldId id="257" r:id="rId15"/>
    <p:sldId id="268" r:id="rId16"/>
    <p:sldId id="269" r:id="rId17"/>
    <p:sldId id="267" r:id="rId18"/>
    <p:sldId id="270" r:id="rId19"/>
    <p:sldId id="271" r:id="rId20"/>
    <p:sldId id="272" r:id="rId21"/>
    <p:sldId id="275" r:id="rId22"/>
    <p:sldId id="276" r:id="rId23"/>
    <p:sldId id="277" r:id="rId24"/>
    <p:sldId id="278" r:id="rId25"/>
    <p:sldId id="266" r:id="rId26"/>
    <p:sldId id="261" r:id="rId27"/>
    <p:sldId id="264" r:id="rId28"/>
    <p:sldId id="294" r:id="rId29"/>
    <p:sldId id="265" r:id="rId30"/>
    <p:sldId id="295" r:id="rId31"/>
    <p:sldId id="289" r:id="rId32"/>
    <p:sldId id="287" r:id="rId33"/>
    <p:sldId id="288" r:id="rId34"/>
    <p:sldId id="290" r:id="rId35"/>
    <p:sldId id="291" r:id="rId36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76" autoAdjust="0"/>
  </p:normalViewPr>
  <p:slideViewPr>
    <p:cSldViewPr snapToGrid="0">
      <p:cViewPr varScale="1">
        <p:scale>
          <a:sx n="109" d="100"/>
          <a:sy n="109" d="100"/>
        </p:scale>
        <p:origin x="55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556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0AD1-7811-4E81-8982-31268E7FE71A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89568-B109-45D6-8C7D-1575EEF861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68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5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5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63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53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95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3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64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7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7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32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5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4A1F-35A6-42FA-80D4-9B98100F7EE7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6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r&#225;nk&#225;ch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aslabskeskaly@gmail.com" TargetMode="External"/><Relationship Id="rId7" Type="http://schemas.openxmlformats.org/officeDocument/2006/relationships/image" Target="../media/image1.png"/><Relationship Id="rId2" Type="http://schemas.openxmlformats.org/officeDocument/2006/relationships/hyperlink" Target="mailto:Jirina.bischoffiova@seznam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osahlikova.masls@seznam.cz" TargetMode="External"/><Relationship Id="rId5" Type="http://schemas.openxmlformats.org/officeDocument/2006/relationships/hyperlink" Target="mailto:maslabskeskaly@seznam.cz" TargetMode="External"/><Relationship Id="rId4" Type="http://schemas.openxmlformats.org/officeDocument/2006/relationships/hyperlink" Target="mailto:Sofrova.masls@seznam.cz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0431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34408"/>
            <a:ext cx="9144000" cy="2523392"/>
          </a:xfrm>
        </p:spPr>
        <p:txBody>
          <a:bodyPr>
            <a:noAutofit/>
          </a:bodyPr>
          <a:lstStyle/>
          <a:p>
            <a:r>
              <a:rPr lang="cs-CZ" sz="5400" dirty="0"/>
              <a:t>Seminář  - 5. výzva PRV</a:t>
            </a:r>
            <a:br>
              <a:rPr lang="cs-CZ" sz="5400" dirty="0"/>
            </a:br>
            <a:r>
              <a:rPr lang="cs-CZ" sz="5400" dirty="0" err="1"/>
              <a:t>Fiche</a:t>
            </a:r>
            <a:r>
              <a:rPr lang="cs-CZ" sz="5400" dirty="0"/>
              <a:t> 6</a:t>
            </a:r>
            <a:r>
              <a:rPr lang="cs-CZ" sz="5400" dirty="0" smtClean="0"/>
              <a:t>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>26.3.2020</a:t>
            </a:r>
            <a:endParaRPr lang="cs-CZ" sz="5400" dirty="0"/>
          </a:p>
        </p:txBody>
      </p:sp>
      <p:pic>
        <p:nvPicPr>
          <p:cNvPr id="11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122363"/>
            <a:ext cx="6860540" cy="11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500" b="1" dirty="0" smtClean="0"/>
              <a:t>Způsobilé výdaje</a:t>
            </a:r>
          </a:p>
          <a:p>
            <a:pPr marL="0" indent="0">
              <a:buNone/>
            </a:pPr>
            <a:r>
              <a:rPr lang="cs-CZ" dirty="0" smtClean="0"/>
              <a:t>Dotaci </a:t>
            </a:r>
            <a:r>
              <a:rPr lang="cs-CZ" dirty="0"/>
              <a:t>lze poskytnout pouze na investiční výdaje, jak jsou definovány v kapitole 1 obecných podmínek Pravidel. </a:t>
            </a:r>
            <a:endParaRPr lang="cs-CZ" dirty="0" smtClean="0"/>
          </a:p>
          <a:p>
            <a:r>
              <a:rPr lang="cs-CZ" dirty="0" smtClean="0"/>
              <a:t>rekonstrukce/obnova (obnova stavby v důsledku mimořádné události např. povodni)/rozšíření </a:t>
            </a:r>
            <a:r>
              <a:rPr lang="cs-CZ" dirty="0"/>
              <a:t>kulturního a spolkového zařízení i příslušného zázemí (šatny, umývárny, toalety) včetně obecních </a:t>
            </a:r>
            <a:r>
              <a:rPr lang="cs-CZ" dirty="0" smtClean="0"/>
              <a:t>knihoven </a:t>
            </a:r>
            <a:endParaRPr lang="cs-CZ" dirty="0"/>
          </a:p>
          <a:p>
            <a:r>
              <a:rPr lang="cs-CZ" dirty="0" smtClean="0"/>
              <a:t>pořízení </a:t>
            </a:r>
            <a:r>
              <a:rPr lang="cs-CZ" dirty="0"/>
              <a:t>technologií a dalšího vybavení pro kulturní a spolkovou činnost včetně obecních </a:t>
            </a:r>
            <a:r>
              <a:rPr lang="cs-CZ" dirty="0" smtClean="0"/>
              <a:t>knihoven (nelze nákup knih)</a:t>
            </a:r>
            <a:endParaRPr lang="cs-CZ" dirty="0"/>
          </a:p>
          <a:p>
            <a:r>
              <a:rPr lang="cs-CZ" dirty="0" smtClean="0"/>
              <a:t>doplňující </a:t>
            </a:r>
            <a:r>
              <a:rPr lang="cs-CZ" dirty="0"/>
              <a:t>výdaje jako součást projektu (úprava povrchů, výstavba odstavných ploch a parkovacích stání, oplocení, venkovní mobiliář, informační tabule, zabezpečovací prvky) - tvoří maximálně 30% projektu </a:t>
            </a:r>
          </a:p>
          <a:p>
            <a:r>
              <a:rPr lang="cs-CZ" dirty="0" smtClean="0"/>
              <a:t>nákup </a:t>
            </a:r>
            <a:r>
              <a:rPr lang="cs-CZ" dirty="0"/>
              <a:t>nemovitosti </a:t>
            </a:r>
            <a:r>
              <a:rPr lang="cs-CZ" dirty="0" smtClean="0"/>
              <a:t>v souvislosti s projektem maximálně 10% celkové výše výdajů, ze kterých je stanovena dotace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800" b="1" dirty="0" smtClean="0"/>
              <a:t>Nezpůsobilé výdaje</a:t>
            </a:r>
          </a:p>
          <a:p>
            <a:r>
              <a:rPr lang="cs-CZ" dirty="0" smtClean="0"/>
              <a:t>Nezpůsobilými </a:t>
            </a:r>
            <a:r>
              <a:rPr lang="cs-CZ" dirty="0"/>
              <a:t>výdaji jsou hřiště a prostory sloužící pro sportovní aktivity, tj. sportoviště a zařízení pro sport včetně jejich zázemí; </a:t>
            </a:r>
          </a:p>
          <a:p>
            <a:r>
              <a:rPr lang="cs-CZ" dirty="0" smtClean="0"/>
              <a:t>Odměny  za zpracování žádosti, odměny za VŘ, za PD  - neinvestiční výdaje </a:t>
            </a:r>
          </a:p>
          <a:p>
            <a:r>
              <a:rPr lang="cs-CZ" dirty="0" smtClean="0"/>
              <a:t>Nezpůsobilými </a:t>
            </a:r>
            <a:r>
              <a:rPr lang="cs-CZ" dirty="0"/>
              <a:t>výdaji jsou kotle na uhlí, včetně kombinovaných (uhlí/biomasa), kotle na zemní plyn, tepelná čerpadla, systémy nuceného větrání s rekuperací odpadního tepla a instalace solárně-termických kolektorů; </a:t>
            </a:r>
          </a:p>
          <a:p>
            <a:r>
              <a:rPr lang="cs-CZ" dirty="0" smtClean="0"/>
              <a:t>Nebudou </a:t>
            </a:r>
            <a:r>
              <a:rPr lang="cs-CZ" dirty="0"/>
              <a:t>podporovány projekty, u kterých způsobilé výdaje na stavební a technologické úpravy opláštění budovy přesahují výši 200 000 </a:t>
            </a:r>
            <a:r>
              <a:rPr lang="cs-CZ" dirty="0" smtClean="0"/>
              <a:t>Kč (vše co je vidět venku) </a:t>
            </a:r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</a:rPr>
              <a:t>POZOR – dotaci nelze poskytnout na pořízení použitého movitého majetku. </a:t>
            </a:r>
            <a:r>
              <a:rPr lang="cs-CZ" dirty="0" smtClean="0"/>
              <a:t>Za nepoužitý majetek (stroje a zařízení) lze považovat movitý majetek, který byl vyroben v období 3 let před rokem podání žádosti o dotaci na MAS a nebyl používán.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500" b="1" dirty="0" smtClean="0"/>
              <a:t>Administrace výzvy</a:t>
            </a:r>
          </a:p>
          <a:p>
            <a:r>
              <a:rPr lang="cs-CZ" dirty="0" smtClean="0"/>
              <a:t>Vyhlášení  24.2.2020 – </a:t>
            </a:r>
            <a:r>
              <a:rPr lang="cs-CZ" b="1" dirty="0" smtClean="0">
                <a:solidFill>
                  <a:srgbClr val="FF0000"/>
                </a:solidFill>
              </a:rPr>
              <a:t>podání žádosti (vč. příloh) přes PF – od 2.3.2020 do 30.4.2020 způsob podání žádosti o dotaci je jiný než v minulé výzvě (přílohy k žádosti v listinné podobě, které nelze poslat přes PF – osobně na MAS do 30.4.2020 (do konce pracovní doby)</a:t>
            </a:r>
          </a:p>
          <a:p>
            <a:r>
              <a:rPr lang="cs-CZ" dirty="0" smtClean="0"/>
              <a:t>Administrativní kontrola a kontrola přijatelnosti do  1.6.2020 (v průběhu  hodnocení  může MAS vyzvat k doplnění – na doplnění </a:t>
            </a:r>
            <a:r>
              <a:rPr lang="cs-CZ" dirty="0" err="1" smtClean="0"/>
              <a:t>max</a:t>
            </a:r>
            <a:r>
              <a:rPr lang="cs-CZ" dirty="0" smtClean="0"/>
              <a:t> 5 dní ) – vyzvat je možné pouze 2x</a:t>
            </a:r>
          </a:p>
          <a:p>
            <a:r>
              <a:rPr lang="cs-CZ" dirty="0" smtClean="0"/>
              <a:t>Vyrozumění žadatelů o výsledku  Administrativní kontroly a kontroly přijatelnosti  - 2.6.2020</a:t>
            </a:r>
            <a:endParaRPr lang="cs-CZ" dirty="0"/>
          </a:p>
          <a:p>
            <a:r>
              <a:rPr lang="cs-CZ" dirty="0" smtClean="0"/>
              <a:t>Věcné hodnocení – výběrové komise MAS – do 15.6.2020</a:t>
            </a:r>
          </a:p>
          <a:p>
            <a:r>
              <a:rPr lang="cs-CZ" dirty="0" smtClean="0"/>
              <a:t>Schválení výběru projektů – Výkonný výbor MAS  - do 29.6.2020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3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Administrace výzvy - pokračování</a:t>
            </a:r>
          </a:p>
          <a:p>
            <a:r>
              <a:rPr lang="cs-CZ" dirty="0" smtClean="0"/>
              <a:t>Vyrozumění žadatele o výběru či </a:t>
            </a:r>
            <a:r>
              <a:rPr lang="cs-CZ" dirty="0" err="1" smtClean="0"/>
              <a:t>nevýběru</a:t>
            </a:r>
            <a:r>
              <a:rPr lang="cs-CZ" dirty="0" smtClean="0"/>
              <a:t> projektu do 7.7.2020</a:t>
            </a:r>
          </a:p>
          <a:p>
            <a:r>
              <a:rPr lang="cs-CZ" dirty="0" smtClean="0"/>
              <a:t>Možné odvolání  žadatelů na MAS  – 15 kalendářních dní</a:t>
            </a:r>
          </a:p>
          <a:p>
            <a:r>
              <a:rPr lang="cs-CZ" dirty="0" smtClean="0"/>
              <a:t>Řešení odvolání  - KMV – 10 pracovních dní  </a:t>
            </a:r>
          </a:p>
          <a:p>
            <a:r>
              <a:rPr lang="cs-CZ" b="1" dirty="0" smtClean="0"/>
              <a:t>Kompletace  dokumentace, verifikace žádostí   úspěšných žadatelů, předání dokumentace k zaslání na SZIF přes </a:t>
            </a:r>
            <a:r>
              <a:rPr lang="cs-CZ" b="1" dirty="0"/>
              <a:t>P</a:t>
            </a:r>
            <a:r>
              <a:rPr lang="cs-CZ" b="1" dirty="0" smtClean="0"/>
              <a:t>ortál farmáře </a:t>
            </a:r>
          </a:p>
          <a:p>
            <a:r>
              <a:rPr lang="cs-CZ" b="1" dirty="0" smtClean="0"/>
              <a:t>zaslání žádostí přes Portál farmáře  (zasílá žadatel) nejpozději do 31.7.2020 (do půlnoci).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500" b="1" dirty="0" smtClean="0"/>
              <a:t>Založení žádosti na Portále farmáře</a:t>
            </a:r>
          </a:p>
          <a:p>
            <a:r>
              <a:rPr lang="cs-CZ" dirty="0" smtClean="0"/>
              <a:t>Platný přístup na Portál farmáře – u nového žadatele je nutné postupovat dle „Informací pro žadatele o přístup do PF“. Tento postup je zveřejněn na </a:t>
            </a:r>
            <a:r>
              <a:rPr lang="cs-CZ" dirty="0" err="1" smtClean="0">
                <a:hlinkClick r:id="rId2"/>
              </a:rPr>
              <a:t>www.stránkách</a:t>
            </a:r>
            <a:r>
              <a:rPr lang="cs-CZ" dirty="0" smtClean="0"/>
              <a:t> MAS u výzvy č.5 / PRV</a:t>
            </a:r>
          </a:p>
          <a:p>
            <a:r>
              <a:rPr lang="cs-CZ" dirty="0" smtClean="0"/>
              <a:t>Cesta – nová podání – žádosti PRV projektová opatření – Žádosti o dotaci přes MAS </a:t>
            </a:r>
          </a:p>
          <a:p>
            <a:r>
              <a:rPr lang="cs-CZ" dirty="0" smtClean="0"/>
              <a:t>Tlačítko přes MAS  Labské skály  </a:t>
            </a:r>
            <a:r>
              <a:rPr lang="cs-CZ" dirty="0" err="1" smtClean="0"/>
              <a:t>z.s</a:t>
            </a:r>
            <a:r>
              <a:rPr lang="cs-CZ" dirty="0" smtClean="0"/>
              <a:t>. (vybrání příslušné MAS)</a:t>
            </a:r>
          </a:p>
          <a:p>
            <a:r>
              <a:rPr lang="cs-CZ" dirty="0" smtClean="0"/>
              <a:t>Volba </a:t>
            </a:r>
            <a:r>
              <a:rPr lang="cs-CZ" dirty="0" err="1" smtClean="0"/>
              <a:t>Fiche</a:t>
            </a:r>
            <a:r>
              <a:rPr lang="cs-CZ" dirty="0" smtClean="0"/>
              <a:t> 6 a zadání názvu projektu</a:t>
            </a:r>
          </a:p>
          <a:p>
            <a:r>
              <a:rPr lang="cs-CZ" dirty="0" smtClean="0"/>
              <a:t>Klik na Generovat žádost a poté na Pokračovat v podání</a:t>
            </a:r>
          </a:p>
          <a:p>
            <a:r>
              <a:rPr lang="cs-CZ" dirty="0" smtClean="0"/>
              <a:t>Žádost uložit do svého PC</a:t>
            </a:r>
          </a:p>
          <a:p>
            <a:r>
              <a:rPr lang="cs-CZ" dirty="0" smtClean="0"/>
              <a:t>Po vyplnění žádosti je možná konzultace na MAS </a:t>
            </a:r>
          </a:p>
        </p:txBody>
      </p:sp>
      <p:pic>
        <p:nvPicPr>
          <p:cNvPr id="4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2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b="1" dirty="0" smtClean="0"/>
              <a:t>Výzva č.5 – generování žádosti</a:t>
            </a:r>
            <a:endParaRPr lang="cs-CZ" sz="36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2409091"/>
            <a:ext cx="8033239" cy="3767871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1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6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b="1" dirty="0" smtClean="0"/>
              <a:t>Po vygenerování žádosti stáhnout soubor a uložit do PC</a:t>
            </a:r>
            <a:endParaRPr lang="cs-CZ" sz="36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237393"/>
            <a:ext cx="6860540" cy="12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8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b="1" dirty="0" smtClean="0"/>
              <a:t>Vyplňování žádosti</a:t>
            </a:r>
          </a:p>
          <a:p>
            <a:r>
              <a:rPr lang="cs-CZ" dirty="0" smtClean="0"/>
              <a:t>Pomůcka  v testovacích tiskopisech žádosti  a  v instruktážním listě – v tiskopisu žádosti je na každé stránce – MENU – po </a:t>
            </a:r>
            <a:r>
              <a:rPr lang="cs-CZ" dirty="0" err="1" smtClean="0"/>
              <a:t>rozkliknutí</a:t>
            </a:r>
            <a:r>
              <a:rPr lang="cs-CZ" dirty="0" smtClean="0"/>
              <a:t>, je tam kontrola  a lze tam otevřít instruktážní list </a:t>
            </a:r>
          </a:p>
          <a:p>
            <a:endParaRPr lang="cs-CZ" dirty="0"/>
          </a:p>
          <a:p>
            <a:r>
              <a:rPr lang="cs-CZ" dirty="0" smtClean="0"/>
              <a:t>Po domluvě je možné zkonzultovat  s MAS žádost – Jana Vošahlíková a Jiřina </a:t>
            </a:r>
            <a:r>
              <a:rPr lang="cs-CZ" dirty="0" err="1" smtClean="0"/>
              <a:t>Bischoffiová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Začněte HNED – nenechávejte vyplňování žádosti  na poslední chvíli -  nebudeme stíhat  konzultace  den má pouze 24 hodin – z čehož  musím také spát !!!!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sz="3500" b="1" dirty="0" smtClean="0"/>
              <a:t>Po odeslání žádosti k podání na PF</a:t>
            </a:r>
          </a:p>
          <a:p>
            <a:pPr marL="0" indent="0">
              <a:buNone/>
            </a:pPr>
            <a:r>
              <a:rPr lang="cs-CZ" dirty="0" smtClean="0"/>
              <a:t> návod  pro odeslání (podání) ŽOD na stránkách SZIF a také na stránkách MAS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držte se  přesně postupu  - krok za krokem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nesmíme to dělat za Vás </a:t>
            </a:r>
          </a:p>
          <a:p>
            <a:pPr marL="0" indent="0">
              <a:buNone/>
            </a:pPr>
            <a:r>
              <a:rPr lang="cs-CZ" dirty="0" smtClean="0"/>
              <a:t>- Po uzavření  výzvy 30.4.2020 (24.00) , následující dny  pracovník MAS  z PF (MAS, kde se nám objeví)  všechny žádosti a přílohy stáhne .</a:t>
            </a:r>
          </a:p>
          <a:p>
            <a:pPr>
              <a:buFontTx/>
              <a:buChar char="-"/>
            </a:pPr>
            <a:r>
              <a:rPr lang="cs-CZ" dirty="0" smtClean="0"/>
              <a:t>Postupně (neprodleně) začneme dělat  administrativní kontrolu a kontrolu přijatelnosti </a:t>
            </a:r>
          </a:p>
          <a:p>
            <a:pPr>
              <a:buFontTx/>
              <a:buChar char="-"/>
            </a:pPr>
            <a:r>
              <a:rPr lang="cs-CZ" dirty="0" smtClean="0"/>
              <a:t>Můžeme žadatele vyzvat k doplnění, opravě – </a:t>
            </a:r>
            <a:r>
              <a:rPr lang="cs-CZ" dirty="0" err="1" smtClean="0"/>
              <a:t>chybníkem</a:t>
            </a:r>
            <a:r>
              <a:rPr lang="cs-CZ" dirty="0" smtClean="0"/>
              <a:t> , toto je možné udělat pouze 2x – pokud stále budou z našeho pohledu chyby  žádost  vyřadíme 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6"/>
            <a:ext cx="6860540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83577"/>
            <a:ext cx="10515600" cy="120711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b="1" dirty="0" smtClean="0"/>
              <a:t>Základní informace o výzvě</a:t>
            </a:r>
          </a:p>
          <a:p>
            <a:r>
              <a:rPr lang="cs-CZ" dirty="0" smtClean="0"/>
              <a:t>Vyhlášení 24.2.2020 – končení příjmu žádostí 30.4.2020</a:t>
            </a:r>
          </a:p>
          <a:p>
            <a:r>
              <a:rPr lang="cs-CZ" dirty="0" smtClean="0"/>
              <a:t>Celková alokace výzvy : 10.498.656,- Kč</a:t>
            </a:r>
          </a:p>
          <a:p>
            <a:r>
              <a:rPr lang="cs-CZ" dirty="0" err="1" smtClean="0"/>
              <a:t>Fiche</a:t>
            </a:r>
            <a:r>
              <a:rPr lang="cs-CZ" dirty="0" smtClean="0"/>
              <a:t> 1 – Podpora zemědělského podnikání - Investice  do </a:t>
            </a:r>
            <a:r>
              <a:rPr lang="cs-CZ" dirty="0"/>
              <a:t>hmotného majetku  - </a:t>
            </a:r>
            <a:r>
              <a:rPr lang="cs-CZ" dirty="0" smtClean="0"/>
              <a:t>2 591 534,- Kč</a:t>
            </a:r>
          </a:p>
          <a:p>
            <a:r>
              <a:rPr lang="cs-CZ" dirty="0" err="1" smtClean="0"/>
              <a:t>Fiche</a:t>
            </a:r>
            <a:r>
              <a:rPr lang="cs-CZ" dirty="0" smtClean="0"/>
              <a:t> 2 – Zemědělství – zpracování </a:t>
            </a:r>
            <a:r>
              <a:rPr lang="cs-CZ" dirty="0"/>
              <a:t>zemědělských produktů  - 2 </a:t>
            </a:r>
            <a:r>
              <a:rPr lang="cs-CZ" dirty="0" smtClean="0"/>
              <a:t>059 212,- Kč</a:t>
            </a:r>
          </a:p>
          <a:p>
            <a:r>
              <a:rPr lang="cs-CZ" dirty="0" err="1" smtClean="0"/>
              <a:t>Fiche</a:t>
            </a:r>
            <a:r>
              <a:rPr lang="cs-CZ" dirty="0"/>
              <a:t> 3 - Rozvoj podnikání na venkově a rozvoj venkovské turistiky, vč. </a:t>
            </a:r>
            <a:r>
              <a:rPr lang="cs-CZ" dirty="0" smtClean="0"/>
              <a:t>agroturistiky – 2 599 410,- Kč </a:t>
            </a:r>
          </a:p>
          <a:p>
            <a:r>
              <a:rPr lang="cs-CZ" dirty="0" err="1" smtClean="0"/>
              <a:t>Fiche</a:t>
            </a:r>
            <a:r>
              <a:rPr lang="cs-CZ" dirty="0" smtClean="0"/>
              <a:t> 4 – předávání znalostí a zkušeností  -  239 700,- Kč</a:t>
            </a:r>
          </a:p>
          <a:p>
            <a:r>
              <a:rPr lang="cs-CZ" b="1" dirty="0" err="1" smtClean="0"/>
              <a:t>Fiche</a:t>
            </a:r>
            <a:r>
              <a:rPr lang="cs-CZ" b="1" dirty="0" smtClean="0"/>
              <a:t> 6 – Kulturní a spolková zařízení včetně knihoven – 3 008 800,- Kč</a:t>
            </a:r>
            <a:endParaRPr lang="cs-CZ" b="1" dirty="0"/>
          </a:p>
          <a:p>
            <a:endParaRPr lang="cs-CZ" dirty="0"/>
          </a:p>
        </p:txBody>
      </p:sp>
      <p:pic>
        <p:nvPicPr>
          <p:cNvPr id="5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483577"/>
            <a:ext cx="6860540" cy="120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500" b="1" dirty="0" smtClean="0"/>
              <a:t>Kontrola na MAS</a:t>
            </a:r>
          </a:p>
          <a:p>
            <a:r>
              <a:rPr lang="cs-CZ" dirty="0" smtClean="0"/>
              <a:t>Využijeme zkušenosti z předchozí výzvy – při konzultacích Vás upozorníme </a:t>
            </a:r>
          </a:p>
          <a:p>
            <a:r>
              <a:rPr lang="cs-CZ" dirty="0" smtClean="0"/>
              <a:t>Kontrolují se i přílohy</a:t>
            </a:r>
          </a:p>
          <a:p>
            <a:r>
              <a:rPr lang="cs-CZ" dirty="0" smtClean="0"/>
              <a:t>Po ukončení kontroly  a vypořádání </a:t>
            </a:r>
            <a:r>
              <a:rPr lang="cs-CZ" dirty="0" err="1" smtClean="0"/>
              <a:t>chybníků</a:t>
            </a:r>
            <a:r>
              <a:rPr lang="cs-CZ" dirty="0" smtClean="0"/>
              <a:t> – jsou žadatelé informováni </a:t>
            </a:r>
          </a:p>
          <a:p>
            <a:r>
              <a:rPr lang="cs-CZ" dirty="0" smtClean="0"/>
              <a:t>Pokud někdo neprojde  </a:t>
            </a:r>
            <a:r>
              <a:rPr lang="cs-CZ" dirty="0" err="1" smtClean="0"/>
              <a:t>adm</a:t>
            </a:r>
            <a:r>
              <a:rPr lang="cs-CZ" dirty="0" smtClean="0"/>
              <a:t>. kontrolou a kontrolou přijatelnosti může se odvolat do 15 kal. Dnů – MAS musí odvolání vyřešit do  10 </a:t>
            </a:r>
            <a:r>
              <a:rPr lang="cs-CZ" dirty="0" err="1" smtClean="0"/>
              <a:t>prac</a:t>
            </a:r>
            <a:r>
              <a:rPr lang="cs-CZ" dirty="0" smtClean="0"/>
              <a:t>. dnů – celý proces se zastavuje  a čeká se na vyřešení </a:t>
            </a:r>
          </a:p>
          <a:p>
            <a:r>
              <a:rPr lang="cs-CZ" dirty="0" smtClean="0"/>
              <a:t> Po ukončení procesu kontrol na MAS se projekty předávají Výběrové komisi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2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 smtClean="0"/>
              <a:t>Proces hodnocení Výběrovou komisí</a:t>
            </a:r>
          </a:p>
          <a:p>
            <a:r>
              <a:rPr lang="cs-CZ" dirty="0" smtClean="0"/>
              <a:t>Je vytvořena  hodnotící skupina (3 hodnotitelé)</a:t>
            </a:r>
          </a:p>
          <a:p>
            <a:r>
              <a:rPr lang="cs-CZ" dirty="0" smtClean="0"/>
              <a:t>Obdrží podklady</a:t>
            </a:r>
          </a:p>
          <a:p>
            <a:r>
              <a:rPr lang="cs-CZ" dirty="0" smtClean="0"/>
              <a:t>Hodnotí projekty podle jasně daných kritérií, které žadatel popsal  v ŽOD</a:t>
            </a:r>
          </a:p>
          <a:p>
            <a:r>
              <a:rPr lang="cs-CZ" dirty="0" smtClean="0"/>
              <a:t>Hodnocení schvaluje  celá výběrová komise</a:t>
            </a:r>
          </a:p>
          <a:p>
            <a:r>
              <a:rPr lang="cs-CZ" dirty="0" smtClean="0"/>
              <a:t>Vznikne seznam  hodnocených projektů s přidělenými body včetně  odůvodnění </a:t>
            </a:r>
          </a:p>
          <a:p>
            <a:r>
              <a:rPr lang="cs-CZ" dirty="0" smtClean="0"/>
              <a:t>Seznam a odůvodnění každého projektu postupuje  k výběru Výkonným výborem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52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500" b="1" dirty="0" smtClean="0"/>
              <a:t>Výběr projektů Výkonným výborem</a:t>
            </a:r>
          </a:p>
          <a:p>
            <a:r>
              <a:rPr lang="cs-CZ" dirty="0" smtClean="0"/>
              <a:t>Výkonný výbor  rozhodne o výběru projektů – nesmí měnit pořadí</a:t>
            </a:r>
          </a:p>
          <a:p>
            <a:r>
              <a:rPr lang="cs-CZ" dirty="0" smtClean="0"/>
              <a:t>V případě, že  je v některé </a:t>
            </a:r>
            <a:r>
              <a:rPr lang="cs-CZ" dirty="0" err="1" smtClean="0"/>
              <a:t>fichi</a:t>
            </a:r>
            <a:r>
              <a:rPr lang="cs-CZ" dirty="0" smtClean="0"/>
              <a:t> převis žádostí  – může výbor rozhodnout o převodu peněz z </a:t>
            </a:r>
            <a:r>
              <a:rPr lang="cs-CZ" dirty="0" err="1" smtClean="0"/>
              <a:t>fiche</a:t>
            </a:r>
            <a:r>
              <a:rPr lang="cs-CZ" dirty="0" smtClean="0"/>
              <a:t>, která se nevyčerpala – tam může být podpořen  „hraniční projekt“ – ostatní projekty na které se nedostalo (za hraničním projektem) – nebudou podpořeny – </a:t>
            </a:r>
            <a:r>
              <a:rPr lang="cs-CZ" dirty="0" smtClean="0">
                <a:solidFill>
                  <a:srgbClr val="FF0000"/>
                </a:solidFill>
              </a:rPr>
              <a:t>pouze v případě, že není dočerpána celková alokace na </a:t>
            </a:r>
            <a:r>
              <a:rPr lang="cs-CZ" dirty="0" err="1" smtClean="0">
                <a:solidFill>
                  <a:srgbClr val="FF0000"/>
                </a:solidFill>
              </a:rPr>
              <a:t>Fichi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Vytvoří se seznam vybraných a nevybraných projektů, který výbor schválí </a:t>
            </a:r>
          </a:p>
          <a:p>
            <a:r>
              <a:rPr lang="cs-CZ" dirty="0" smtClean="0"/>
              <a:t>Žadatelé jsou informováni (do 5 dnů)  a mohou  podat  odvolání, (do 15 kal. Dnů a vyřešit je nutno  do 10 kal dnů)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7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800" b="1" dirty="0" smtClean="0"/>
              <a:t>Po výběru projektů</a:t>
            </a:r>
          </a:p>
          <a:p>
            <a:r>
              <a:rPr lang="cs-CZ" dirty="0" smtClean="0"/>
              <a:t>Výsledky hodnocení se zapíší do  ŽOD, verifikují se  přílohy  - podpořené žádosti  jsou předány žadatelům k nahrání na Portál farmáře – za nahrání si zodpovídá žadatel nesmíme  to dělat za něho </a:t>
            </a:r>
          </a:p>
          <a:p>
            <a:r>
              <a:rPr lang="cs-CZ" dirty="0" smtClean="0"/>
              <a:t>Do 31.7.2020 – musí být všechny vybrané  žádosti nahrané vč. příloh na portále </a:t>
            </a:r>
          </a:p>
          <a:p>
            <a:pPr marL="0" indent="0">
              <a:buNone/>
            </a:pPr>
            <a:r>
              <a:rPr lang="cs-CZ" dirty="0" smtClean="0"/>
              <a:t>MAS zároveň do 31.7.2020 – předá na SZIF</a:t>
            </a:r>
          </a:p>
          <a:p>
            <a:r>
              <a:rPr lang="cs-CZ" dirty="0" smtClean="0"/>
              <a:t>nevybrané žádosti </a:t>
            </a:r>
          </a:p>
          <a:p>
            <a:r>
              <a:rPr lang="cs-CZ" dirty="0" smtClean="0"/>
              <a:t>všechny přílohy v listinné podobě – k žádostem , které žadatelé nemohli nahrát portálem </a:t>
            </a:r>
          </a:p>
          <a:p>
            <a:r>
              <a:rPr lang="cs-CZ" dirty="0" smtClean="0"/>
              <a:t>všechny dokumenty ke kontrolám a výběru – seznam vybraných a nevybraných projektů, zápisy VK a výboru, nepodjatosti, etické kodexy hodnotitelů a pod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4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Tímto jsou žádosti podány na SZIF</a:t>
            </a:r>
          </a:p>
          <a:p>
            <a:r>
              <a:rPr lang="cs-CZ" dirty="0" smtClean="0"/>
              <a:t>V projektech , kde není </a:t>
            </a:r>
            <a:r>
              <a:rPr lang="cs-CZ" dirty="0" err="1" smtClean="0"/>
              <a:t>tkz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FF0000"/>
                </a:solidFill>
              </a:rPr>
              <a:t>Velký cenový marketing </a:t>
            </a:r>
            <a:r>
              <a:rPr lang="cs-CZ" dirty="0" smtClean="0"/>
              <a:t>– začne kontrola SZIF hned </a:t>
            </a:r>
          </a:p>
          <a:p>
            <a:r>
              <a:rPr lang="cs-CZ" dirty="0" smtClean="0"/>
              <a:t>U projektů kde je velký cenový marketing (VCM) – musí nejprve žadatel předložit dokumentaci k VCM (včetně doplnění ŽOD) na MAS a to nejpozději do 2.10.2020, poté MAS provede kontrolu ŽOD a dokumentace k VCM, podepíše a vrátí žadateli k následnému podání na SZIF. Žadatel předloží nejpozději do 9.10.2020 podepsanou ŽOD a kompletní dokumentaci k VCM na SZIF, teprve poté začne kontrola SZIF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60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b="1" dirty="0" smtClean="0"/>
              <a:t>Časová uznatelnost výdajů</a:t>
            </a:r>
          </a:p>
          <a:p>
            <a:r>
              <a:rPr lang="cs-CZ" dirty="0" smtClean="0"/>
              <a:t>výdaje</a:t>
            </a:r>
            <a:r>
              <a:rPr lang="cs-CZ" dirty="0"/>
              <a:t>, ze kterých je stanovena </a:t>
            </a:r>
            <a:r>
              <a:rPr lang="cs-CZ" dirty="0" smtClean="0"/>
              <a:t>dotace jsou uznatelné  jestliže  </a:t>
            </a:r>
            <a:r>
              <a:rPr lang="cs-CZ" dirty="0"/>
              <a:t>vznikly </a:t>
            </a:r>
            <a:r>
              <a:rPr lang="cs-CZ" b="1" dirty="0"/>
              <a:t>nejdříve ke dni podání Žádosti o dotaci na MAS </a:t>
            </a:r>
            <a:r>
              <a:rPr lang="cs-CZ" dirty="0" smtClean="0"/>
              <a:t>a </a:t>
            </a:r>
            <a:r>
              <a:rPr lang="cs-CZ" dirty="0"/>
              <a:t>byly skutečně uhrazeny </a:t>
            </a:r>
            <a:r>
              <a:rPr lang="cs-CZ" b="1" dirty="0"/>
              <a:t>nejpozději do data předložení Žádosti o platbu“ </a:t>
            </a:r>
            <a:endParaRPr lang="cs-CZ" b="1" dirty="0" smtClean="0"/>
          </a:p>
          <a:p>
            <a:r>
              <a:rPr lang="cs-CZ" dirty="0" smtClean="0"/>
              <a:t>„</a:t>
            </a:r>
            <a:r>
              <a:rPr lang="cs-CZ" dirty="0"/>
              <a:t>Za vznik výdaje je považováno datum </a:t>
            </a:r>
            <a:r>
              <a:rPr lang="cs-CZ" b="1" dirty="0"/>
              <a:t>vystavení objednávky nebo uzavření smlouvy</a:t>
            </a:r>
            <a:r>
              <a:rPr lang="cs-CZ" dirty="0"/>
              <a:t> (nevztahuje se na smlouvy o smlouvě budoucí a na smlouvy, jejichž účinnost je podmíněna získáním příslušné dotace</a:t>
            </a:r>
            <a:r>
              <a:rPr lang="cs-CZ" dirty="0" smtClean="0"/>
              <a:t>).“ Tzn. že  objednávka či smlouva  musí být  vystavena až po datu podání ŽOD na MAS – současně ale  POZOR, musí být vybrán žadatel  - </a:t>
            </a:r>
            <a:r>
              <a:rPr lang="cs-CZ" b="1" dirty="0" smtClean="0">
                <a:solidFill>
                  <a:srgbClr val="FF0000"/>
                </a:solidFill>
              </a:rPr>
              <a:t>Doporučení -  řešte Velký cenový marketing  až po podání žádostí na MAS !!!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Současně  je potěšující, že není uznatelnost výdajů až po registraci projektů na SZIF (to by bylo až v červenci) 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8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 smtClean="0"/>
              <a:t>Administrace na SZIF</a:t>
            </a:r>
          </a:p>
          <a:p>
            <a:r>
              <a:rPr lang="cs-CZ" dirty="0" smtClean="0"/>
              <a:t>Znovu kontroly  - možnost vyzvání k doplnění </a:t>
            </a:r>
          </a:p>
          <a:p>
            <a:r>
              <a:rPr lang="cs-CZ" dirty="0" smtClean="0"/>
              <a:t>Předložení VCM na MAS  ke kontrole před odesláním na SZIF  </a:t>
            </a:r>
            <a:r>
              <a:rPr lang="cs-CZ" dirty="0" err="1" smtClean="0"/>
              <a:t>max</a:t>
            </a:r>
            <a:r>
              <a:rPr lang="cs-CZ" dirty="0" smtClean="0"/>
              <a:t> do 2.10.2020 (</a:t>
            </a:r>
            <a:r>
              <a:rPr lang="cs-CZ" b="1" dirty="0" smtClean="0">
                <a:solidFill>
                  <a:srgbClr val="FF0000"/>
                </a:solidFill>
              </a:rPr>
              <a:t>nenechávat na poslední chvíli) </a:t>
            </a:r>
          </a:p>
          <a:p>
            <a:r>
              <a:rPr lang="cs-CZ" b="1" dirty="0" smtClean="0"/>
              <a:t>Předložení VCM na SZIF – zkontrolovaného MAS do 9.10. 2020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Závěrečné ověření  a schválení projektů ze strany SZIF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Výzva k podpisu dohody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U projektů, kde není VCM (jen  cenový průzkum tzn. CZV do 400 000,- resp. 500.000,- ) – doba kontrol na SZIF zkrácená  a budou schváleny dřív 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63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b="1" dirty="0" smtClean="0"/>
              <a:t>Příloha předkládané po zaregistrování na SZIF</a:t>
            </a:r>
            <a:endParaRPr lang="cs-CZ" sz="3500" b="1" dirty="0"/>
          </a:p>
          <a:p>
            <a:r>
              <a:rPr lang="cs-CZ" dirty="0"/>
              <a:t>V případě realizace výběrového/zadávacího řízení kompletní dokumentace k výběrovému/zadávacímu řízení. Podrobné informace jsou uvedeny v Obecných podmínkách těchto Pravidel, kapitole 8. Seznam dokumentace k výběrovému/zadávacímu řízení, je k dispozici na internetových stránkách SZIF (www.eagri.cz/prv a www.szif.cz). </a:t>
            </a:r>
            <a:r>
              <a:rPr lang="cs-CZ" b="1" dirty="0" smtClean="0">
                <a:solidFill>
                  <a:srgbClr val="FF0000"/>
                </a:solidFill>
              </a:rPr>
              <a:t>(Pozor ZMĚNA - na zakázku malého rozsahu </a:t>
            </a:r>
            <a:r>
              <a:rPr lang="cs-CZ" b="1" dirty="0" err="1" smtClean="0">
                <a:solidFill>
                  <a:srgbClr val="FF0000"/>
                </a:solidFill>
              </a:rPr>
              <a:t>tzn</a:t>
            </a:r>
            <a:r>
              <a:rPr lang="cs-CZ" b="1" dirty="0" smtClean="0">
                <a:solidFill>
                  <a:srgbClr val="FF0000"/>
                </a:solidFill>
              </a:rPr>
              <a:t> od 500.000 Kč bez DPH do 2.000.000 na dodávku,  a do 6.000.000 na stavební práce, LZE DOKLÁDAT </a:t>
            </a:r>
            <a:r>
              <a:rPr lang="cs-CZ" b="1" dirty="0" err="1" smtClean="0">
                <a:solidFill>
                  <a:srgbClr val="FF0000"/>
                </a:solidFill>
              </a:rPr>
              <a:t>tkz</a:t>
            </a:r>
            <a:r>
              <a:rPr lang="cs-CZ" b="1" dirty="0" smtClean="0">
                <a:solidFill>
                  <a:srgbClr val="FF0000"/>
                </a:solidFill>
              </a:rPr>
              <a:t>. „VELKÝ“ CENOVÝ MARKETING. Do 400.000 se dělá  cenový průzkum (transparentní) – částky se počítají bez DPH)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2) Formulář Žádosti o dotaci aktualizovaný dle výsledku výběrového/zadávacího řízení.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50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POZOR ZMĚNA – místo VŘ lze dokládat </a:t>
            </a:r>
            <a:r>
              <a:rPr lang="cs-CZ" sz="2800" b="1" dirty="0" err="1" smtClean="0"/>
              <a:t>tkz</a:t>
            </a:r>
            <a:r>
              <a:rPr lang="cs-CZ" sz="2800" b="1" dirty="0" smtClean="0"/>
              <a:t>. Velký cenový marketing</a:t>
            </a:r>
            <a:endParaRPr lang="cs-CZ" sz="2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224"/>
          <a:stretch/>
        </p:blipFill>
        <p:spPr>
          <a:xfrm>
            <a:off x="2178073" y="1825625"/>
            <a:ext cx="7835853" cy="435133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4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9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Přílohy při podpisu Dohody</a:t>
            </a:r>
          </a:p>
          <a:p>
            <a:r>
              <a:rPr lang="cs-CZ" i="1" dirty="0" smtClean="0"/>
              <a:t>Povinné </a:t>
            </a:r>
            <a:r>
              <a:rPr lang="cs-CZ" i="1" dirty="0"/>
              <a:t>přílohy předkládané při podpisu Dohody; C </a:t>
            </a:r>
            <a:endParaRPr lang="cs-CZ" dirty="0"/>
          </a:p>
          <a:p>
            <a:r>
              <a:rPr lang="cs-CZ" dirty="0"/>
              <a:t>1) Potvrzení finančního úřadu </a:t>
            </a:r>
            <a:r>
              <a:rPr lang="cs-CZ" b="1" dirty="0">
                <a:solidFill>
                  <a:srgbClr val="FF0000"/>
                </a:solidFill>
              </a:rPr>
              <a:t>o bezdlužnosti, </a:t>
            </a:r>
            <a:r>
              <a:rPr lang="cs-CZ" dirty="0"/>
              <a:t>popř. povolení k posečkání úhrady daně nebo rozložení úhrady daně do splátek. Datum tohoto potvrzení nesmí být starší než datum podání Žádosti o dotaci na MAS – prostá kopie. </a:t>
            </a:r>
          </a:p>
          <a:p>
            <a:r>
              <a:rPr lang="cs-CZ" dirty="0"/>
              <a:t>2) V případě, že je podpora poskytována v režimu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dirty="0"/>
              <a:t>, vyplněné </a:t>
            </a:r>
            <a:r>
              <a:rPr lang="cs-CZ" b="1" dirty="0">
                <a:solidFill>
                  <a:srgbClr val="FF0000"/>
                </a:solidFill>
              </a:rPr>
              <a:t>Čestné prohlášení k </a:t>
            </a:r>
            <a:r>
              <a:rPr lang="cs-CZ" b="1" i="1" dirty="0">
                <a:solidFill>
                  <a:srgbClr val="FF0000"/>
                </a:solidFill>
              </a:rPr>
              <a:t>de </a:t>
            </a:r>
            <a:r>
              <a:rPr lang="cs-CZ" b="1" i="1" dirty="0" err="1" smtClean="0">
                <a:solidFill>
                  <a:srgbClr val="FF0000"/>
                </a:solidFill>
              </a:rPr>
              <a:t>minimis</a:t>
            </a:r>
            <a:r>
              <a:rPr lang="cs-CZ" b="1" i="1" dirty="0" smtClean="0">
                <a:solidFill>
                  <a:srgbClr val="FF0000"/>
                </a:solidFill>
              </a:rPr>
              <a:t> (PRŮŘEZOVÁ PŘÍLOHA)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2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800" b="1" dirty="0" smtClean="0"/>
              <a:t>Popis </a:t>
            </a:r>
            <a:r>
              <a:rPr lang="cs-CZ" sz="3800" b="1" dirty="0" err="1" smtClean="0"/>
              <a:t>fiche</a:t>
            </a:r>
            <a:r>
              <a:rPr lang="cs-CZ" sz="3800" b="1" dirty="0" smtClean="0"/>
              <a:t> – Míra dotace</a:t>
            </a:r>
          </a:p>
          <a:p>
            <a:r>
              <a:rPr lang="cs-CZ" b="1" dirty="0" err="1" smtClean="0"/>
              <a:t>Fiche</a:t>
            </a:r>
            <a:r>
              <a:rPr lang="cs-CZ" b="1" dirty="0" smtClean="0"/>
              <a:t> 6 </a:t>
            </a:r>
            <a:r>
              <a:rPr lang="cs-CZ" dirty="0" smtClean="0"/>
              <a:t>– Podpora zahrnuje investice do staveb a vybavení pro kulturní a spolkovou činnost (obecní, kulturní, spolkové a víceúčelové domy, společenské, koncertní a divadelní sály, kina, klubovny, sokolovny a orlovny) včetně obecních knihoven</a:t>
            </a:r>
            <a:endParaRPr lang="cs-CZ" dirty="0"/>
          </a:p>
          <a:p>
            <a:r>
              <a:rPr lang="cs-CZ" b="1" dirty="0"/>
              <a:t>Článek </a:t>
            </a:r>
            <a:r>
              <a:rPr lang="cs-CZ" b="1" dirty="0" smtClean="0"/>
              <a:t>20, písmeno </a:t>
            </a:r>
            <a:r>
              <a:rPr lang="cs-CZ" b="1" dirty="0"/>
              <a:t>f</a:t>
            </a:r>
            <a:r>
              <a:rPr lang="cs-CZ" b="1" dirty="0" smtClean="0"/>
              <a:t>) Kulturní a spolková zařízení včetně knihoven</a:t>
            </a:r>
            <a:endParaRPr lang="cs-CZ" dirty="0"/>
          </a:p>
          <a:p>
            <a:r>
              <a:rPr lang="pl-PL" dirty="0" smtClean="0"/>
              <a:t>80 % způsobilých výdajů, ze kterých je stanovena dotace</a:t>
            </a:r>
            <a:endParaRPr lang="pl-PL" dirty="0"/>
          </a:p>
          <a:p>
            <a:r>
              <a:rPr lang="cs-CZ" dirty="0" smtClean="0"/>
              <a:t>Podpora je poskytována v režimu de </a:t>
            </a:r>
            <a:r>
              <a:rPr lang="cs-CZ" dirty="0" err="1" smtClean="0"/>
              <a:t>minimis</a:t>
            </a:r>
            <a:r>
              <a:rPr lang="cs-CZ" dirty="0" smtClean="0"/>
              <a:t> – projekty musí být v souladu s Nařízením Komise (EU) č. 1407/2013 ze dne 18. prosince 2013 o použití článku 107 a 108 Smlouvy o fungování Evropské unie na podporu de </a:t>
            </a:r>
            <a:r>
              <a:rPr lang="cs-CZ" dirty="0" err="1" smtClean="0"/>
              <a:t>minimis</a:t>
            </a:r>
            <a:r>
              <a:rPr lang="cs-CZ" dirty="0" smtClean="0"/>
              <a:t>.</a:t>
            </a:r>
          </a:p>
          <a:p>
            <a:r>
              <a:rPr lang="cs-CZ" dirty="0" smtClean="0"/>
              <a:t>Žadatel: příspěvková organizace zřízená obcí/svazky obcí, nestátní nezisková organizace (spolek, ústav, o.p.s.), registrované církve a náboženské společnosti a evidované (církevní) právnické osoby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2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26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 smtClean="0"/>
              <a:t>Preferenční kritéria - výklad</a:t>
            </a:r>
          </a:p>
          <a:p>
            <a:r>
              <a:rPr lang="cs-CZ" dirty="0" smtClean="0"/>
              <a:t>Vytvoření pracovních míst – musí mít přímou vazbu na projekt, vytvořeno nejpozději do 6 měsíců od data převedení dotace na účet žadatele, závazek 3 roky od data převedení dotace na účet (malý a střední podnik), na HPP (nemusí být na celý úvazek)</a:t>
            </a:r>
          </a:p>
          <a:p>
            <a:r>
              <a:rPr lang="cs-CZ" dirty="0" smtClean="0"/>
              <a:t>Výše celkových způsobilých výdajů, na které může být poskytnuta dotace</a:t>
            </a:r>
          </a:p>
          <a:p>
            <a:r>
              <a:rPr lang="cs-CZ" dirty="0" smtClean="0"/>
              <a:t>Partnerství v projektu – žadatel popíše v žádosti partnerství v projektu a doloží jej partnerskou smlouvou. Partnerem musí být spolek nebo příspěvková organizace prokazatelně působící v obci, kde je místo realizace projektu.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16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Co není úlohou MAS</a:t>
            </a:r>
          </a:p>
          <a:p>
            <a:r>
              <a:rPr lang="cs-CZ" dirty="0" smtClean="0"/>
              <a:t>Napsat Vám projekt (žádost) – nesmíme </a:t>
            </a:r>
          </a:p>
          <a:p>
            <a:r>
              <a:rPr lang="cs-CZ" dirty="0" smtClean="0"/>
              <a:t>Kontrolovat, nebo provádět pro Vás výběrová řízení </a:t>
            </a:r>
          </a:p>
          <a:p>
            <a:r>
              <a:rPr lang="cs-CZ" dirty="0" smtClean="0"/>
              <a:t>Kontrolovat  finanční zdraví </a:t>
            </a:r>
          </a:p>
          <a:p>
            <a:r>
              <a:rPr lang="cs-CZ" dirty="0" smtClean="0"/>
              <a:t>Zpracovávat Vám žádost o platbu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9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b="1" dirty="0" smtClean="0"/>
              <a:t>Co je úlohou MAS Labské skály v celém procesu</a:t>
            </a:r>
          </a:p>
          <a:p>
            <a:pPr marL="0" indent="0">
              <a:buNone/>
            </a:pPr>
            <a:r>
              <a:rPr lang="cs-CZ" dirty="0" smtClean="0"/>
              <a:t>- projekty budou podpořeny z alokace  Strategie komunitně vedeného </a:t>
            </a:r>
            <a:r>
              <a:rPr lang="cs-CZ" dirty="0"/>
              <a:t> </a:t>
            </a:r>
            <a:r>
              <a:rPr lang="cs-CZ" dirty="0" smtClean="0"/>
              <a:t>   místního rozvoje ( SCLLD)  MAS Labské skály </a:t>
            </a:r>
          </a:p>
          <a:p>
            <a:pPr>
              <a:buFontTx/>
              <a:buChar char="-"/>
            </a:pPr>
            <a:r>
              <a:rPr lang="cs-CZ" dirty="0" smtClean="0"/>
              <a:t>MAS není poskytovatelem dotace – to je ŘO PRV (Programu rozvoje venkova) </a:t>
            </a:r>
          </a:p>
          <a:p>
            <a:pPr>
              <a:buFontTx/>
              <a:buChar char="-"/>
            </a:pPr>
            <a:r>
              <a:rPr lang="cs-CZ" dirty="0" smtClean="0"/>
              <a:t>MAS je pro žadatele konzultantem a průvodcem celého procesu</a:t>
            </a:r>
          </a:p>
          <a:p>
            <a:pPr>
              <a:buFontTx/>
              <a:buChar char="-"/>
            </a:pPr>
            <a:r>
              <a:rPr lang="cs-CZ" dirty="0" smtClean="0"/>
              <a:t>MAS  provádí administrativní kontrolu a kontrolu přijatelnosti, hodnocení projektů z hlediska svých preferenčních kritérií kterými jsou: </a:t>
            </a:r>
          </a:p>
          <a:p>
            <a:pPr marL="0" indent="0">
              <a:buNone/>
            </a:pPr>
            <a:r>
              <a:rPr lang="cs-CZ" dirty="0" smtClean="0"/>
              <a:t>Vytvoření pracovních míst, podpora menších projektů, inovace  v navázání spolupráce, všeobecné informovanosti, modernizace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1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Co je úlohou MAS ještě</a:t>
            </a:r>
          </a:p>
          <a:p>
            <a:r>
              <a:rPr lang="cs-CZ" dirty="0" smtClean="0"/>
              <a:t>Výběr projektů ke spolufinancování </a:t>
            </a:r>
          </a:p>
          <a:p>
            <a:r>
              <a:rPr lang="cs-CZ" dirty="0" smtClean="0"/>
              <a:t>Konzultační podpora žadatelům  po celou dobu realizace vč. </a:t>
            </a:r>
            <a:r>
              <a:rPr lang="cs-CZ" dirty="0"/>
              <a:t> </a:t>
            </a:r>
            <a:r>
              <a:rPr lang="cs-CZ" dirty="0" smtClean="0"/>
              <a:t>Žádosti o proplacení </a:t>
            </a:r>
          </a:p>
          <a:p>
            <a:r>
              <a:rPr lang="cs-CZ" dirty="0" smtClean="0"/>
              <a:t>Schvalování změnových hlášení – nutno konzultovat předem </a:t>
            </a:r>
          </a:p>
          <a:p>
            <a:r>
              <a:rPr lang="cs-CZ" dirty="0" smtClean="0"/>
              <a:t>Propagace vašeho projektu  a navazování další spolupráce </a:t>
            </a:r>
          </a:p>
          <a:p>
            <a:r>
              <a:rPr lang="cs-CZ" dirty="0" smtClean="0"/>
              <a:t>Organizace seminářů  - pro žadatele při vyhlášení výzvy,  dalšího k Výběrovým řízením a po schválení projektů pro příjemce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82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200" b="1" dirty="0" smtClean="0"/>
              <a:t>Konzultace</a:t>
            </a:r>
            <a:r>
              <a:rPr lang="cs-CZ" sz="3200" b="1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04786"/>
              </p:ext>
            </p:extLst>
          </p:nvPr>
        </p:nvGraphicFramePr>
        <p:xfrm>
          <a:off x="958361" y="1651000"/>
          <a:ext cx="10431104" cy="4381501"/>
        </p:xfrm>
        <a:graphic>
          <a:graphicData uri="http://schemas.openxmlformats.org/drawingml/2006/table">
            <a:tbl>
              <a:tblPr/>
              <a:tblGrid>
                <a:gridCol w="3911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862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Jméno a funkce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Telefon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e-mail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213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Jiřina Bischoffiová</a:t>
                      </a:r>
                    </a:p>
                    <a:p>
                      <a:r>
                        <a:rPr lang="cs-CZ" b="1">
                          <a:effectLst/>
                        </a:rPr>
                        <a:t>Vedoucí pracovník pro SCLLD, konzultace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722 944 947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  <a:hlinkClick r:id="rId2"/>
                        </a:rPr>
                        <a:t>Jirina.bischoffiova@seznam.cz</a:t>
                      </a:r>
                      <a:endParaRPr lang="cs-CZ" b="1">
                        <a:effectLst/>
                      </a:endParaRPr>
                    </a:p>
                    <a:p>
                      <a:r>
                        <a:rPr lang="cs-CZ" b="1">
                          <a:effectLst/>
                          <a:hlinkClick r:id="rId3"/>
                        </a:rPr>
                        <a:t>maslabskeskaly@gmail.com</a:t>
                      </a:r>
                      <a:endParaRPr lang="cs-CZ" b="1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213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Petra Šofrová</a:t>
                      </a:r>
                    </a:p>
                    <a:p>
                      <a:r>
                        <a:rPr lang="cs-CZ" b="1">
                          <a:effectLst/>
                        </a:rPr>
                        <a:t>Zástupce vedoucího pracovníka pro SCLLD,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731 485 975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  <a:hlinkClick r:id="rId4"/>
                        </a:rPr>
                        <a:t>Sofrova.masls@seznam.cz</a:t>
                      </a:r>
                      <a:endParaRPr lang="cs-CZ" b="1" dirty="0">
                        <a:effectLst/>
                      </a:endParaRPr>
                    </a:p>
                    <a:p>
                      <a:r>
                        <a:rPr lang="cs-CZ" b="1" dirty="0">
                          <a:effectLst/>
                          <a:hlinkClick r:id="rId5"/>
                        </a:rPr>
                        <a:t>maslabskeskaly@seznam.cz</a:t>
                      </a:r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213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Jana Vošahlíková</a:t>
                      </a:r>
                    </a:p>
                    <a:p>
                      <a:r>
                        <a:rPr lang="cs-CZ" b="1" dirty="0">
                          <a:effectLst/>
                        </a:rPr>
                        <a:t>Asistent pro SCLLD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775 163 690  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  <a:hlinkClick r:id="rId6"/>
                        </a:rPr>
                        <a:t>Vosahlikova.masls@seznam.cz</a:t>
                      </a:r>
                      <a:endParaRPr lang="cs-CZ" b="1" dirty="0">
                        <a:effectLst/>
                      </a:endParaRPr>
                    </a:p>
                    <a:p>
                      <a:r>
                        <a:rPr lang="cs-CZ" b="1" dirty="0">
                          <a:effectLst/>
                          <a:hlinkClick r:id="rId3"/>
                        </a:rPr>
                        <a:t>maslabskeskaly@gmail.com</a:t>
                      </a:r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ázek 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87923"/>
            <a:ext cx="6860540" cy="146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8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 smtClean="0"/>
              <a:t>konec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927837"/>
            <a:ext cx="10515600" cy="3249125"/>
          </a:xfrm>
        </p:spPr>
        <p:txBody>
          <a:bodyPr/>
          <a:lstStyle/>
          <a:p>
            <a:r>
              <a:rPr lang="cs-CZ" dirty="0" smtClean="0"/>
              <a:t>V případě  otázek, potřeby pomoci , nejasností se neváhejte na nás obrátit.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28" y="3960250"/>
            <a:ext cx="3566160" cy="9393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84" y="4203298"/>
            <a:ext cx="1658112" cy="5807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72" y="4075795"/>
            <a:ext cx="1161288" cy="708247"/>
          </a:xfrm>
          <a:prstGeom prst="rect">
            <a:avLst/>
          </a:prstGeom>
        </p:spPr>
      </p:pic>
      <p:pic>
        <p:nvPicPr>
          <p:cNvPr id="8" name="obrázek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87923"/>
            <a:ext cx="6860540" cy="146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 smtClean="0"/>
              <a:t>Popis </a:t>
            </a:r>
            <a:r>
              <a:rPr lang="cs-CZ" sz="3200" b="1" dirty="0" err="1" smtClean="0"/>
              <a:t>fiche</a:t>
            </a:r>
            <a:r>
              <a:rPr lang="cs-CZ" sz="3200" b="1" dirty="0" smtClean="0"/>
              <a:t> – přílohy k </a:t>
            </a:r>
            <a:r>
              <a:rPr lang="cs-CZ" sz="3200" b="1" dirty="0" err="1" smtClean="0"/>
              <a:t>fichi</a:t>
            </a:r>
            <a:r>
              <a:rPr lang="cs-CZ" sz="3200" b="1" dirty="0" smtClean="0"/>
              <a:t> 6</a:t>
            </a:r>
          </a:p>
          <a:p>
            <a:r>
              <a:rPr lang="cs-CZ" b="1" dirty="0" smtClean="0"/>
              <a:t>Pokud  jde o stavební záměr</a:t>
            </a:r>
            <a:r>
              <a:rPr lang="cs-CZ" dirty="0" smtClean="0"/>
              <a:t>, kde je třeba opatření stavebního úřadu(</a:t>
            </a:r>
            <a:r>
              <a:rPr lang="cs-CZ" dirty="0" err="1" smtClean="0"/>
              <a:t>územko</a:t>
            </a:r>
            <a:r>
              <a:rPr lang="cs-CZ" dirty="0" smtClean="0"/>
              <a:t>, st. Povolení, ohlášení)  - je povinnou přílohou  pravomocné rozhodnutí tedy SP, ÚR apod. V případě, že  není třeba ničeho (po konzultaci se SÚ)- je dobré vyžádat si  sdělení, nebo stanovisko o SÚ (není povinné).</a:t>
            </a:r>
          </a:p>
          <a:p>
            <a:r>
              <a:rPr lang="cs-CZ" b="1" dirty="0" smtClean="0"/>
              <a:t>Pokud projekt podléhá řízení SÚ </a:t>
            </a:r>
            <a:r>
              <a:rPr lang="cs-CZ" dirty="0" smtClean="0"/>
              <a:t>– SÚ ověřená stavební dokumentace </a:t>
            </a:r>
          </a:p>
          <a:p>
            <a:r>
              <a:rPr lang="cs-CZ" b="1" dirty="0" smtClean="0"/>
              <a:t>Půdorys</a:t>
            </a:r>
            <a:r>
              <a:rPr lang="cs-CZ" dirty="0" smtClean="0"/>
              <a:t> (u projektů kde není PD – tedy u těch kde není třeba opatření SÚ) – v odpovídajícím měřítku – kde je vyznačen půdorys a rozměry stavby a zakresleno co se v projektu bude dělat, předkládá se i když se bude pořizovat technologie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800" b="1" dirty="0" smtClean="0"/>
              <a:t>Přílohy - pokračování</a:t>
            </a:r>
          </a:p>
          <a:p>
            <a:r>
              <a:rPr lang="cs-CZ" b="1" dirty="0" smtClean="0"/>
              <a:t>Katastrální mapa </a:t>
            </a:r>
            <a:r>
              <a:rPr lang="cs-CZ" dirty="0" smtClean="0"/>
              <a:t>s měřítkem, čitelnými čísly pozemků, hranice pozemků, s názvem katastrálního území – se zakreslenou lokalizací projektu (toto se netýká pořízení mobilních strojů)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Formuláře prokazující finanční zdraví</a:t>
            </a:r>
            <a:r>
              <a:rPr lang="cs-CZ" dirty="0" smtClean="0"/>
              <a:t>, podle výše celkových způsobilých výdajů (do 1 mil není požadováno  nad 1 mil – musí být předloženo  za předcházející 3 uzavřená účetní období , resp. 2 účetní období u začínajících), kdo toto neprokáže  nemůže podat projekt dražší než 1 mil. Kč (bez DPH) </a:t>
            </a:r>
          </a:p>
          <a:p>
            <a:endParaRPr lang="cs-CZ" dirty="0"/>
          </a:p>
          <a:p>
            <a:r>
              <a:rPr lang="cs-CZ" dirty="0"/>
              <a:t>Pokud žadatel uplatňuje nárok na vyšší míru dotace (kromě oblastí LFA) nebo se jedná o žadatele, který musí pro splnění definice spadat do určité kategorie podniku podle velikosti nebo žádá v režimu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b="1" dirty="0"/>
              <a:t>Prohlášení o zařazení podniku do kategorie </a:t>
            </a:r>
            <a:r>
              <a:rPr lang="cs-CZ" b="1" dirty="0" err="1"/>
              <a:t>mikropodniků</a:t>
            </a:r>
            <a:r>
              <a:rPr lang="cs-CZ" b="1" dirty="0"/>
              <a:t>, malých a středních podniků </a:t>
            </a:r>
            <a:r>
              <a:rPr lang="cs-CZ" dirty="0"/>
              <a:t>podle </a:t>
            </a:r>
            <a:r>
              <a:rPr lang="cs-CZ" dirty="0" smtClean="0"/>
              <a:t>velikosti.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7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500" b="1" dirty="0" smtClean="0"/>
              <a:t>Přílohy  - pokračování</a:t>
            </a:r>
          </a:p>
          <a:p>
            <a:r>
              <a:rPr lang="cs-CZ" dirty="0" smtClean="0"/>
              <a:t>V </a:t>
            </a:r>
            <a:r>
              <a:rPr lang="cs-CZ" dirty="0"/>
              <a:t>případě, že v rámci projektu nakupuje nemovitost znalecký posudek, ne starší než 6 měsíců před podáním žádosti na MAS</a:t>
            </a:r>
          </a:p>
          <a:p>
            <a:r>
              <a:rPr lang="cs-CZ" dirty="0"/>
              <a:t>Fotodokumentace aktuálního stavu místa realizace projektu, v případě pořízení mobilních strojů se nedokládá (součást ŽOD)</a:t>
            </a:r>
          </a:p>
          <a:p>
            <a:r>
              <a:rPr lang="cs-CZ" b="1" dirty="0"/>
              <a:t>Specifické přílohy pro </a:t>
            </a:r>
            <a:r>
              <a:rPr lang="cs-CZ" b="1" dirty="0" err="1"/>
              <a:t>fichi</a:t>
            </a:r>
            <a:r>
              <a:rPr lang="cs-CZ" b="1" dirty="0"/>
              <a:t> </a:t>
            </a:r>
            <a:r>
              <a:rPr lang="cs-CZ" b="1" dirty="0" smtClean="0"/>
              <a:t>6</a:t>
            </a:r>
            <a:endParaRPr lang="cs-CZ" b="1" dirty="0"/>
          </a:p>
          <a:p>
            <a:r>
              <a:rPr lang="cs-CZ" dirty="0" smtClean="0"/>
              <a:t>Prohlášení o realizaci projektu v souladu s plánem/programem rozvoje obce (strategického rozvojového dokumentu) viz Příloha 21 Pravidel</a:t>
            </a:r>
            <a:endParaRPr lang="cs-CZ" dirty="0"/>
          </a:p>
          <a:p>
            <a:r>
              <a:rPr lang="cs-CZ" b="1" dirty="0" smtClean="0"/>
              <a:t>Přílohy stanovené MAS</a:t>
            </a:r>
            <a:endParaRPr lang="cs-CZ" b="1" dirty="0"/>
          </a:p>
          <a:p>
            <a:r>
              <a:rPr lang="cs-CZ" dirty="0" smtClean="0"/>
              <a:t>V případě partnerství v projektu doloží žadatel Partnerskou smlouvu, jejíž vzor je přílohou dokumentace výzvy č.5 / PRV na stránkách MAS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67055"/>
            <a:ext cx="6860540" cy="15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3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Dokládání příloh</a:t>
            </a:r>
          </a:p>
          <a:p>
            <a:r>
              <a:rPr lang="cs-CZ" dirty="0" smtClean="0"/>
              <a:t>Formuláře Finanční zdraví a Prohlášení o zařazení podniku se již nedokládají jako přílohy žádosti o dotaci, ale přes samostatnou záložku, podobně jako dříve formulář Finanční zdraví.</a:t>
            </a:r>
          </a:p>
          <a:p>
            <a:r>
              <a:rPr lang="cs-CZ" b="1" dirty="0" smtClean="0"/>
              <a:t>Nově se dokládají přes záložku Průřezové přílohy </a:t>
            </a:r>
          </a:p>
          <a:p>
            <a:r>
              <a:rPr lang="cs-CZ" dirty="0" smtClean="0"/>
              <a:t>MAS tyto přílohy vyžaduje pro účely administrativní kontroly a proto je žadatel musí doložit navíc jako přílohu žádosti o dotaci.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0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 smtClean="0"/>
              <a:t>Finanční zdraví</a:t>
            </a:r>
          </a:p>
          <a:p>
            <a:r>
              <a:rPr lang="cs-CZ" dirty="0" smtClean="0"/>
              <a:t>U projektů, které mají výdaje do 1. mil Kč (bez DPH) se finanční zdraví nepožaduje </a:t>
            </a:r>
          </a:p>
          <a:p>
            <a:r>
              <a:rPr lang="cs-CZ" dirty="0" smtClean="0"/>
              <a:t>U projektů nad  1. mil Kč (bez DPH) je nutné doložit finanční zdraví za tři předcházející uzavřená  účetní období.</a:t>
            </a:r>
          </a:p>
          <a:p>
            <a:r>
              <a:rPr lang="cs-CZ" dirty="0" smtClean="0"/>
              <a:t>Pokud bude mít někdo již podané daň. přiznání  započítává se rok  2019</a:t>
            </a:r>
          </a:p>
          <a:p>
            <a:r>
              <a:rPr lang="cs-CZ" dirty="0" smtClean="0"/>
              <a:t>Jinak se FZ týká let 2018,2017,2016</a:t>
            </a:r>
          </a:p>
          <a:p>
            <a:r>
              <a:rPr lang="cs-CZ" dirty="0" smtClean="0"/>
              <a:t>MAS kontroluje pouze splnění této povinnosti – ale  formuláře a FZ žadatele nekontroluje to dělá až SZIF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3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500" b="1" dirty="0" smtClean="0"/>
              <a:t>Přijatelnost</a:t>
            </a:r>
          </a:p>
          <a:p>
            <a:r>
              <a:rPr lang="cs-CZ" dirty="0" smtClean="0"/>
              <a:t>Výdaje </a:t>
            </a:r>
            <a:r>
              <a:rPr lang="cs-CZ" dirty="0"/>
              <a:t>jsou způsobilé pro podporu, jsou-li příslušné projekty prováděny podle plánů rozvoje obcí a vesnic ve venkovských oblastech a jejich základních služeb a jsou-li v souladu s příslušnou strategií místního rozvoje;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případě knihoven se jedná o knihovny zřízené podle §3 odst. 1 písm. c) zákona č. 257/2001 Sb. o knihovnách a podmínkách provozování veřejných knihovnických a informačních služeb, ve znění pozdějších předpisů; </a:t>
            </a:r>
          </a:p>
          <a:p>
            <a:r>
              <a:rPr lang="cs-CZ" dirty="0" smtClean="0"/>
              <a:t>V </a:t>
            </a:r>
            <a:r>
              <a:rPr lang="cs-CZ" dirty="0"/>
              <a:t>případě, že je žadatelem nestátní nezisková organizace, musí se jednat o subjekt s historií alespoň dva roky před podáním Žádosti o dotaci na MAS v oblasti, která je předmětem dotace;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365125"/>
            <a:ext cx="68605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501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2764</Words>
  <Application>Microsoft Office PowerPoint</Application>
  <PresentationFormat>Širokoúhlá obrazovka</PresentationFormat>
  <Paragraphs>187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Výzva č.5 – generování žádosti</vt:lpstr>
      <vt:lpstr>Prezentace aplikace PowerPoint</vt:lpstr>
      <vt:lpstr>  Po vygenerování žádosti stáhnout soubor a uložit do PC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POZOR ZMĚNA – místo VŘ lze dokládat tkz. Velký cenový marketing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Konzultace:</vt:lpstr>
      <vt:lpstr>   Na konec </vt:lpstr>
    </vt:vector>
  </TitlesOfParts>
  <Company>MAS Labské skály, z.s.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 - 1. výzva PRV</dc:title>
  <dc:creator>Jiřina Bischoffiova</dc:creator>
  <cp:lastModifiedBy>Uživatel systému Windows</cp:lastModifiedBy>
  <cp:revision>104</cp:revision>
  <dcterms:created xsi:type="dcterms:W3CDTF">2017-02-14T08:09:10Z</dcterms:created>
  <dcterms:modified xsi:type="dcterms:W3CDTF">2020-04-29T11:26:25Z</dcterms:modified>
</cp:coreProperties>
</file>