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38"/>
  </p:handoutMasterIdLst>
  <p:sldIdLst>
    <p:sldId id="256" r:id="rId2"/>
    <p:sldId id="279" r:id="rId3"/>
    <p:sldId id="280" r:id="rId4"/>
    <p:sldId id="281" r:id="rId5"/>
    <p:sldId id="282" r:id="rId6"/>
    <p:sldId id="283" r:id="rId7"/>
    <p:sldId id="292" r:id="rId8"/>
    <p:sldId id="273" r:id="rId9"/>
    <p:sldId id="297" r:id="rId10"/>
    <p:sldId id="298" r:id="rId11"/>
    <p:sldId id="296" r:id="rId12"/>
    <p:sldId id="285" r:id="rId13"/>
    <p:sldId id="259" r:id="rId14"/>
    <p:sldId id="260" r:id="rId15"/>
    <p:sldId id="257" r:id="rId16"/>
    <p:sldId id="268" r:id="rId17"/>
    <p:sldId id="269" r:id="rId18"/>
    <p:sldId id="267" r:id="rId19"/>
    <p:sldId id="270" r:id="rId20"/>
    <p:sldId id="271" r:id="rId21"/>
    <p:sldId id="272" r:id="rId22"/>
    <p:sldId id="275" r:id="rId23"/>
    <p:sldId id="276" r:id="rId24"/>
    <p:sldId id="277" r:id="rId25"/>
    <p:sldId id="278" r:id="rId26"/>
    <p:sldId id="266" r:id="rId27"/>
    <p:sldId id="261" r:id="rId28"/>
    <p:sldId id="264" r:id="rId29"/>
    <p:sldId id="294" r:id="rId30"/>
    <p:sldId id="265" r:id="rId31"/>
    <p:sldId id="295" r:id="rId32"/>
    <p:sldId id="289" r:id="rId33"/>
    <p:sldId id="287" r:id="rId34"/>
    <p:sldId id="288" r:id="rId35"/>
    <p:sldId id="290" r:id="rId36"/>
    <p:sldId id="291" r:id="rId37"/>
  </p:sldIdLst>
  <p:sldSz cx="12192000" cy="6858000"/>
  <p:notesSz cx="6735763" cy="9866313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Výchozí oddíl" id="{183390FF-0412-4F16-87AE-77EA213EBF30}">
          <p14:sldIdLst>
            <p14:sldId id="256"/>
          </p14:sldIdLst>
        </p14:section>
        <p14:section name="Oddíl bez názvu" id="{6FCACF3C-71B5-4378-9E3B-402DA5A533BD}">
          <p14:sldIdLst>
            <p14:sldId id="279"/>
            <p14:sldId id="280"/>
            <p14:sldId id="281"/>
            <p14:sldId id="282"/>
            <p14:sldId id="283"/>
            <p14:sldId id="292"/>
            <p14:sldId id="273"/>
            <p14:sldId id="297"/>
            <p14:sldId id="298"/>
            <p14:sldId id="296"/>
            <p14:sldId id="285"/>
            <p14:sldId id="259"/>
            <p14:sldId id="260"/>
            <p14:sldId id="257"/>
            <p14:sldId id="268"/>
            <p14:sldId id="269"/>
            <p14:sldId id="267"/>
            <p14:sldId id="270"/>
            <p14:sldId id="271"/>
            <p14:sldId id="272"/>
            <p14:sldId id="275"/>
            <p14:sldId id="276"/>
            <p14:sldId id="277"/>
            <p14:sldId id="278"/>
            <p14:sldId id="266"/>
            <p14:sldId id="261"/>
            <p14:sldId id="264"/>
            <p14:sldId id="294"/>
            <p14:sldId id="265"/>
            <p14:sldId id="295"/>
            <p14:sldId id="289"/>
            <p14:sldId id="287"/>
            <p14:sldId id="288"/>
            <p14:sldId id="290"/>
            <p14:sldId id="291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08">
          <p15:clr>
            <a:srgbClr val="A4A3A4"/>
          </p15:clr>
        </p15:guide>
        <p15:guide id="2" pos="2122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025" autoAdjust="0"/>
    <p:restoredTop sz="94676" autoAdjust="0"/>
  </p:normalViewPr>
  <p:slideViewPr>
    <p:cSldViewPr snapToGrid="0">
      <p:cViewPr varScale="1">
        <p:scale>
          <a:sx n="78" d="100"/>
          <a:sy n="78" d="100"/>
        </p:scale>
        <p:origin x="787" y="101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60" d="100"/>
          <a:sy n="60" d="100"/>
        </p:scale>
        <p:origin x="-2556" y="-78"/>
      </p:cViewPr>
      <p:guideLst>
        <p:guide orient="horz" pos="3108"/>
        <p:guide pos="2122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15373" y="0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DD10AD1-7811-4E81-8982-31268E7FE71A}" type="datetimeFigureOut">
              <a:rPr lang="cs-CZ" smtClean="0"/>
              <a:pPr/>
              <a:t>25.04.2022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9371285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15373" y="9371285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AB89568-B109-45D6-8C7D-1575EEF8610F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4968129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04A1F-35A6-42FA-80D4-9B98100F7EE7}" type="datetimeFigureOut">
              <a:rPr lang="cs-CZ" smtClean="0"/>
              <a:pPr/>
              <a:t>25.04.2022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E55EE7-5731-481D-9F06-C3D0BC51CB00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70535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04A1F-35A6-42FA-80D4-9B98100F7EE7}" type="datetimeFigureOut">
              <a:rPr lang="cs-CZ" smtClean="0"/>
              <a:pPr/>
              <a:t>25.04.2022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E55EE7-5731-481D-9F06-C3D0BC51CB00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555376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04A1F-35A6-42FA-80D4-9B98100F7EE7}" type="datetimeFigureOut">
              <a:rPr lang="cs-CZ" smtClean="0"/>
              <a:pPr/>
              <a:t>25.04.2022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E55EE7-5731-481D-9F06-C3D0BC51CB00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736381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04A1F-35A6-42FA-80D4-9B98100F7EE7}" type="datetimeFigureOut">
              <a:rPr lang="cs-CZ" smtClean="0"/>
              <a:pPr/>
              <a:t>25.04.2022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E55EE7-5731-481D-9F06-C3D0BC51CB00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295355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04A1F-35A6-42FA-80D4-9B98100F7EE7}" type="datetimeFigureOut">
              <a:rPr lang="cs-CZ" smtClean="0"/>
              <a:pPr/>
              <a:t>25.04.2022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E55EE7-5731-481D-9F06-C3D0BC51CB00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929552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04A1F-35A6-42FA-80D4-9B98100F7EE7}" type="datetimeFigureOut">
              <a:rPr lang="cs-CZ" smtClean="0"/>
              <a:pPr/>
              <a:t>25.04.2022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E55EE7-5731-481D-9F06-C3D0BC51CB00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63388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04A1F-35A6-42FA-80D4-9B98100F7EE7}" type="datetimeFigureOut">
              <a:rPr lang="cs-CZ" smtClean="0"/>
              <a:pPr/>
              <a:t>25.04.2022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E55EE7-5731-481D-9F06-C3D0BC51CB00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376488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04A1F-35A6-42FA-80D4-9B98100F7EE7}" type="datetimeFigureOut">
              <a:rPr lang="cs-CZ" smtClean="0"/>
              <a:pPr/>
              <a:t>25.04.2022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E55EE7-5731-481D-9F06-C3D0BC51CB00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977757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04A1F-35A6-42FA-80D4-9B98100F7EE7}" type="datetimeFigureOut">
              <a:rPr lang="cs-CZ" smtClean="0"/>
              <a:pPr/>
              <a:t>25.04.2022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E55EE7-5731-481D-9F06-C3D0BC51CB00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44780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04A1F-35A6-42FA-80D4-9B98100F7EE7}" type="datetimeFigureOut">
              <a:rPr lang="cs-CZ" smtClean="0"/>
              <a:pPr/>
              <a:t>25.04.2022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E55EE7-5731-481D-9F06-C3D0BC51CB00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583222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04A1F-35A6-42FA-80D4-9B98100F7EE7}" type="datetimeFigureOut">
              <a:rPr lang="cs-CZ" smtClean="0"/>
              <a:pPr/>
              <a:t>25.04.2022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E55EE7-5731-481D-9F06-C3D0BC51CB00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355636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404A1F-35A6-42FA-80D4-9B98100F7EE7}" type="datetimeFigureOut">
              <a:rPr lang="cs-CZ" smtClean="0"/>
              <a:pPr/>
              <a:t>25.04.2022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E55EE7-5731-481D-9F06-C3D0BC51CB00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146222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://www.str&#225;nk&#225;ch/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hyperlink" Target="mailto:maslabskeskaly@gmail.com" TargetMode="External"/><Relationship Id="rId2" Type="http://schemas.openxmlformats.org/officeDocument/2006/relationships/hyperlink" Target="mailto:Jirina.bischoffiova@seznam.cz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png"/><Relationship Id="rId5" Type="http://schemas.openxmlformats.org/officeDocument/2006/relationships/hyperlink" Target="mailto:Michalegova.masls@seznam.cz" TargetMode="External"/><Relationship Id="rId4" Type="http://schemas.openxmlformats.org/officeDocument/2006/relationships/hyperlink" Target="mailto:Vosahlikova.masls@seznam.cz" TargetMode="Externa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png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1304314"/>
          </a:xfrm>
        </p:spPr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2734408"/>
            <a:ext cx="9144000" cy="2523392"/>
          </a:xfrm>
        </p:spPr>
        <p:txBody>
          <a:bodyPr>
            <a:noAutofit/>
          </a:bodyPr>
          <a:lstStyle/>
          <a:p>
            <a:r>
              <a:rPr lang="cs-CZ" sz="4800" dirty="0"/>
              <a:t>Seminář pro žadatele - 7. výzva PRV</a:t>
            </a:r>
            <a:br>
              <a:rPr lang="cs-CZ" sz="4800" dirty="0"/>
            </a:br>
            <a:r>
              <a:rPr lang="cs-CZ" sz="4800" dirty="0" err="1"/>
              <a:t>Fiche</a:t>
            </a:r>
            <a:r>
              <a:rPr lang="cs-CZ" sz="4800" dirty="0"/>
              <a:t> 6 – Vybrané kulturní památky </a:t>
            </a:r>
            <a:br>
              <a:rPr lang="cs-CZ" sz="4800"/>
            </a:br>
            <a:r>
              <a:rPr lang="cs-CZ" sz="4800"/>
              <a:t>7.3.2022 – 8.30 </a:t>
            </a:r>
            <a:r>
              <a:rPr lang="cs-CZ" sz="4800" dirty="0"/>
              <a:t>v kanceláři manažerů MAS, Libouchec 233</a:t>
            </a:r>
          </a:p>
        </p:txBody>
      </p:sp>
      <p:pic>
        <p:nvPicPr>
          <p:cNvPr id="11" name="obrázek 1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5730" y="1122363"/>
            <a:ext cx="6860540" cy="11460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568066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br>
              <a:rPr lang="cs-CZ" dirty="0"/>
            </a:br>
            <a:r>
              <a:rPr lang="cs-CZ" dirty="0"/>
              <a:t>Přijatelnost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cs-CZ" dirty="0"/>
              <a:t>1) Výdaje jsou způsobilé pro podporu, jsou-li příslušné projekty prováděny podle plánů rozvoje obcí a vesnic ve venkovských oblastech a jejich základních služeb a jsou-li v souladu s příslušnou strategií místního rozvoje; </a:t>
            </a:r>
          </a:p>
          <a:p>
            <a:r>
              <a:rPr lang="cs-CZ" dirty="0"/>
              <a:t>2) Nemovitým kulturním dědictvím venkova se rozumí nemovité památky uvedené ve veřejně dostupném Ústředním seznamu kulturních památek České republiky; </a:t>
            </a:r>
          </a:p>
          <a:p>
            <a:r>
              <a:rPr lang="cs-CZ" dirty="0"/>
              <a:t>3) Předmětem dotace nejsou památky zapsané na Seznam světového dědictví UNESCO, včetně Indikativního seznamu světového dědictví UNESCO v kategorii kulturní dědictví, a národní kulturní památky k 1.1.2014 včetně památek zapsaných na Indikativní seznam národních kulturních památek k 1. 1. 2014 </a:t>
            </a:r>
            <a:r>
              <a:rPr lang="cs-CZ" dirty="0" err="1"/>
              <a:t>podporovatelných</a:t>
            </a:r>
            <a:r>
              <a:rPr lang="cs-CZ" dirty="0"/>
              <a:t> z IROP; </a:t>
            </a:r>
          </a:p>
          <a:p>
            <a:r>
              <a:rPr lang="cs-CZ" dirty="0"/>
              <a:t>4) V případě, že je žadatelem nestátní nezisková organizace, musí se jednat o subjekt s historií alespoň dva roky před podáním Žádosti o dotaci na MAS v oblasti, která je předmětem dotace; </a:t>
            </a:r>
          </a:p>
        </p:txBody>
      </p:sp>
      <p:pic>
        <p:nvPicPr>
          <p:cNvPr id="4" name="obrázek 1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5730" y="-61545"/>
            <a:ext cx="6860540" cy="1151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25795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br>
              <a:rPr lang="cs-CZ" dirty="0"/>
            </a:br>
            <a:r>
              <a:rPr lang="cs-CZ" dirty="0"/>
              <a:t>Způsobilé výdaje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/>
              <a:t>obnovení a zhodnocení kulturních objektů a prvků (nejedná se o opravu)</a:t>
            </a:r>
          </a:p>
          <a:p>
            <a:r>
              <a:rPr lang="cs-CZ" dirty="0"/>
              <a:t>doplňující výdaje jako součást projektu (úprava povrchů, výstavba odstavných ploch a parkovacích stání, oplocení, venkovní mobiliář, informační tabule) - tvoří maximálně 30% výdajů, ze kterých je stanovena dotace </a:t>
            </a:r>
          </a:p>
          <a:p>
            <a:r>
              <a:rPr lang="cs-CZ" dirty="0"/>
              <a:t>nákup nemovitosti v souvislosti s projektem maximálně 10% celkové výše výdajů, ze kterých je stanovena dotace</a:t>
            </a:r>
          </a:p>
          <a:p>
            <a:pPr marL="0" indent="0">
              <a:buNone/>
            </a:pPr>
            <a:endParaRPr lang="cs-CZ" dirty="0"/>
          </a:p>
          <a:p>
            <a:endParaRPr lang="cs-CZ" dirty="0"/>
          </a:p>
          <a:p>
            <a:endParaRPr lang="cs-CZ" dirty="0"/>
          </a:p>
        </p:txBody>
      </p:sp>
      <p:pic>
        <p:nvPicPr>
          <p:cNvPr id="4" name="obrázek 1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5730" y="-123091"/>
            <a:ext cx="6860540" cy="1213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124632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br>
              <a:rPr lang="cs-CZ" dirty="0"/>
            </a:br>
            <a:r>
              <a:rPr lang="cs-CZ" dirty="0"/>
              <a:t>Nezpůsobilé výdaje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/>
              <a:t>Odměny  za zpracování žádosti, odměny za VŘ, za PD  - neinvestiční výdaje </a:t>
            </a:r>
          </a:p>
          <a:p>
            <a:r>
              <a:rPr lang="cs-CZ" dirty="0"/>
              <a:t>daň z přidané hodnoty u plátců DPH za předpokladu, že si mohou DPH nárokovat u finančního úřadu; </a:t>
            </a:r>
          </a:p>
          <a:p>
            <a:r>
              <a:rPr lang="cs-CZ" dirty="0"/>
              <a:t>Projekt nesmí zakládat veřejnou podporu dle čl. 107 odst. 1 SFEU </a:t>
            </a:r>
          </a:p>
          <a:p>
            <a:r>
              <a:rPr lang="cs-CZ" dirty="0"/>
              <a:t>Předmět dotace neslouží a ani v rámci lhůty vázanosti projektu na účel nebude sloužit k provozování ekonomické činnosti příjemce podpory (tzn. předmět dotace musí být veřejně přístupný veřejnosti a jeho užívání nesmí být zpoplatněno </a:t>
            </a:r>
          </a:p>
          <a:p>
            <a:endParaRPr lang="cs-CZ" b="1" dirty="0">
              <a:solidFill>
                <a:srgbClr val="FF0000"/>
              </a:solidFill>
            </a:endParaRPr>
          </a:p>
        </p:txBody>
      </p:sp>
      <p:pic>
        <p:nvPicPr>
          <p:cNvPr id="4" name="obrázek 1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5730" y="-123091"/>
            <a:ext cx="6860540" cy="1213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423623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br>
              <a:rPr lang="cs-CZ" dirty="0"/>
            </a:br>
            <a:r>
              <a:rPr lang="cs-CZ" dirty="0"/>
              <a:t>Administrace výzvy  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cs-CZ" dirty="0"/>
              <a:t>Vyhlášení  18.2.2022 – </a:t>
            </a:r>
            <a:r>
              <a:rPr lang="cs-CZ" b="1" dirty="0">
                <a:solidFill>
                  <a:srgbClr val="FF0000"/>
                </a:solidFill>
              </a:rPr>
              <a:t>podání žádosti (vč. příloh) přes PF – od 1.3.2022 do 31.3.2022 (přílohy k žádosti v listinné podobě, které nelze poslat přes PF – osobně na MAS do 31.3.2022 (do konce pracovní doby)</a:t>
            </a:r>
          </a:p>
          <a:p>
            <a:r>
              <a:rPr lang="cs-CZ" dirty="0"/>
              <a:t>Administrativní kontrola a kontrola přijatelnosti do  10.5.2022 (v průběhu  hodnocení  může MAS vyzvat k doplnění – na doplnění max 5 dní ) – vyzvat je možné pouze 2x</a:t>
            </a:r>
          </a:p>
          <a:p>
            <a:r>
              <a:rPr lang="en-US" dirty="0">
                <a:effectLst/>
                <a:ea typeface="Calibri" panose="020F0502020204030204" pitchFamily="34" charset="0"/>
              </a:rPr>
              <a:t>V </a:t>
            </a:r>
            <a:r>
              <a:rPr lang="en-US" dirty="0" err="1">
                <a:effectLst/>
                <a:ea typeface="Calibri" panose="020F0502020204030204" pitchFamily="34" charset="0"/>
              </a:rPr>
              <a:t>případě</a:t>
            </a:r>
            <a:r>
              <a:rPr lang="en-US" dirty="0">
                <a:effectLst/>
                <a:ea typeface="Calibri" panose="020F0502020204030204" pitchFamily="34" charset="0"/>
              </a:rPr>
              <a:t> </a:t>
            </a:r>
            <a:r>
              <a:rPr lang="en-US" dirty="0" err="1">
                <a:effectLst/>
                <a:ea typeface="Calibri" panose="020F0502020204030204" pitchFamily="34" charset="0"/>
              </a:rPr>
              <a:t>nedoplnění</a:t>
            </a:r>
            <a:r>
              <a:rPr lang="en-US" dirty="0">
                <a:effectLst/>
                <a:ea typeface="Calibri" panose="020F0502020204030204" pitchFamily="34" charset="0"/>
              </a:rPr>
              <a:t> </a:t>
            </a:r>
            <a:r>
              <a:rPr lang="en-US" dirty="0" err="1">
                <a:effectLst/>
                <a:ea typeface="Calibri" panose="020F0502020204030204" pitchFamily="34" charset="0"/>
              </a:rPr>
              <a:t>ve</a:t>
            </a:r>
            <a:r>
              <a:rPr lang="en-US" dirty="0">
                <a:effectLst/>
                <a:ea typeface="Calibri" panose="020F0502020204030204" pitchFamily="34" charset="0"/>
              </a:rPr>
              <a:t> </a:t>
            </a:r>
            <a:r>
              <a:rPr lang="en-US" dirty="0" err="1">
                <a:effectLst/>
                <a:ea typeface="Calibri" panose="020F0502020204030204" pitchFamily="34" charset="0"/>
              </a:rPr>
              <a:t>stanoveném</a:t>
            </a:r>
            <a:r>
              <a:rPr lang="en-US" dirty="0">
                <a:effectLst/>
                <a:ea typeface="Calibri" panose="020F0502020204030204" pitchFamily="34" charset="0"/>
              </a:rPr>
              <a:t> </a:t>
            </a:r>
            <a:r>
              <a:rPr lang="en-US" dirty="0" err="1">
                <a:effectLst/>
                <a:ea typeface="Calibri" panose="020F0502020204030204" pitchFamily="34" charset="0"/>
              </a:rPr>
              <a:t>termínu</a:t>
            </a:r>
            <a:r>
              <a:rPr lang="en-US" dirty="0">
                <a:effectLst/>
                <a:ea typeface="Calibri" panose="020F0502020204030204" pitchFamily="34" charset="0"/>
              </a:rPr>
              <a:t> </a:t>
            </a:r>
            <a:r>
              <a:rPr lang="en-US" dirty="0" err="1">
                <a:effectLst/>
                <a:ea typeface="Calibri" panose="020F0502020204030204" pitchFamily="34" charset="0"/>
              </a:rPr>
              <a:t>ukončí</a:t>
            </a:r>
            <a:r>
              <a:rPr lang="en-US" dirty="0">
                <a:effectLst/>
                <a:ea typeface="Calibri" panose="020F0502020204030204" pitchFamily="34" charset="0"/>
              </a:rPr>
              <a:t> MAS </a:t>
            </a:r>
            <a:r>
              <a:rPr lang="en-US" dirty="0" err="1">
                <a:effectLst/>
                <a:ea typeface="Calibri" panose="020F0502020204030204" pitchFamily="34" charset="0"/>
              </a:rPr>
              <a:t>administraci</a:t>
            </a:r>
            <a:r>
              <a:rPr lang="en-US" dirty="0">
                <a:effectLst/>
                <a:ea typeface="Calibri" panose="020F0502020204030204" pitchFamily="34" charset="0"/>
              </a:rPr>
              <a:t> </a:t>
            </a:r>
            <a:r>
              <a:rPr lang="en-US" dirty="0" err="1">
                <a:effectLst/>
                <a:ea typeface="Calibri" panose="020F0502020204030204" pitchFamily="34" charset="0"/>
              </a:rPr>
              <a:t>dané</a:t>
            </a:r>
            <a:r>
              <a:rPr lang="en-US" dirty="0">
                <a:effectLst/>
                <a:ea typeface="Calibri" panose="020F0502020204030204" pitchFamily="34" charset="0"/>
              </a:rPr>
              <a:t> </a:t>
            </a:r>
            <a:r>
              <a:rPr lang="en-US" dirty="0" err="1">
                <a:effectLst/>
                <a:ea typeface="Calibri" panose="020F0502020204030204" pitchFamily="34" charset="0"/>
              </a:rPr>
              <a:t>Žádosti</a:t>
            </a:r>
            <a:r>
              <a:rPr lang="en-US" dirty="0">
                <a:effectLst/>
                <a:ea typeface="Calibri" panose="020F0502020204030204" pitchFamily="34" charset="0"/>
              </a:rPr>
              <a:t> o </a:t>
            </a:r>
            <a:r>
              <a:rPr lang="en-US" dirty="0" err="1">
                <a:effectLst/>
                <a:ea typeface="Calibri" panose="020F0502020204030204" pitchFamily="34" charset="0"/>
              </a:rPr>
              <a:t>dotaci</a:t>
            </a:r>
            <a:r>
              <a:rPr lang="en-US" dirty="0">
                <a:effectLst/>
                <a:ea typeface="Calibri" panose="020F0502020204030204" pitchFamily="34" charset="0"/>
              </a:rPr>
              <a:t> z </a:t>
            </a:r>
            <a:r>
              <a:rPr lang="en-US" dirty="0" err="1">
                <a:effectLst/>
                <a:ea typeface="Calibri" panose="020F0502020204030204" pitchFamily="34" charset="0"/>
              </a:rPr>
              <a:t>důvodu</a:t>
            </a:r>
            <a:r>
              <a:rPr lang="en-US" dirty="0">
                <a:effectLst/>
                <a:ea typeface="Calibri" panose="020F0502020204030204" pitchFamily="34" charset="0"/>
              </a:rPr>
              <a:t> </a:t>
            </a:r>
            <a:r>
              <a:rPr lang="en-US" dirty="0" err="1">
                <a:effectLst/>
                <a:ea typeface="Calibri" panose="020F0502020204030204" pitchFamily="34" charset="0"/>
              </a:rPr>
              <a:t>nesplnění</a:t>
            </a:r>
            <a:r>
              <a:rPr lang="en-US" dirty="0">
                <a:effectLst/>
                <a:ea typeface="Calibri" panose="020F0502020204030204" pitchFamily="34" charset="0"/>
              </a:rPr>
              <a:t> </a:t>
            </a:r>
            <a:r>
              <a:rPr lang="en-US" dirty="0" err="1">
                <a:effectLst/>
                <a:ea typeface="Calibri" panose="020F0502020204030204" pitchFamily="34" charset="0"/>
              </a:rPr>
              <a:t>podmínek</a:t>
            </a:r>
            <a:r>
              <a:rPr lang="en-US" dirty="0">
                <a:effectLst/>
                <a:ea typeface="Calibri" panose="020F0502020204030204" pitchFamily="34" charset="0"/>
              </a:rPr>
              <a:t> </a:t>
            </a:r>
            <a:r>
              <a:rPr lang="en-US" dirty="0" err="1">
                <a:effectLst/>
                <a:ea typeface="Calibri" panose="020F0502020204030204" pitchFamily="34" charset="0"/>
              </a:rPr>
              <a:t>Pravidel</a:t>
            </a:r>
            <a:r>
              <a:rPr lang="en-US" dirty="0">
                <a:effectLst/>
                <a:ea typeface="Calibri" panose="020F0502020204030204" pitchFamily="34" charset="0"/>
              </a:rPr>
              <a:t> pro </a:t>
            </a:r>
            <a:r>
              <a:rPr lang="en-US" dirty="0" err="1">
                <a:effectLst/>
                <a:ea typeface="Calibri" panose="020F0502020204030204" pitchFamily="34" charset="0"/>
              </a:rPr>
              <a:t>předložení</a:t>
            </a:r>
            <a:r>
              <a:rPr lang="en-US" dirty="0">
                <a:effectLst/>
                <a:ea typeface="Calibri" panose="020F0502020204030204" pitchFamily="34" charset="0"/>
              </a:rPr>
              <a:t> </a:t>
            </a:r>
            <a:r>
              <a:rPr lang="en-US" dirty="0" err="1">
                <a:effectLst/>
                <a:ea typeface="Calibri" panose="020F0502020204030204" pitchFamily="34" charset="0"/>
              </a:rPr>
              <a:t>Žádosti</a:t>
            </a:r>
            <a:r>
              <a:rPr lang="en-US" dirty="0">
                <a:effectLst/>
                <a:ea typeface="Calibri" panose="020F0502020204030204" pitchFamily="34" charset="0"/>
              </a:rPr>
              <a:t> o </a:t>
            </a:r>
            <a:r>
              <a:rPr lang="en-US" dirty="0" err="1">
                <a:effectLst/>
                <a:ea typeface="Calibri" panose="020F0502020204030204" pitchFamily="34" charset="0"/>
              </a:rPr>
              <a:t>dotaci</a:t>
            </a:r>
            <a:r>
              <a:rPr lang="en-US" dirty="0">
                <a:effectLst/>
                <a:ea typeface="Calibri" panose="020F0502020204030204" pitchFamily="34" charset="0"/>
              </a:rPr>
              <a:t> </a:t>
            </a:r>
            <a:endParaRPr lang="cs-CZ" dirty="0"/>
          </a:p>
          <a:p>
            <a:r>
              <a:rPr lang="cs-CZ" dirty="0"/>
              <a:t>Vyrozumění žadatelů o výsledku  Administrativní kontroly a kontroly přijatelnosti  - 11.5.2022</a:t>
            </a:r>
          </a:p>
          <a:p>
            <a:r>
              <a:rPr lang="cs-CZ" dirty="0"/>
              <a:t>Věcné hodnocení – výběrové komise MAS – do 23.5.2022</a:t>
            </a:r>
          </a:p>
          <a:p>
            <a:r>
              <a:rPr lang="cs-CZ" dirty="0"/>
              <a:t>Schválení výběru projektů – Výkonný výbor MAS  - do 7.6.2022</a:t>
            </a:r>
          </a:p>
          <a:p>
            <a:endParaRPr lang="cs-CZ" dirty="0"/>
          </a:p>
        </p:txBody>
      </p:sp>
      <p:pic>
        <p:nvPicPr>
          <p:cNvPr id="4" name="obrázek 1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5730" y="-114300"/>
            <a:ext cx="6860540" cy="12221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563544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br>
              <a:rPr lang="cs-CZ" dirty="0"/>
            </a:br>
            <a:r>
              <a:rPr lang="cs-CZ" dirty="0"/>
              <a:t>Administrace výzvy - pokračování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Vyrozumění žadatele o výběru či </a:t>
            </a:r>
            <a:r>
              <a:rPr lang="cs-CZ" dirty="0" err="1"/>
              <a:t>nevýběru</a:t>
            </a:r>
            <a:r>
              <a:rPr lang="cs-CZ" dirty="0"/>
              <a:t> projektu do 8.6.2022</a:t>
            </a:r>
          </a:p>
          <a:p>
            <a:r>
              <a:rPr lang="cs-CZ" dirty="0"/>
              <a:t>Možné odvolání  žadatelů na MAS  – 15 kalendářních dní</a:t>
            </a:r>
          </a:p>
          <a:p>
            <a:r>
              <a:rPr lang="cs-CZ" dirty="0"/>
              <a:t>Řešení odvolání  - KMV – 10 pracovních dní  </a:t>
            </a:r>
          </a:p>
          <a:p>
            <a:r>
              <a:rPr lang="cs-CZ" b="1" dirty="0"/>
              <a:t>Kompletace  dokumentace, verifikace žádostí   úspěšných žadatelů, předání dokumentace k zaslání na SZIF přes Portál farmáře </a:t>
            </a:r>
          </a:p>
          <a:p>
            <a:r>
              <a:rPr lang="cs-CZ" b="1" dirty="0"/>
              <a:t>zaslání žádostí přes Portál farmáře  (zasílá žadatel) nejpozději do 21.6.2022 (do půlnoci). </a:t>
            </a:r>
          </a:p>
          <a:p>
            <a:pPr marL="0" indent="0">
              <a:buNone/>
            </a:pPr>
            <a:endParaRPr lang="cs-CZ" dirty="0"/>
          </a:p>
        </p:txBody>
      </p:sp>
      <p:pic>
        <p:nvPicPr>
          <p:cNvPr id="4" name="obrázek 1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5730" y="87923"/>
            <a:ext cx="6860540" cy="114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125016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br>
              <a:rPr lang="cs-CZ" dirty="0"/>
            </a:br>
            <a:r>
              <a:rPr lang="cs-CZ" dirty="0"/>
              <a:t>Založení žádosti  na Portále  farmáře 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cs-CZ" dirty="0"/>
              <a:t>Platný přístup na Portál farmáře – u nového žadatele je nutné postupovat dle „Informací pro žadatele o přístup do PF“. Tento postup je zveřejněn na </a:t>
            </a:r>
            <a:r>
              <a:rPr lang="cs-CZ" dirty="0" err="1">
                <a:hlinkClick r:id="rId2"/>
              </a:rPr>
              <a:t>www.stránkách</a:t>
            </a:r>
            <a:r>
              <a:rPr lang="cs-CZ" dirty="0"/>
              <a:t> MAS u výzvy č.7 / PRV</a:t>
            </a:r>
          </a:p>
          <a:p>
            <a:r>
              <a:rPr lang="cs-CZ" dirty="0"/>
              <a:t>Cesta – nová podání – žádosti PRV projektová opatření – Žádosti o dotaci přes MAS </a:t>
            </a:r>
          </a:p>
          <a:p>
            <a:r>
              <a:rPr lang="cs-CZ" dirty="0"/>
              <a:t>Tlačítko přes MAS  Labské skály  </a:t>
            </a:r>
            <a:r>
              <a:rPr lang="cs-CZ" dirty="0" err="1"/>
              <a:t>z.s</a:t>
            </a:r>
            <a:r>
              <a:rPr lang="cs-CZ" dirty="0"/>
              <a:t>. (vybrání příslušné MAS)</a:t>
            </a:r>
          </a:p>
          <a:p>
            <a:r>
              <a:rPr lang="cs-CZ" dirty="0"/>
              <a:t>Volba </a:t>
            </a:r>
            <a:r>
              <a:rPr lang="cs-CZ" dirty="0" err="1"/>
              <a:t>Fiche</a:t>
            </a:r>
            <a:r>
              <a:rPr lang="cs-CZ" dirty="0"/>
              <a:t> 6 a zadání názvu projektu</a:t>
            </a:r>
          </a:p>
          <a:p>
            <a:r>
              <a:rPr lang="cs-CZ" dirty="0"/>
              <a:t>Klik na Generovat žádost a poté na Pokračovat v podání</a:t>
            </a:r>
          </a:p>
          <a:p>
            <a:r>
              <a:rPr lang="cs-CZ" dirty="0"/>
              <a:t>Žádost uložit do svého PC</a:t>
            </a:r>
          </a:p>
          <a:p>
            <a:r>
              <a:rPr lang="cs-CZ" dirty="0"/>
              <a:t>Po vyplnění žádosti je možná konzultace na MAS </a:t>
            </a:r>
          </a:p>
        </p:txBody>
      </p:sp>
      <p:pic>
        <p:nvPicPr>
          <p:cNvPr id="4" name="obrázek 1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5730" y="61545"/>
            <a:ext cx="6860540" cy="1081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632721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cs-CZ" dirty="0"/>
            </a:br>
            <a:br>
              <a:rPr lang="cs-CZ" dirty="0"/>
            </a:br>
            <a:br>
              <a:rPr lang="cs-CZ" dirty="0"/>
            </a:br>
            <a:r>
              <a:rPr lang="cs-CZ" dirty="0"/>
              <a:t>Výzva č. 7 – Generování žádosti  Nová podání –</a:t>
            </a:r>
            <a:br>
              <a:rPr lang="cs-CZ" dirty="0"/>
            </a:br>
            <a:r>
              <a:rPr lang="cs-CZ" dirty="0"/>
              <a:t>žádosti PRV – žádost o dotaci přes MAS</a:t>
            </a:r>
            <a:br>
              <a:rPr lang="cs-CZ" dirty="0"/>
            </a:br>
            <a:r>
              <a:rPr lang="cs-CZ" dirty="0"/>
              <a:t>tlačítko MAS Labské skály – Výzva č.7</a:t>
            </a:r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79380" y="2637691"/>
            <a:ext cx="8033239" cy="3539271"/>
          </a:xfrm>
          <a:prstGeom prst="rect">
            <a:avLst/>
          </a:prstGeom>
        </p:spPr>
      </p:pic>
      <p:pic>
        <p:nvPicPr>
          <p:cNvPr id="5" name="obrázek 1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5729" y="0"/>
            <a:ext cx="6860540" cy="11957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527669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cs-CZ" dirty="0"/>
            </a:br>
            <a:r>
              <a:rPr lang="cs-CZ" dirty="0"/>
              <a:t>Výzva č. 7 – výběr správné </a:t>
            </a:r>
            <a:r>
              <a:rPr lang="cs-CZ" dirty="0" err="1"/>
              <a:t>Fiche</a:t>
            </a:r>
            <a:r>
              <a:rPr lang="cs-CZ" dirty="0"/>
              <a:t> a založení žádosti </a:t>
            </a:r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79380" y="1825625"/>
            <a:ext cx="8033239" cy="4351338"/>
          </a:xfrm>
          <a:prstGeom prst="rect">
            <a:avLst/>
          </a:prstGeom>
        </p:spPr>
      </p:pic>
      <p:pic>
        <p:nvPicPr>
          <p:cNvPr id="5" name="obrázek 1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5730" y="1"/>
            <a:ext cx="6860540" cy="10814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794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cs-CZ" dirty="0"/>
            </a:br>
            <a:br>
              <a:rPr lang="cs-CZ" dirty="0"/>
            </a:br>
            <a:r>
              <a:rPr lang="cs-CZ" dirty="0"/>
              <a:t>Výzva č. 7 PRV – Po vygenerování žádosti  stáhnout soubor a uložit do PC </a:t>
            </a:r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79380" y="2303585"/>
            <a:ext cx="8033239" cy="3873378"/>
          </a:xfrm>
          <a:prstGeom prst="rect">
            <a:avLst/>
          </a:prstGeom>
        </p:spPr>
      </p:pic>
      <p:pic>
        <p:nvPicPr>
          <p:cNvPr id="5" name="obrázek 1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5730" y="0"/>
            <a:ext cx="6860540" cy="11166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618441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br>
              <a:rPr lang="cs-CZ" dirty="0"/>
            </a:br>
            <a:r>
              <a:rPr lang="cs-CZ" dirty="0"/>
              <a:t>Vyplňování žádosti 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/>
              <a:t>Pomůcka  v testovacích tiskopisech žádosti  a  v instruktážním listě – v tiskopisu žádosti je na každé stránce – MENU – po </a:t>
            </a:r>
            <a:r>
              <a:rPr lang="cs-CZ" dirty="0" err="1"/>
              <a:t>rozkliknutí</a:t>
            </a:r>
            <a:r>
              <a:rPr lang="cs-CZ" dirty="0"/>
              <a:t>, je tam kontrola  a lze tam otevřít instruktážní list </a:t>
            </a:r>
          </a:p>
          <a:p>
            <a:endParaRPr lang="cs-CZ" dirty="0"/>
          </a:p>
          <a:p>
            <a:r>
              <a:rPr lang="cs-CZ" dirty="0"/>
              <a:t>Po domluvě je možné zkonzultovat  s MAS žádost – Jana Vošahlíková a Jiřina </a:t>
            </a:r>
            <a:r>
              <a:rPr lang="cs-CZ" dirty="0" err="1"/>
              <a:t>Bischoffiová</a:t>
            </a:r>
            <a:r>
              <a:rPr lang="cs-CZ" dirty="0"/>
              <a:t> a Renata </a:t>
            </a:r>
            <a:r>
              <a:rPr lang="cs-CZ" dirty="0" err="1"/>
              <a:t>Michalegová</a:t>
            </a:r>
            <a:endParaRPr lang="cs-CZ" dirty="0"/>
          </a:p>
          <a:p>
            <a:endParaRPr lang="cs-CZ" dirty="0"/>
          </a:p>
          <a:p>
            <a:r>
              <a:rPr lang="cs-CZ" dirty="0"/>
              <a:t>Začněte HNED – nenechávejte vyplňování žádosti  na poslední chvíli -  nebudeme stíhat  konzultace  den má pouze 24 hodin – z čehož  musím také spát !!!!</a:t>
            </a:r>
          </a:p>
        </p:txBody>
      </p:sp>
      <p:pic>
        <p:nvPicPr>
          <p:cNvPr id="4" name="obrázek 1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5730" y="0"/>
            <a:ext cx="6860540" cy="11078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0764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br>
              <a:rPr lang="cs-CZ" dirty="0"/>
            </a:br>
            <a:r>
              <a:rPr lang="cs-CZ" dirty="0"/>
              <a:t>Základní informace o výzvě 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/>
              <a:t>Vyhlášení výzvy 18.2.2022 – Příjem žádostí od 1.3.2022 a konec příjmu žádostí 31.3.2022</a:t>
            </a:r>
          </a:p>
          <a:p>
            <a:r>
              <a:rPr lang="cs-CZ" dirty="0"/>
              <a:t>Celková alokace výzvy : 8.609.738,- Kč</a:t>
            </a:r>
          </a:p>
          <a:p>
            <a:r>
              <a:rPr lang="cs-CZ" dirty="0" err="1"/>
              <a:t>Fiche</a:t>
            </a:r>
            <a:r>
              <a:rPr lang="cs-CZ" dirty="0"/>
              <a:t> 1 – Podpora zemědělského podnikání - Investice  do hmotného majetku  - 3.000.000,- Kč</a:t>
            </a:r>
          </a:p>
          <a:p>
            <a:r>
              <a:rPr lang="cs-CZ" dirty="0" err="1"/>
              <a:t>Fiche</a:t>
            </a:r>
            <a:r>
              <a:rPr lang="cs-CZ" dirty="0"/>
              <a:t> 3 - Rozvoj podnikání na venkově a rozvoj venkovské turistiky, vč. agroturistiky – 609.738,- Kč </a:t>
            </a:r>
          </a:p>
          <a:p>
            <a:r>
              <a:rPr lang="cs-CZ" b="1" dirty="0" err="1"/>
              <a:t>Fiche</a:t>
            </a:r>
            <a:r>
              <a:rPr lang="cs-CZ" b="1" dirty="0"/>
              <a:t> 6 – Základní služby a obnova vesnic ve venkovských oblastech – 5.000.000,- Kč</a:t>
            </a:r>
          </a:p>
          <a:p>
            <a:endParaRPr lang="cs-CZ" dirty="0"/>
          </a:p>
        </p:txBody>
      </p:sp>
      <p:pic>
        <p:nvPicPr>
          <p:cNvPr id="4" name="obrázek 1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5730" y="-61546"/>
            <a:ext cx="6860540" cy="11254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983837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br>
              <a:rPr lang="cs-CZ" dirty="0"/>
            </a:br>
            <a:r>
              <a:rPr lang="cs-CZ" dirty="0"/>
              <a:t>Po odeslání žádosti  k podání PF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cs-CZ" dirty="0"/>
              <a:t> návod  pro odeslání (podání) ŽOD na stránkách SZIF a také na stránkách MAS</a:t>
            </a:r>
          </a:p>
          <a:p>
            <a:pPr marL="0" indent="0">
              <a:buNone/>
            </a:pPr>
            <a:r>
              <a:rPr lang="cs-CZ" dirty="0"/>
              <a:t> držte se  přesně postupu  - krok za krokem </a:t>
            </a:r>
          </a:p>
          <a:p>
            <a:pPr marL="0" indent="0">
              <a:buNone/>
            </a:pPr>
            <a:r>
              <a:rPr lang="cs-CZ" dirty="0"/>
              <a:t> nesmíme to dělat za Vás </a:t>
            </a:r>
          </a:p>
          <a:p>
            <a:pPr marL="0" indent="0">
              <a:buNone/>
            </a:pPr>
            <a:r>
              <a:rPr lang="cs-CZ" dirty="0"/>
              <a:t>- Po uzavření  výzvy 31.3.2022 (24.00) , následující dny  pracovník MAS  z PF (MAS, kde se nám objeví)  všechny žádosti a přílohy stáhne .</a:t>
            </a:r>
          </a:p>
          <a:p>
            <a:pPr>
              <a:buFontTx/>
              <a:buChar char="-"/>
            </a:pPr>
            <a:r>
              <a:rPr lang="cs-CZ" dirty="0"/>
              <a:t>Postupně (neprodleně) začneme dělat  administrativní kontrolu a kontrolu přijatelnosti </a:t>
            </a:r>
          </a:p>
          <a:p>
            <a:pPr>
              <a:buFontTx/>
              <a:buChar char="-"/>
            </a:pPr>
            <a:r>
              <a:rPr lang="cs-CZ" dirty="0"/>
              <a:t>Můžeme žadatele vyzvat k doplnění, opravě – </a:t>
            </a:r>
            <a:r>
              <a:rPr lang="cs-CZ" dirty="0" err="1"/>
              <a:t>chybníkem</a:t>
            </a:r>
            <a:r>
              <a:rPr lang="cs-CZ" dirty="0"/>
              <a:t> , toto je možné udělat pouze 2x – pokud stále budou z našeho pohledu chyby  žádost  vyřadíme  </a:t>
            </a:r>
          </a:p>
        </p:txBody>
      </p:sp>
      <p:pic>
        <p:nvPicPr>
          <p:cNvPr id="4" name="obrázek 1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5730" y="-61545"/>
            <a:ext cx="6860540" cy="114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502144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br>
              <a:rPr lang="cs-CZ" dirty="0"/>
            </a:br>
            <a:r>
              <a:rPr lang="cs-CZ" dirty="0"/>
              <a:t>Kontrola  na MAS 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/>
              <a:t>Využijeme zkušenosti z předchozí výzvy – při konzultacích Vás upozorníme </a:t>
            </a:r>
          </a:p>
          <a:p>
            <a:r>
              <a:rPr lang="cs-CZ" dirty="0"/>
              <a:t>Kontrolují se i přílohy</a:t>
            </a:r>
          </a:p>
          <a:p>
            <a:r>
              <a:rPr lang="cs-CZ" dirty="0"/>
              <a:t>Po ukončení kontroly  a vypořádání </a:t>
            </a:r>
            <a:r>
              <a:rPr lang="cs-CZ" dirty="0" err="1"/>
              <a:t>chybníků</a:t>
            </a:r>
            <a:r>
              <a:rPr lang="cs-CZ" dirty="0"/>
              <a:t> – jsou žadatelé informováni </a:t>
            </a:r>
          </a:p>
          <a:p>
            <a:r>
              <a:rPr lang="cs-CZ" dirty="0"/>
              <a:t>Pokud někdo neprojde  </a:t>
            </a:r>
            <a:r>
              <a:rPr lang="cs-CZ" dirty="0" err="1"/>
              <a:t>adm</a:t>
            </a:r>
            <a:r>
              <a:rPr lang="cs-CZ" dirty="0"/>
              <a:t>. kontrolou a kontrolou přijatelnosti může se odvolat do 15 kal. Dnů – MAS musí odvolání vyřešit do 10 </a:t>
            </a:r>
            <a:r>
              <a:rPr lang="cs-CZ" dirty="0" err="1"/>
              <a:t>prac</a:t>
            </a:r>
            <a:r>
              <a:rPr lang="cs-CZ" dirty="0"/>
              <a:t>. dnů – celý proces se zastavuje  a čeká se na vyřešení </a:t>
            </a:r>
          </a:p>
          <a:p>
            <a:r>
              <a:rPr lang="cs-CZ" dirty="0"/>
              <a:t> Po ukončení procesu kontrol na MAS se projekty předávají Výběrové komisi </a:t>
            </a:r>
          </a:p>
        </p:txBody>
      </p:sp>
      <p:pic>
        <p:nvPicPr>
          <p:cNvPr id="4" name="obrázek 1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5730" y="0"/>
            <a:ext cx="6860540" cy="11166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859212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br>
              <a:rPr lang="cs-CZ" dirty="0"/>
            </a:br>
            <a:r>
              <a:rPr lang="cs-CZ" dirty="0"/>
              <a:t>Proces hodnocení Výběrovou komisí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/>
              <a:t>Je vytvořena  hodnotící skupina (3 hodnotitelé)</a:t>
            </a:r>
          </a:p>
          <a:p>
            <a:r>
              <a:rPr lang="cs-CZ" dirty="0"/>
              <a:t>Obdrží podklady</a:t>
            </a:r>
          </a:p>
          <a:p>
            <a:r>
              <a:rPr lang="cs-CZ" dirty="0"/>
              <a:t>Hodnotí projekty podle jasně daných kritérií, které žadatel popsal  v ŽOD</a:t>
            </a:r>
          </a:p>
          <a:p>
            <a:r>
              <a:rPr lang="cs-CZ" dirty="0"/>
              <a:t>Hodnocení schvaluje  celá výběrová komise</a:t>
            </a:r>
          </a:p>
          <a:p>
            <a:r>
              <a:rPr lang="cs-CZ" dirty="0"/>
              <a:t>Vznikne seznam  hodnocených projektů s přidělenými body včetně  odůvodnění </a:t>
            </a:r>
          </a:p>
          <a:p>
            <a:r>
              <a:rPr lang="cs-CZ" dirty="0"/>
              <a:t>Seznam a odůvodnění každého projektu postupuje  k výběru Výkonným výborem </a:t>
            </a:r>
          </a:p>
        </p:txBody>
      </p:sp>
      <p:pic>
        <p:nvPicPr>
          <p:cNvPr id="4" name="obrázek 1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5730" y="0"/>
            <a:ext cx="6860540" cy="10550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475203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br>
              <a:rPr lang="cs-CZ" dirty="0"/>
            </a:br>
            <a:r>
              <a:rPr lang="cs-CZ" dirty="0"/>
              <a:t>Výběr projektů Výkonným výborem 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Výkonný výbor  rozhodne o výběru projektů – nesmí měnit pořadí</a:t>
            </a:r>
          </a:p>
          <a:p>
            <a:r>
              <a:rPr lang="cs-CZ" dirty="0"/>
              <a:t>V případě, že  nebude alokace pro určitou </a:t>
            </a:r>
            <a:r>
              <a:rPr lang="cs-CZ" dirty="0" err="1"/>
              <a:t>Fichi</a:t>
            </a:r>
            <a:r>
              <a:rPr lang="cs-CZ" dirty="0"/>
              <a:t> vyčerpána nebo dočerpána, bude převedena na základě Manuálu pro podání, hodnocení a výběr projektů podle metody </a:t>
            </a:r>
            <a:r>
              <a:rPr lang="cs-CZ" b="1" dirty="0"/>
              <a:t>„společného zůstatku“</a:t>
            </a:r>
            <a:endParaRPr lang="cs-CZ" b="1" dirty="0">
              <a:solidFill>
                <a:srgbClr val="FF0000"/>
              </a:solidFill>
            </a:endParaRPr>
          </a:p>
          <a:p>
            <a:r>
              <a:rPr lang="cs-CZ" dirty="0"/>
              <a:t>Vytvoří se seznam vybraných a nevybraných projektů, který výbor schválí </a:t>
            </a:r>
          </a:p>
          <a:p>
            <a:r>
              <a:rPr lang="cs-CZ" dirty="0"/>
              <a:t>Žadatelé jsou informováni (do 5 dnů)  a mohou  podat  odvolání (do 15 kal. Dnů a vyřešit je nutno  do 10 kal dnů) </a:t>
            </a:r>
          </a:p>
        </p:txBody>
      </p:sp>
      <p:pic>
        <p:nvPicPr>
          <p:cNvPr id="4" name="obrázek 1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5730" y="87923"/>
            <a:ext cx="6860540" cy="10814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450769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br>
              <a:rPr lang="cs-CZ" dirty="0"/>
            </a:br>
            <a:r>
              <a:rPr lang="cs-CZ" dirty="0"/>
              <a:t>Po výběru projektů 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cs-CZ" dirty="0"/>
              <a:t>Výsledky hodnocení se zapíší do  ŽOD - podpořené žádosti  jsou předány žadatelům k nahrání na Portál farmáře – za nahrání si zodpovídá žadatel nesmíme  to dělat za něho </a:t>
            </a:r>
          </a:p>
          <a:p>
            <a:r>
              <a:rPr lang="cs-CZ" dirty="0"/>
              <a:t>Do 21.6.2022 – musí být všechny vybrané  žádosti nahrané vč. příloh na portále </a:t>
            </a:r>
          </a:p>
          <a:p>
            <a:pPr marL="0" indent="0">
              <a:buNone/>
            </a:pPr>
            <a:r>
              <a:rPr lang="cs-CZ" dirty="0"/>
              <a:t>MAS zároveň do 21.6.2022 – předá na SZIF</a:t>
            </a:r>
          </a:p>
          <a:p>
            <a:r>
              <a:rPr lang="cs-CZ" dirty="0"/>
              <a:t>nevybrané žádosti </a:t>
            </a:r>
          </a:p>
          <a:p>
            <a:r>
              <a:rPr lang="cs-CZ" dirty="0"/>
              <a:t>všechny přílohy v listinné podobě – k žádostem , které žadatelé nemohli nahrát portálem </a:t>
            </a:r>
          </a:p>
          <a:p>
            <a:r>
              <a:rPr lang="cs-CZ" dirty="0"/>
              <a:t>všechny dokumenty ke kontrolám a výběru – seznam vybraných a nevybraných projektů, zápisy VK a výboru, nepodjatosti, etické kodexy hodnotitelů a pod</a:t>
            </a:r>
          </a:p>
        </p:txBody>
      </p:sp>
      <p:pic>
        <p:nvPicPr>
          <p:cNvPr id="4" name="obrázek 1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5730" y="1"/>
            <a:ext cx="6860540" cy="1099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164496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br>
              <a:rPr lang="cs-CZ" dirty="0"/>
            </a:br>
            <a:r>
              <a:rPr lang="cs-CZ" dirty="0"/>
              <a:t>Tím jsou žádosti podány  na SZIF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V projektech , kde není </a:t>
            </a:r>
            <a:r>
              <a:rPr lang="cs-CZ" dirty="0" err="1"/>
              <a:t>tkz</a:t>
            </a:r>
            <a:r>
              <a:rPr lang="cs-CZ" dirty="0"/>
              <a:t>. </a:t>
            </a:r>
            <a:r>
              <a:rPr lang="cs-CZ" dirty="0">
                <a:solidFill>
                  <a:srgbClr val="FF0000"/>
                </a:solidFill>
              </a:rPr>
              <a:t>Velký cenový marketing nebo Výběrové řízení </a:t>
            </a:r>
            <a:r>
              <a:rPr lang="cs-CZ" dirty="0"/>
              <a:t>– začne kontrola SZIF hned </a:t>
            </a:r>
          </a:p>
          <a:p>
            <a:r>
              <a:rPr lang="cs-CZ" dirty="0"/>
              <a:t>U projektů kde je velký cenový marketing (VCM) – musí nejprve žadatel předložit dokumentaci k VCM (včetně doplnění ŽOD) na MAS a to nejpozději do 16.8.2022, poté MAS provede kontrolu ŽOD a dokumentace k VCM, podepíše a vrátí žadateli k následnému podání na SZIF. Žadatel předloží nejpozději do 30.8.2022 podepsanou ŽOD a kompletní dokumentaci k VCM na SZIF, teprve poté začne kontrola SZIF</a:t>
            </a:r>
          </a:p>
          <a:p>
            <a:pPr marL="0" indent="0">
              <a:buNone/>
            </a:pPr>
            <a:endParaRPr lang="cs-CZ" dirty="0"/>
          </a:p>
        </p:txBody>
      </p:sp>
      <p:pic>
        <p:nvPicPr>
          <p:cNvPr id="4" name="obrázek 1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5730" y="0"/>
            <a:ext cx="6860540" cy="11166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056072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br>
              <a:rPr lang="cs-CZ" dirty="0"/>
            </a:br>
            <a:r>
              <a:rPr lang="cs-CZ" dirty="0"/>
              <a:t>Časová uznatelnost výdajů 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cs-CZ" dirty="0"/>
              <a:t>výdaje, ze kterých je stanovena dotace jsou uznatelné  jestliže  vznikly </a:t>
            </a:r>
            <a:r>
              <a:rPr lang="cs-CZ" b="1" dirty="0"/>
              <a:t>nejdříve ke dni podání Žádosti o dotaci na MAS (tzn. od 1.3.2022) </a:t>
            </a:r>
            <a:r>
              <a:rPr lang="cs-CZ" dirty="0"/>
              <a:t>a byly skutečně uhrazeny </a:t>
            </a:r>
            <a:r>
              <a:rPr lang="cs-CZ" b="1" dirty="0"/>
              <a:t>nejpozději do data předložení Žádosti o platbu“ </a:t>
            </a:r>
          </a:p>
          <a:p>
            <a:r>
              <a:rPr lang="cs-CZ" dirty="0"/>
              <a:t>„Za vznik výdaje je považováno datum </a:t>
            </a:r>
            <a:r>
              <a:rPr lang="cs-CZ" b="1" dirty="0"/>
              <a:t>vystavení objednávky nebo uzavření smlouvy</a:t>
            </a:r>
            <a:r>
              <a:rPr lang="cs-CZ" dirty="0"/>
              <a:t> (nevztahuje se na smlouvy o smlouvě budoucí a na smlouvy, jejichž účinnost je podmíněna získáním příslušné dotace).“ Tzn. že  objednávka či smlouva  musí být  vystavena až po 1.3.2022 – současně ale  POZOR, musí být vybrán žadatel  - </a:t>
            </a:r>
            <a:r>
              <a:rPr lang="cs-CZ" b="1" dirty="0">
                <a:solidFill>
                  <a:srgbClr val="FF0000"/>
                </a:solidFill>
              </a:rPr>
              <a:t>Doporučení -  řešte Velký cenový marketing  až po podání žádostí na MAS !!!</a:t>
            </a:r>
          </a:p>
          <a:p>
            <a:r>
              <a:rPr lang="cs-CZ" b="1" dirty="0">
                <a:solidFill>
                  <a:srgbClr val="FF0000"/>
                </a:solidFill>
              </a:rPr>
              <a:t>Současně  je potěšující, že není uznatelnost výdajů až po registraci projektů na SZIF (to by bylo až v červnu) </a:t>
            </a:r>
          </a:p>
        </p:txBody>
      </p:sp>
      <p:pic>
        <p:nvPicPr>
          <p:cNvPr id="4" name="obrázek 1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5730" y="1"/>
            <a:ext cx="6860540" cy="10814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109875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br>
              <a:rPr lang="cs-CZ" dirty="0"/>
            </a:br>
            <a:r>
              <a:rPr lang="cs-CZ" dirty="0"/>
              <a:t>Administrace na SZIF 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/>
              <a:t>Znovu kontroly  - možnost vyzvání k doplnění </a:t>
            </a:r>
          </a:p>
          <a:p>
            <a:r>
              <a:rPr lang="cs-CZ" dirty="0"/>
              <a:t>Předložení VCM na MAS  ke kontrole před odesláním na SZIF  </a:t>
            </a:r>
            <a:r>
              <a:rPr lang="cs-CZ" dirty="0" err="1"/>
              <a:t>max</a:t>
            </a:r>
            <a:r>
              <a:rPr lang="cs-CZ" dirty="0"/>
              <a:t> do 16.8.2022 (</a:t>
            </a:r>
            <a:r>
              <a:rPr lang="cs-CZ" b="1" dirty="0">
                <a:solidFill>
                  <a:srgbClr val="FF0000"/>
                </a:solidFill>
              </a:rPr>
              <a:t>nenechávat na poslední chvíli) </a:t>
            </a:r>
          </a:p>
          <a:p>
            <a:r>
              <a:rPr lang="cs-CZ" b="1" dirty="0"/>
              <a:t>Předložení VCM na SZIF – zkontrolovaného MAS do 30.8. 2022</a:t>
            </a:r>
          </a:p>
          <a:p>
            <a:r>
              <a:rPr lang="cs-CZ" b="1" dirty="0">
                <a:solidFill>
                  <a:srgbClr val="FF0000"/>
                </a:solidFill>
              </a:rPr>
              <a:t>Závěrečné ověření  a schválení projektů ze strany SZIF </a:t>
            </a:r>
          </a:p>
          <a:p>
            <a:r>
              <a:rPr lang="cs-CZ" b="1" dirty="0">
                <a:solidFill>
                  <a:srgbClr val="FF0000"/>
                </a:solidFill>
              </a:rPr>
              <a:t>Výzva k podpisu dohody </a:t>
            </a:r>
          </a:p>
          <a:p>
            <a:r>
              <a:rPr lang="cs-CZ" b="1" dirty="0">
                <a:solidFill>
                  <a:srgbClr val="FF0000"/>
                </a:solidFill>
              </a:rPr>
              <a:t>U projektů, kde není VCM (jen  cenový průzkum tzn. CZV do 500.000,- ) – doba kontrol na SZIF zkrácená  a budou schváleny dřív </a:t>
            </a:r>
          </a:p>
          <a:p>
            <a:pPr marL="0" indent="0">
              <a:buNone/>
            </a:pPr>
            <a:endParaRPr lang="cs-CZ" b="1" dirty="0">
              <a:solidFill>
                <a:srgbClr val="FF0000"/>
              </a:solidFill>
            </a:endParaRPr>
          </a:p>
        </p:txBody>
      </p:sp>
      <p:pic>
        <p:nvPicPr>
          <p:cNvPr id="4" name="obrázek 1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5730" y="1"/>
            <a:ext cx="6860540" cy="114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886370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cs-CZ" dirty="0"/>
            </a:br>
            <a:br>
              <a:rPr lang="cs-CZ" dirty="0"/>
            </a:br>
            <a:r>
              <a:rPr lang="cs-CZ" dirty="0"/>
              <a:t>Přílohy předkládané po  zaregistrování na SZIF 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endParaRPr lang="cs-CZ" dirty="0"/>
          </a:p>
          <a:p>
            <a:r>
              <a:rPr lang="cs-CZ" dirty="0"/>
              <a:t>V případě realizace výběrového/zadávacího řízení kompletní dokumentace k výběrovému/zadávacímu řízení. Podrobné informace jsou uvedeny v Obecných podmínkách těchto Pravidel, kapitole 8. Seznam dokumentace k výběrovému/zadávacímu řízení, je k dispozici na internetových stránkách SZIF (www.eagri.cz/prv a www.szif.cz). </a:t>
            </a:r>
            <a:r>
              <a:rPr lang="cs-CZ" b="1" dirty="0">
                <a:solidFill>
                  <a:srgbClr val="FF0000"/>
                </a:solidFill>
              </a:rPr>
              <a:t>(Pozor ZMĚNA - na zakázku malého rozsahu </a:t>
            </a:r>
            <a:r>
              <a:rPr lang="cs-CZ" b="1" dirty="0" err="1">
                <a:solidFill>
                  <a:srgbClr val="FF0000"/>
                </a:solidFill>
              </a:rPr>
              <a:t>tzn</a:t>
            </a:r>
            <a:r>
              <a:rPr lang="cs-CZ" b="1" dirty="0">
                <a:solidFill>
                  <a:srgbClr val="FF0000"/>
                </a:solidFill>
              </a:rPr>
              <a:t> od 500.000 Kč bez DPH do 2.000.000 na dodávku,  a do 6.000.000 na stavební práce, LZE DOKLÁDAT </a:t>
            </a:r>
            <a:r>
              <a:rPr lang="cs-CZ" b="1" dirty="0" err="1">
                <a:solidFill>
                  <a:srgbClr val="FF0000"/>
                </a:solidFill>
              </a:rPr>
              <a:t>tkz</a:t>
            </a:r>
            <a:r>
              <a:rPr lang="cs-CZ" b="1" dirty="0">
                <a:solidFill>
                  <a:srgbClr val="FF0000"/>
                </a:solidFill>
              </a:rPr>
              <a:t>. „VELKÝ“ CENOVÝ MARKETING. </a:t>
            </a:r>
          </a:p>
          <a:p>
            <a:r>
              <a:rPr lang="cs-CZ" dirty="0"/>
              <a:t>2) Formulář Žádosti o dotaci aktualizovaný dle výsledku výběrového/zadávacího řízení. </a:t>
            </a:r>
          </a:p>
          <a:p>
            <a:endParaRPr lang="cs-CZ" dirty="0"/>
          </a:p>
        </p:txBody>
      </p:sp>
      <p:pic>
        <p:nvPicPr>
          <p:cNvPr id="4" name="obrázek 1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5730" y="1"/>
            <a:ext cx="6860540" cy="10902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375032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br>
              <a:rPr lang="cs-CZ" sz="2800" b="1" dirty="0">
                <a:solidFill>
                  <a:srgbClr val="FF0000"/>
                </a:solidFill>
              </a:rPr>
            </a:br>
            <a:br>
              <a:rPr lang="cs-CZ" sz="2800" b="1" dirty="0">
                <a:solidFill>
                  <a:srgbClr val="FF0000"/>
                </a:solidFill>
              </a:rPr>
            </a:br>
            <a:br>
              <a:rPr lang="cs-CZ" sz="2800" b="1" dirty="0">
                <a:solidFill>
                  <a:srgbClr val="FF0000"/>
                </a:solidFill>
              </a:rPr>
            </a:br>
            <a:br>
              <a:rPr lang="cs-CZ" sz="2800" b="1" dirty="0">
                <a:solidFill>
                  <a:srgbClr val="FF0000"/>
                </a:solidFill>
              </a:rPr>
            </a:br>
            <a:r>
              <a:rPr lang="cs-CZ" sz="2800" b="1" dirty="0">
                <a:solidFill>
                  <a:srgbClr val="FF0000"/>
                </a:solidFill>
              </a:rPr>
              <a:t>POZOR ZMĚNA </a:t>
            </a:r>
            <a:r>
              <a:rPr lang="cs-CZ" sz="2800" b="1" dirty="0"/>
              <a:t>- místo VŘ lze dokládat </a:t>
            </a:r>
            <a:r>
              <a:rPr lang="cs-CZ" sz="2800" b="1" dirty="0" err="1"/>
              <a:t>tkz</a:t>
            </a:r>
            <a:r>
              <a:rPr lang="cs-CZ" sz="2800" b="1" dirty="0"/>
              <a:t>. Velký cenový marketing, pokud je hodnota zakázky 500 tis. Kč a vyšší (do 2 000 000 Kč bez DPH v případě zakázky na dodávky a/nebo služby nebo do 6 000 000 Kč bez DPH v případě zakázky na stavební práce)</a:t>
            </a:r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33224"/>
          <a:stretch/>
        </p:blipFill>
        <p:spPr>
          <a:xfrm>
            <a:off x="2178073" y="2751991"/>
            <a:ext cx="7835853" cy="3424971"/>
          </a:xfrm>
          <a:prstGeom prst="rect">
            <a:avLst/>
          </a:prstGeom>
        </p:spPr>
      </p:pic>
      <p:pic>
        <p:nvPicPr>
          <p:cNvPr id="5" name="obrázek 1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5730" y="1"/>
            <a:ext cx="6860540" cy="10902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01793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cs-CZ" dirty="0"/>
            </a:br>
            <a:br>
              <a:rPr lang="cs-CZ" dirty="0"/>
            </a:br>
            <a:r>
              <a:rPr lang="cs-CZ" dirty="0"/>
              <a:t>Popis </a:t>
            </a:r>
            <a:r>
              <a:rPr lang="cs-CZ" dirty="0" err="1"/>
              <a:t>fichí</a:t>
            </a:r>
            <a:r>
              <a:rPr lang="cs-CZ" dirty="0"/>
              <a:t>  - Míra dotace</a:t>
            </a:r>
            <a:br>
              <a:rPr lang="cs-CZ" dirty="0"/>
            </a:br>
            <a:endParaRPr lang="cs-CZ" dirty="0"/>
          </a:p>
        </p:txBody>
      </p:sp>
      <p:pic>
        <p:nvPicPr>
          <p:cNvPr id="4" name="obrázek 1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5730" y="123092"/>
            <a:ext cx="6860540" cy="1046285"/>
          </a:xfrm>
          <a:prstGeom prst="rect">
            <a:avLst/>
          </a:prstGeom>
        </p:spPr>
      </p:pic>
      <p:sp>
        <p:nvSpPr>
          <p:cNvPr id="5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cs-CZ" b="1" dirty="0" err="1"/>
              <a:t>Fiche</a:t>
            </a:r>
            <a:r>
              <a:rPr lang="cs-CZ" b="1" dirty="0"/>
              <a:t> 6, čl.20 odstavec e) Vybrané kulturní památky </a:t>
            </a:r>
            <a:r>
              <a:rPr lang="cs-CZ" dirty="0"/>
              <a:t>- Podpora zahrnuje obnovu a zhodnocení nemovitého kulturního dědictví venkova. (nemovitým kulturním dědictvím venkova se rozumí nemovité památky uvedené ve veřejně dostupném Ústředním seznamu kulturních památek České republiky)</a:t>
            </a:r>
          </a:p>
          <a:p>
            <a:r>
              <a:rPr lang="pl-PL" b="1" dirty="0"/>
              <a:t>80 % způsobilých výdajů, ze kterých je stanovena dotace</a:t>
            </a:r>
          </a:p>
          <a:p>
            <a:pPr marL="0" indent="0">
              <a:buNone/>
            </a:pPr>
            <a:r>
              <a:rPr lang="cs-CZ" dirty="0"/>
              <a:t>Podpora je poskytována ve dvou režimech dle typu projektu, resp. výběru žadatele: </a:t>
            </a:r>
          </a:p>
          <a:p>
            <a:pPr marL="0" indent="0">
              <a:buNone/>
            </a:pPr>
            <a:r>
              <a:rPr lang="cs-CZ" dirty="0"/>
              <a:t>1) Režim nezakládající veřejnou podporu </a:t>
            </a:r>
          </a:p>
          <a:p>
            <a:pPr marL="0" indent="0">
              <a:buNone/>
            </a:pPr>
            <a:r>
              <a:rPr lang="cs-CZ" dirty="0"/>
              <a:t>2) Režim </a:t>
            </a:r>
            <a:r>
              <a:rPr lang="cs-CZ" i="1" dirty="0"/>
              <a:t>de </a:t>
            </a:r>
            <a:r>
              <a:rPr lang="cs-CZ" i="1" dirty="0" err="1"/>
              <a:t>minimis</a:t>
            </a:r>
            <a:r>
              <a:rPr lang="cs-CZ" i="1" dirty="0"/>
              <a:t> </a:t>
            </a:r>
            <a:r>
              <a:rPr lang="cs-CZ" dirty="0"/>
              <a:t>– projekty musí být v souladu s Nařízením Komise (EU) č. 1407/2013 ze dne 18. prosince 2013 o použití článků 107 a 108 Smlouvy o fungování Evropské unie na podporu </a:t>
            </a:r>
            <a:r>
              <a:rPr lang="cs-CZ" i="1" dirty="0"/>
              <a:t>de </a:t>
            </a:r>
            <a:r>
              <a:rPr lang="cs-CZ" i="1" dirty="0" err="1"/>
              <a:t>minimis</a:t>
            </a:r>
            <a:r>
              <a:rPr lang="cs-CZ" i="1" dirty="0"/>
              <a:t> </a:t>
            </a:r>
          </a:p>
          <a:p>
            <a:pPr marL="0" indent="0">
              <a:buNone/>
            </a:pPr>
            <a:r>
              <a:rPr lang="cs-CZ" b="1" dirty="0"/>
              <a:t>Žadatel: </a:t>
            </a:r>
            <a:r>
              <a:rPr lang="cs-CZ" dirty="0"/>
              <a:t>Obec nebo svazek obcí, příspěvková organizace zřízená obcí nebo svazkem obcí, nestátní neziskové organizace (spolek, ústav, o.p.s.), registrované církve a náboženské společnosti a evidované (církevní) právnické osoby. </a:t>
            </a:r>
          </a:p>
        </p:txBody>
      </p:sp>
    </p:spTree>
    <p:extLst>
      <p:ext uri="{BB962C8B-B14F-4D97-AF65-F5344CB8AC3E}">
        <p14:creationId xmlns:p14="http://schemas.microsoft.com/office/powerpoint/2010/main" val="94392624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br>
              <a:rPr lang="cs-CZ" dirty="0"/>
            </a:br>
            <a:r>
              <a:rPr lang="cs-CZ" dirty="0"/>
              <a:t>Přílohy  při podpisu dohody 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cs-CZ" i="1" dirty="0"/>
              <a:t>Povinné přílohy předkládané při podpisu Dohody; C </a:t>
            </a:r>
            <a:endParaRPr lang="cs-CZ" dirty="0"/>
          </a:p>
          <a:p>
            <a:r>
              <a:rPr lang="cs-CZ" dirty="0"/>
              <a:t>1) Potvrzení finančního úřadu </a:t>
            </a:r>
            <a:r>
              <a:rPr lang="cs-CZ" b="1" dirty="0">
                <a:solidFill>
                  <a:srgbClr val="FF0000"/>
                </a:solidFill>
              </a:rPr>
              <a:t>o bezdlužnosti, </a:t>
            </a:r>
            <a:r>
              <a:rPr lang="cs-CZ" dirty="0"/>
              <a:t>popř. povolení k posečkání úhrady daně nebo rozložení úhrady daně do splátek. Datum tohoto potvrzení nesmí být starší než datum podání Žádosti o dotaci na MAS – prostá kopie. </a:t>
            </a:r>
          </a:p>
          <a:p>
            <a:r>
              <a:rPr lang="cs-CZ" dirty="0"/>
              <a:t>2) V případě, že je podpora poskytována v režimu </a:t>
            </a:r>
            <a:r>
              <a:rPr lang="cs-CZ" i="1" dirty="0"/>
              <a:t>de </a:t>
            </a:r>
            <a:r>
              <a:rPr lang="cs-CZ" i="1" dirty="0" err="1"/>
              <a:t>minimis</a:t>
            </a:r>
            <a:r>
              <a:rPr lang="cs-CZ" dirty="0"/>
              <a:t>, vyplněné </a:t>
            </a:r>
            <a:r>
              <a:rPr lang="cs-CZ" b="1" dirty="0">
                <a:solidFill>
                  <a:srgbClr val="FF0000"/>
                </a:solidFill>
              </a:rPr>
              <a:t>Čestné prohlášení k </a:t>
            </a:r>
            <a:r>
              <a:rPr lang="cs-CZ" b="1" i="1" dirty="0">
                <a:solidFill>
                  <a:srgbClr val="FF0000"/>
                </a:solidFill>
              </a:rPr>
              <a:t>de </a:t>
            </a:r>
            <a:r>
              <a:rPr lang="cs-CZ" b="1" i="1" dirty="0" err="1">
                <a:solidFill>
                  <a:srgbClr val="FF0000"/>
                </a:solidFill>
              </a:rPr>
              <a:t>minimis</a:t>
            </a:r>
            <a:r>
              <a:rPr lang="cs-CZ" b="1" i="1" dirty="0">
                <a:solidFill>
                  <a:srgbClr val="FF0000"/>
                </a:solidFill>
              </a:rPr>
              <a:t> (PRŮŘEZOVÁ PŘÍLOHA)</a:t>
            </a:r>
          </a:p>
          <a:p>
            <a:r>
              <a:rPr lang="cs-CZ" dirty="0"/>
              <a:t>3) Pokud se jedná o žadatele, který musí pro splnění definice spadat do určité kategorie podniku podle velikosti – Prohlášení o zařazení podniku do kategorie </a:t>
            </a:r>
            <a:r>
              <a:rPr lang="cs-CZ" dirty="0" err="1"/>
              <a:t>mikropodniků</a:t>
            </a:r>
            <a:r>
              <a:rPr lang="cs-CZ" dirty="0"/>
              <a:t>, malých či středních podniků dle vzoru v Příloze 5 Pravidel - elektronický formulář ke stažení na internetových stránkách www.eagri.cz/prv a www.szif.cz </a:t>
            </a:r>
            <a:r>
              <a:rPr lang="cs-CZ" dirty="0">
                <a:solidFill>
                  <a:srgbClr val="FF0000"/>
                </a:solidFill>
              </a:rPr>
              <a:t>(pouze v případě, že mezi Žádostí o dotaci a Dohodou bylo uzavřeno další účetní období či došlo ke změně vlastnické struktury podniku). </a:t>
            </a:r>
          </a:p>
          <a:p>
            <a:endParaRPr lang="cs-CZ" dirty="0"/>
          </a:p>
        </p:txBody>
      </p:sp>
      <p:pic>
        <p:nvPicPr>
          <p:cNvPr id="4" name="obrázek 1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5730" y="0"/>
            <a:ext cx="6860540" cy="10638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462447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br>
              <a:rPr lang="cs-CZ" dirty="0"/>
            </a:br>
            <a:r>
              <a:rPr lang="cs-CZ" dirty="0"/>
              <a:t>Preferenční kritéria - výklad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/>
              <a:t>Výše celkových způsobilých výdajů, na které může být poskytnuta dotace</a:t>
            </a:r>
          </a:p>
          <a:p>
            <a:r>
              <a:rPr lang="cs-CZ" dirty="0"/>
              <a:t>Partnerství v projektu – žadatel popíše v žádosti partnerství v projektu a doloží jej partnerskou smlouvou. Partnerem musí být spolek nebo příspěvková organizace prokazatelně působící v obci, kde je místo realizace projektu.</a:t>
            </a:r>
          </a:p>
          <a:p>
            <a:r>
              <a:rPr lang="cs-CZ" dirty="0"/>
              <a:t>Vytvoření pracovních míst – musí mít přímou vazbu na projekt, vytvořeno nejpozději do 6 měsíců od data převedení dotace na účet žadatele, závazek 3 roky od data převedení dotace na účet (malý a střední podnik), na HPP (nemusí být na celý úvazek)</a:t>
            </a:r>
          </a:p>
          <a:p>
            <a:r>
              <a:rPr lang="cs-CZ" dirty="0" err="1"/>
              <a:t>Prvožadatel</a:t>
            </a:r>
            <a:r>
              <a:rPr lang="cs-CZ" dirty="0"/>
              <a:t> – žadatel bez historie u MAS</a:t>
            </a:r>
          </a:p>
          <a:p>
            <a:endParaRPr lang="cs-CZ" dirty="0"/>
          </a:p>
        </p:txBody>
      </p:sp>
      <p:pic>
        <p:nvPicPr>
          <p:cNvPr id="4" name="obrázek 1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5730" y="79131"/>
            <a:ext cx="6860540" cy="10374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931657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br>
              <a:rPr lang="cs-CZ" dirty="0"/>
            </a:br>
            <a:r>
              <a:rPr lang="cs-CZ" dirty="0"/>
              <a:t>Co není úlohou MAS 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Napsat Vám projekt (žádost) – nesmíme </a:t>
            </a:r>
          </a:p>
          <a:p>
            <a:r>
              <a:rPr lang="cs-CZ" dirty="0"/>
              <a:t>Kontrolovat, nebo provádět pro Vás výběrová řízení </a:t>
            </a:r>
          </a:p>
          <a:p>
            <a:r>
              <a:rPr lang="cs-CZ" dirty="0"/>
              <a:t>Kontrolovat  finanční zdraví </a:t>
            </a:r>
          </a:p>
          <a:p>
            <a:r>
              <a:rPr lang="cs-CZ" dirty="0"/>
              <a:t>Zpracovávat Vám žádost o platbu </a:t>
            </a:r>
          </a:p>
        </p:txBody>
      </p:sp>
      <p:pic>
        <p:nvPicPr>
          <p:cNvPr id="4" name="obrázek 1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5730" y="-114299"/>
            <a:ext cx="6860540" cy="1099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564926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534013"/>
          </a:xfrm>
        </p:spPr>
        <p:txBody>
          <a:bodyPr>
            <a:normAutofit fontScale="90000"/>
          </a:bodyPr>
          <a:lstStyle/>
          <a:p>
            <a:br>
              <a:rPr lang="cs-CZ" b="1" dirty="0"/>
            </a:br>
            <a:br>
              <a:rPr lang="cs-CZ" b="1" dirty="0"/>
            </a:br>
            <a:br>
              <a:rPr lang="cs-CZ" b="1" dirty="0"/>
            </a:br>
            <a:r>
              <a:rPr lang="cs-CZ" b="1" dirty="0"/>
              <a:t>Co je úlohou MAS Labské skály v celém procesu </a:t>
            </a:r>
            <a:br>
              <a:rPr lang="cs-CZ" b="1" dirty="0"/>
            </a:br>
            <a:br>
              <a:rPr lang="cs-CZ" b="1" dirty="0"/>
            </a:b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cs-CZ" dirty="0"/>
              <a:t> - projekty budou podpořeny z alokace  Strategie komunitně vedeného místního rozvoje ( SCLLD)  MAS Labské skály </a:t>
            </a:r>
          </a:p>
          <a:p>
            <a:pPr>
              <a:buFontTx/>
              <a:buChar char="-"/>
            </a:pPr>
            <a:r>
              <a:rPr lang="cs-CZ" dirty="0"/>
              <a:t>MAS není poskytovatelem dotace – to je ŘO PRV (Programu rozvoje venkova) </a:t>
            </a:r>
          </a:p>
          <a:p>
            <a:pPr>
              <a:buFontTx/>
              <a:buChar char="-"/>
            </a:pPr>
            <a:r>
              <a:rPr lang="cs-CZ" dirty="0"/>
              <a:t>MAS je pro žadatele konzultantem a průvodcem celého procesu</a:t>
            </a:r>
          </a:p>
          <a:p>
            <a:pPr>
              <a:buFontTx/>
              <a:buChar char="-"/>
            </a:pPr>
            <a:r>
              <a:rPr lang="cs-CZ" dirty="0"/>
              <a:t>MAS  provádí administrativní kontrolu a kontrolu přijatelnosti, hodnocení projektů z hlediska svých preferenčních kritérií kterými jsou: </a:t>
            </a:r>
          </a:p>
          <a:p>
            <a:pPr marL="0" indent="0">
              <a:buNone/>
            </a:pPr>
            <a:r>
              <a:rPr lang="cs-CZ" dirty="0"/>
              <a:t>Vytvoření pracovních míst, podpora menších projektů, inovace  v navázání spolupráce, všeobecné informovanosti, modernizace </a:t>
            </a:r>
          </a:p>
        </p:txBody>
      </p:sp>
      <p:pic>
        <p:nvPicPr>
          <p:cNvPr id="4" name="obrázek 1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5730" y="1"/>
            <a:ext cx="6860540" cy="1151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521149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br>
              <a:rPr lang="cs-CZ" dirty="0"/>
            </a:br>
            <a:r>
              <a:rPr lang="cs-CZ" dirty="0"/>
              <a:t>Co je úlohou MAS ještě 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Výběr projektů ke spolufinancování </a:t>
            </a:r>
          </a:p>
          <a:p>
            <a:r>
              <a:rPr lang="cs-CZ" dirty="0"/>
              <a:t>Konzultační podpora žadatelům  po celou dobu realizace vč.  Žádosti o proplacení </a:t>
            </a:r>
          </a:p>
          <a:p>
            <a:r>
              <a:rPr lang="cs-CZ" dirty="0"/>
              <a:t>Schvalování změnových hlášení – nutno konzultovat předem </a:t>
            </a:r>
          </a:p>
          <a:p>
            <a:r>
              <a:rPr lang="cs-CZ" dirty="0"/>
              <a:t>Propagace vašeho projektu  a navazování další spolupráce </a:t>
            </a:r>
          </a:p>
          <a:p>
            <a:r>
              <a:rPr lang="cs-CZ" dirty="0"/>
              <a:t>Organizace seminářů  - pro žadatele při vyhlášení výzvy,  dalšího k Výběrovým řízením a po schválení projektů pro příjemce </a:t>
            </a:r>
          </a:p>
        </p:txBody>
      </p:sp>
      <p:pic>
        <p:nvPicPr>
          <p:cNvPr id="4" name="obrázek 1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5730" y="0"/>
            <a:ext cx="6860540" cy="11166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348293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cs-CZ" dirty="0"/>
            </a:br>
            <a:br>
              <a:rPr lang="cs-CZ" dirty="0"/>
            </a:br>
            <a:r>
              <a:rPr lang="cs-CZ" dirty="0"/>
              <a:t>Konzultace 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dirty="0"/>
              <a:t> </a:t>
            </a:r>
          </a:p>
          <a:p>
            <a:endParaRPr lang="cs-CZ" dirty="0"/>
          </a:p>
        </p:txBody>
      </p:sp>
      <p:graphicFrame>
        <p:nvGraphicFramePr>
          <p:cNvPr id="4" name="Tabulk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42044039"/>
              </p:ext>
            </p:extLst>
          </p:nvPr>
        </p:nvGraphicFramePr>
        <p:xfrm>
          <a:off x="876301" y="2321169"/>
          <a:ext cx="10513165" cy="4186420"/>
        </p:xfrm>
        <a:graphic>
          <a:graphicData uri="http://schemas.openxmlformats.org/drawingml/2006/table">
            <a:tbl>
              <a:tblPr/>
              <a:tblGrid>
                <a:gridCol w="399383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25966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25966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19471">
                <a:tc>
                  <a:txBody>
                    <a:bodyPr/>
                    <a:lstStyle/>
                    <a:p>
                      <a:r>
                        <a:rPr lang="cs-CZ" b="1" dirty="0">
                          <a:effectLst/>
                        </a:rPr>
                        <a:t>Jméno a funkce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 b="1">
                          <a:effectLst/>
                        </a:rPr>
                        <a:t>Telefon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 b="1">
                          <a:effectLst/>
                        </a:rPr>
                        <a:t>e-mail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54352">
                <a:tc>
                  <a:txBody>
                    <a:bodyPr/>
                    <a:lstStyle/>
                    <a:p>
                      <a:r>
                        <a:rPr lang="cs-CZ" b="1">
                          <a:effectLst/>
                        </a:rPr>
                        <a:t>Jiřina Bischoffiová</a:t>
                      </a:r>
                    </a:p>
                    <a:p>
                      <a:r>
                        <a:rPr lang="cs-CZ" b="1">
                          <a:effectLst/>
                        </a:rPr>
                        <a:t>Vedoucí pracovník pro SCLLD, konzultace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 b="1">
                          <a:effectLst/>
                        </a:rPr>
                        <a:t>722 944 947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 b="1" dirty="0">
                          <a:effectLst/>
                          <a:hlinkClick r:id="rId2"/>
                        </a:rPr>
                        <a:t>Jirina.bischoffiova@seznam.cz</a:t>
                      </a:r>
                      <a:endParaRPr lang="cs-CZ" b="1" dirty="0">
                        <a:effectLst/>
                      </a:endParaRPr>
                    </a:p>
                    <a:p>
                      <a:r>
                        <a:rPr lang="cs-CZ" b="1" dirty="0">
                          <a:effectLst/>
                          <a:hlinkClick r:id="rId3"/>
                        </a:rPr>
                        <a:t>maslabskeskaly@gmail.com</a:t>
                      </a:r>
                      <a:endParaRPr lang="cs-CZ" b="1" dirty="0">
                        <a:effectLst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60585">
                <a:tc>
                  <a:txBody>
                    <a:bodyPr/>
                    <a:lstStyle/>
                    <a:p>
                      <a:r>
                        <a:rPr lang="cs-CZ" b="1" dirty="0">
                          <a:effectLst/>
                        </a:rPr>
                        <a:t>Jana Vošahlíková</a:t>
                      </a:r>
                    </a:p>
                    <a:p>
                      <a:r>
                        <a:rPr lang="cs-CZ" b="1" dirty="0">
                          <a:effectLst/>
                        </a:rPr>
                        <a:t>Asistent pro SCLLD, konzultant</a:t>
                      </a:r>
                      <a:r>
                        <a:rPr lang="cs-CZ" b="1" baseline="0" dirty="0">
                          <a:effectLst/>
                        </a:rPr>
                        <a:t> pro PRV</a:t>
                      </a:r>
                      <a:endParaRPr lang="cs-CZ" b="1" dirty="0">
                        <a:effectLst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 b="1">
                          <a:effectLst/>
                        </a:rPr>
                        <a:t>775 163 690  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 b="1" dirty="0">
                          <a:effectLst/>
                          <a:hlinkClick r:id="rId4"/>
                        </a:rPr>
                        <a:t>Vosahlikova.masls@seznam.cz</a:t>
                      </a:r>
                      <a:endParaRPr lang="cs-CZ" b="1" dirty="0">
                        <a:effectLst/>
                      </a:endParaRPr>
                    </a:p>
                    <a:p>
                      <a:r>
                        <a:rPr lang="cs-CZ" b="1" dirty="0">
                          <a:effectLst/>
                          <a:hlinkClick r:id="rId3"/>
                        </a:rPr>
                        <a:t>maslabskeskaly@gmail.com</a:t>
                      </a:r>
                      <a:endParaRPr lang="cs-CZ" b="1" dirty="0">
                        <a:effectLst/>
                      </a:endParaRPr>
                    </a:p>
                    <a:p>
                      <a:endParaRPr lang="cs-CZ" b="1" dirty="0">
                        <a:effectLst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452012">
                <a:tc>
                  <a:txBody>
                    <a:bodyPr/>
                    <a:lstStyle/>
                    <a:p>
                      <a:r>
                        <a:rPr lang="cs-CZ" b="1" dirty="0">
                          <a:effectLst/>
                        </a:rPr>
                        <a:t>Ing. Renata </a:t>
                      </a:r>
                      <a:r>
                        <a:rPr lang="cs-CZ" b="1" dirty="0" err="1">
                          <a:effectLst/>
                        </a:rPr>
                        <a:t>Michalegová</a:t>
                      </a:r>
                      <a:endParaRPr lang="cs-CZ" b="1" dirty="0">
                        <a:effectLst/>
                      </a:endParaRPr>
                    </a:p>
                    <a:p>
                      <a:r>
                        <a:rPr lang="cs-CZ" b="1" dirty="0">
                          <a:effectLst/>
                        </a:rPr>
                        <a:t>Projektový</a:t>
                      </a:r>
                      <a:r>
                        <a:rPr lang="cs-CZ" b="1" baseline="0" dirty="0">
                          <a:effectLst/>
                        </a:rPr>
                        <a:t> manažer, Konzultace pro PRV</a:t>
                      </a:r>
                      <a:endParaRPr lang="cs-CZ" b="1" dirty="0">
                        <a:effectLst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 b="1" dirty="0">
                          <a:effectLst/>
                        </a:rPr>
                        <a:t>604 106 721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 b="1" dirty="0">
                          <a:effectLst/>
                          <a:hlinkClick r:id="rId5"/>
                        </a:rPr>
                        <a:t>Michalegova.masls@seznam.cz</a:t>
                      </a:r>
                      <a:r>
                        <a:rPr lang="cs-CZ" b="1" baseline="0" dirty="0">
                          <a:effectLst/>
                        </a:rPr>
                        <a:t> </a:t>
                      </a:r>
                    </a:p>
                    <a:p>
                      <a:r>
                        <a:rPr lang="cs-CZ" b="1" baseline="0" dirty="0">
                          <a:effectLst/>
                          <a:hlinkClick r:id="rId3"/>
                        </a:rPr>
                        <a:t>maslabskeskaly@gmail.com</a:t>
                      </a:r>
                      <a:r>
                        <a:rPr lang="cs-CZ" b="1" baseline="0" dirty="0">
                          <a:effectLst/>
                        </a:rPr>
                        <a:t> </a:t>
                      </a:r>
                      <a:endParaRPr lang="cs-CZ" b="1" dirty="0">
                        <a:effectLst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32286034"/>
                  </a:ext>
                </a:extLst>
              </a:tr>
            </a:tbl>
          </a:graphicData>
        </a:graphic>
      </p:graphicFrame>
      <p:pic>
        <p:nvPicPr>
          <p:cNvPr id="5" name="obrázek 1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5730" y="61546"/>
            <a:ext cx="6860540" cy="10462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001858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br>
              <a:rPr lang="cs-CZ" dirty="0"/>
            </a:br>
            <a:r>
              <a:rPr lang="cs-CZ" dirty="0"/>
              <a:t>Na konec 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V případě  otázek, potřeby pomoci , nejasností se neváhejte na nás obrátit.</a:t>
            </a:r>
          </a:p>
          <a:p>
            <a:endParaRPr lang="cs-CZ" dirty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2328" y="3960250"/>
            <a:ext cx="3566160" cy="939338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3684" y="4203298"/>
            <a:ext cx="1658112" cy="580744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05672" y="4075795"/>
            <a:ext cx="1161288" cy="708247"/>
          </a:xfrm>
          <a:prstGeom prst="rect">
            <a:avLst/>
          </a:prstGeom>
        </p:spPr>
      </p:pic>
      <p:pic>
        <p:nvPicPr>
          <p:cNvPr id="8" name="obrázek 1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5730" y="87923"/>
            <a:ext cx="6860540" cy="11605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14505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br>
              <a:rPr lang="cs-CZ" dirty="0"/>
            </a:br>
            <a:r>
              <a:rPr lang="cs-CZ" dirty="0"/>
              <a:t>Popis </a:t>
            </a:r>
            <a:r>
              <a:rPr lang="cs-CZ" dirty="0" err="1"/>
              <a:t>fiche</a:t>
            </a:r>
            <a:r>
              <a:rPr lang="cs-CZ" dirty="0"/>
              <a:t>  - přílohy k </a:t>
            </a:r>
            <a:r>
              <a:rPr lang="cs-CZ" dirty="0" err="1"/>
              <a:t>fichi</a:t>
            </a:r>
            <a:r>
              <a:rPr lang="cs-CZ" dirty="0"/>
              <a:t> 6 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b="1" dirty="0"/>
              <a:t>Pokud  jde o stavební záměr</a:t>
            </a:r>
            <a:r>
              <a:rPr lang="cs-CZ" dirty="0"/>
              <a:t>, kde je třeba opatření stavebního úřadu (</a:t>
            </a:r>
            <a:r>
              <a:rPr lang="cs-CZ" dirty="0" err="1"/>
              <a:t>územko</a:t>
            </a:r>
            <a:r>
              <a:rPr lang="cs-CZ" dirty="0"/>
              <a:t>, st. Povolení, ohlášení)  - je povinnou přílohou  ke dni podání žádosti o dotaci na MAS platné a nejpozději ke dni registrace na SZIF pravomocné rozhodnutí tedy SP, ÚR apod. V případě, že  není třeba ničeho (po konzultaci se SÚ)- je dobré vyžádat si  sdělení, nebo stanovisko o SÚ (není povinné).</a:t>
            </a:r>
          </a:p>
          <a:p>
            <a:r>
              <a:rPr lang="cs-CZ" b="1" dirty="0"/>
              <a:t>Pokud projekt podléhá řízení SÚ </a:t>
            </a:r>
            <a:r>
              <a:rPr lang="cs-CZ" dirty="0"/>
              <a:t>– SÚ ověřená stavební dokumentace </a:t>
            </a:r>
          </a:p>
          <a:p>
            <a:r>
              <a:rPr lang="cs-CZ" b="1" dirty="0"/>
              <a:t>Půdorys</a:t>
            </a:r>
            <a:r>
              <a:rPr lang="cs-CZ" dirty="0"/>
              <a:t> (u projektů kde není PD – tedy u těch kde není třeba opatření SÚ) – v odpovídajícím měřítku – kde je vyznačen půdorys a rozměry stavby a zakresleno co se v projektu bude dělat, předkládá se i když se bude pořizovat technologie </a:t>
            </a:r>
          </a:p>
        </p:txBody>
      </p:sp>
      <p:pic>
        <p:nvPicPr>
          <p:cNvPr id="4" name="obrázek 1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5730" y="1"/>
            <a:ext cx="6860540" cy="1151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99174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br>
              <a:rPr lang="cs-CZ" dirty="0"/>
            </a:br>
            <a:r>
              <a:rPr lang="cs-CZ" dirty="0"/>
              <a:t>Přílohy – pokračování 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b="1" dirty="0"/>
              <a:t>Katastrální mapa (pokud jsou realizovány stavební výdaje a není součástí projektové dokumentace) </a:t>
            </a:r>
            <a:r>
              <a:rPr lang="cs-CZ" dirty="0"/>
              <a:t>v odpovídajícím měřítku, ze které budou patrná čísla pozemků, hranice pozemků, název katastrálního území a měřítko mapy a se zakreslenou lokalizací projektu (toto se netýká pořízení mobilních strojů)</a:t>
            </a:r>
          </a:p>
          <a:p>
            <a:pPr marL="0" indent="0">
              <a:buNone/>
            </a:pPr>
            <a:endParaRPr lang="cs-CZ" dirty="0"/>
          </a:p>
          <a:p>
            <a:r>
              <a:rPr lang="cs-CZ" dirty="0"/>
              <a:t>Pokud se jedná o žadatele, který musí pro splnění definice spadat do určité kategorie podniku podle velikosti – </a:t>
            </a:r>
            <a:r>
              <a:rPr lang="cs-CZ" b="1" dirty="0"/>
              <a:t>Prohlášení o zařazení podniku do kategorie </a:t>
            </a:r>
            <a:r>
              <a:rPr lang="cs-CZ" b="1" dirty="0" err="1"/>
              <a:t>mikropodniků</a:t>
            </a:r>
            <a:r>
              <a:rPr lang="cs-CZ" b="1" dirty="0"/>
              <a:t>, malých a středních podniků </a:t>
            </a:r>
            <a:r>
              <a:rPr lang="cs-CZ" dirty="0"/>
              <a:t>dle Přílohy 5 Pravidel </a:t>
            </a:r>
          </a:p>
          <a:p>
            <a:endParaRPr lang="cs-CZ" dirty="0"/>
          </a:p>
        </p:txBody>
      </p:sp>
      <p:pic>
        <p:nvPicPr>
          <p:cNvPr id="4" name="obrázek 1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5730" y="-87923"/>
            <a:ext cx="6860540" cy="11693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04769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br>
              <a:rPr lang="cs-CZ" dirty="0"/>
            </a:br>
            <a:r>
              <a:rPr lang="cs-CZ" dirty="0"/>
              <a:t>Přílohy – pokračování 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cs-CZ" dirty="0"/>
              <a:t>V případě, že v rámci projektu nakupuje nemovitost znalecký posudek, ne starší než 6 měsíců před podáním žádosti na MAS</a:t>
            </a:r>
          </a:p>
          <a:p>
            <a:r>
              <a:rPr lang="cs-CZ" dirty="0"/>
              <a:t>Fotodokumentace aktuálního stavu místa realizace projektu.</a:t>
            </a:r>
          </a:p>
          <a:p>
            <a:endParaRPr lang="cs-CZ" dirty="0"/>
          </a:p>
          <a:p>
            <a:r>
              <a:rPr lang="cs-CZ" b="1" dirty="0"/>
              <a:t>Specifické přílohy pro </a:t>
            </a:r>
            <a:r>
              <a:rPr lang="cs-CZ" b="1" dirty="0" err="1"/>
              <a:t>fichi</a:t>
            </a:r>
            <a:r>
              <a:rPr lang="cs-CZ" b="1" dirty="0"/>
              <a:t> 6 oblast e) Vybrané kulturní památky</a:t>
            </a:r>
          </a:p>
          <a:p>
            <a:r>
              <a:rPr lang="cs-CZ" dirty="0"/>
              <a:t>1) Prohlášení o realizaci projektu v souladu s plánem/programem rozvoje obce (strategického rozvojového dokumentu) (viz Příloha 21 Pravidel)</a:t>
            </a:r>
          </a:p>
          <a:p>
            <a:r>
              <a:rPr lang="cs-CZ" dirty="0"/>
              <a:t>2) Souhlasné závazné stanovisko příslušného orgánu památkové péče podle § 14 zákona č. 20/1987 Sb., o státní památkové péči, ve znění pozdějších předpisů, v případě, že není vyžadováno stavební řízení, které vychází ze stanoviska NPÚ </a:t>
            </a:r>
          </a:p>
          <a:p>
            <a:r>
              <a:rPr lang="cs-CZ" b="1" dirty="0"/>
              <a:t>Přílohy stanovené MAS</a:t>
            </a:r>
          </a:p>
          <a:p>
            <a:r>
              <a:rPr lang="cs-CZ" dirty="0"/>
              <a:t>V případě partnerství v projektu doloží žadatel Partnerskou smlouvu, jejíž vzor je přílohou dokumentace výzvy č.7 / PRV na stránkách MAS</a:t>
            </a:r>
          </a:p>
          <a:p>
            <a:pPr marL="0" indent="0">
              <a:buNone/>
            </a:pPr>
            <a:endParaRPr lang="cs-CZ" dirty="0"/>
          </a:p>
        </p:txBody>
      </p:sp>
      <p:pic>
        <p:nvPicPr>
          <p:cNvPr id="4" name="obrázek 1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5730" y="-70338"/>
            <a:ext cx="6860540" cy="11957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47225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br>
              <a:rPr lang="cs-CZ" dirty="0"/>
            </a:br>
            <a:r>
              <a:rPr lang="cs-CZ" dirty="0"/>
              <a:t>Dokládání příloh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Formulář Prohlášení o zařazení podniku se již nedokládá jako příloha žádosti o dotaci, ale přes samostatnou záložku, podobně jako dříve formulář Finanční zdraví </a:t>
            </a:r>
          </a:p>
          <a:p>
            <a:r>
              <a:rPr lang="cs-CZ" b="1" dirty="0"/>
              <a:t>Nově se dokládají přes záložku Průřezové přílohy </a:t>
            </a:r>
          </a:p>
          <a:p>
            <a:r>
              <a:rPr lang="cs-CZ" dirty="0"/>
              <a:t>MAS tyto přílohy vyžaduje pro účely administrativní kontroly a proto je žadatel musí doložit navíc jako přílohu žádosti o dotaci.</a:t>
            </a:r>
          </a:p>
        </p:txBody>
      </p:sp>
      <p:pic>
        <p:nvPicPr>
          <p:cNvPr id="4" name="obrázek 1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5730" y="0"/>
            <a:ext cx="6860540" cy="11605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940687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br>
              <a:rPr lang="cs-CZ" dirty="0"/>
            </a:br>
            <a:r>
              <a:rPr lang="cs-CZ" dirty="0"/>
              <a:t>Finanční zdraví 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/>
              <a:t>Podmínka splnění finančního zdraví se nevztahuje na : obce, svazky obcí, příspěvkové organizace, spolky, pobočné spolky, ústavy, obecně prospěšné společnosti, zájmová sdružení právnických osob, církevní organizace a náboženské společnosti, nadace a veřejné VŠ a školní statky/podniky</a:t>
            </a:r>
          </a:p>
          <a:p>
            <a:endParaRPr lang="cs-CZ" dirty="0"/>
          </a:p>
        </p:txBody>
      </p:sp>
      <p:pic>
        <p:nvPicPr>
          <p:cNvPr id="4" name="obrázek 1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5730" y="-61545"/>
            <a:ext cx="6860540" cy="1151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013035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br>
              <a:rPr lang="cs-CZ" dirty="0"/>
            </a:br>
            <a:r>
              <a:rPr lang="cs-CZ" dirty="0"/>
              <a:t>Režim podpory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Podpora je poskytována ve dvou režimech, ze kterých si žadatel může zvolit: </a:t>
            </a:r>
          </a:p>
          <a:p>
            <a:r>
              <a:rPr lang="cs-CZ" dirty="0"/>
              <a:t>1) Režim nezakládající veřejnou podporu </a:t>
            </a:r>
          </a:p>
          <a:p>
            <a:r>
              <a:rPr lang="cs-CZ" dirty="0"/>
              <a:t>2) Režim </a:t>
            </a:r>
            <a:r>
              <a:rPr lang="cs-CZ" i="1" dirty="0"/>
              <a:t>de </a:t>
            </a:r>
            <a:r>
              <a:rPr lang="cs-CZ" i="1" dirty="0" err="1"/>
              <a:t>minimis</a:t>
            </a:r>
            <a:r>
              <a:rPr lang="cs-CZ" i="1" dirty="0"/>
              <a:t> </a:t>
            </a:r>
            <a:r>
              <a:rPr lang="cs-CZ" dirty="0"/>
              <a:t>– projekty musí být v souladu s Nařízením Komise (EU) č. 1407/2013 ze dne 18. prosince 2013 o použití článků 107 a 108 Smlouvy o fungování Evropské unie na podporu </a:t>
            </a:r>
            <a:r>
              <a:rPr lang="cs-CZ" i="1" dirty="0"/>
              <a:t>de </a:t>
            </a:r>
            <a:r>
              <a:rPr lang="cs-CZ" i="1" dirty="0" err="1"/>
              <a:t>minimis</a:t>
            </a:r>
            <a:r>
              <a:rPr lang="cs-CZ" i="1" dirty="0"/>
              <a:t> </a:t>
            </a:r>
            <a:r>
              <a:rPr lang="cs-CZ" dirty="0"/>
              <a:t>(Celková výše podpory </a:t>
            </a:r>
            <a:r>
              <a:rPr lang="cs-CZ" i="1" dirty="0"/>
              <a:t>de </a:t>
            </a:r>
            <a:r>
              <a:rPr lang="cs-CZ" i="1" dirty="0" err="1"/>
              <a:t>minimis</a:t>
            </a:r>
            <a:r>
              <a:rPr lang="cs-CZ" dirty="0"/>
              <a:t>, kterou členský stát poskytne jednomu podniku, nesmí za libovolná tři po sobě jdoucí jednoletá účetní období překročit 200 000 EUR)</a:t>
            </a:r>
          </a:p>
          <a:p>
            <a:endParaRPr lang="cs-CZ" dirty="0"/>
          </a:p>
        </p:txBody>
      </p:sp>
      <p:pic>
        <p:nvPicPr>
          <p:cNvPr id="4" name="obrázek 1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5730" y="-61545"/>
            <a:ext cx="6860540" cy="1151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5210567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2427</TotalTime>
  <Words>2992</Words>
  <Application>Microsoft Office PowerPoint</Application>
  <PresentationFormat>Širokoúhlá obrazovka</PresentationFormat>
  <Paragraphs>186</Paragraphs>
  <Slides>36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36</vt:i4>
      </vt:variant>
    </vt:vector>
  </HeadingPairs>
  <TitlesOfParts>
    <vt:vector size="40" baseType="lpstr">
      <vt:lpstr>Arial</vt:lpstr>
      <vt:lpstr>Calibri</vt:lpstr>
      <vt:lpstr>Calibri Light</vt:lpstr>
      <vt:lpstr>Motiv Office</vt:lpstr>
      <vt:lpstr>Prezentace aplikace PowerPoint</vt:lpstr>
      <vt:lpstr> Základní informace o výzvě </vt:lpstr>
      <vt:lpstr>  Popis fichí  - Míra dotace </vt:lpstr>
      <vt:lpstr> Popis fiche  - přílohy k fichi 6 </vt:lpstr>
      <vt:lpstr> Přílohy – pokračování </vt:lpstr>
      <vt:lpstr> Přílohy – pokračování </vt:lpstr>
      <vt:lpstr> Dokládání příloh</vt:lpstr>
      <vt:lpstr> Finanční zdraví </vt:lpstr>
      <vt:lpstr> Režim podpory</vt:lpstr>
      <vt:lpstr> Přijatelnost</vt:lpstr>
      <vt:lpstr> Způsobilé výdaje</vt:lpstr>
      <vt:lpstr> Nezpůsobilé výdaje</vt:lpstr>
      <vt:lpstr> Administrace výzvy  </vt:lpstr>
      <vt:lpstr> Administrace výzvy - pokračování</vt:lpstr>
      <vt:lpstr> Založení žádosti  na Portále  farmáře </vt:lpstr>
      <vt:lpstr>   Výzva č. 7 – Generování žádosti  Nová podání – žádosti PRV – žádost o dotaci přes MAS tlačítko MAS Labské skály – Výzva č.7</vt:lpstr>
      <vt:lpstr> Výzva č. 7 – výběr správné Fiche a založení žádosti </vt:lpstr>
      <vt:lpstr>  Výzva č. 7 PRV – Po vygenerování žádosti  stáhnout soubor a uložit do PC </vt:lpstr>
      <vt:lpstr> Vyplňování žádosti </vt:lpstr>
      <vt:lpstr> Po odeslání žádosti  k podání PF</vt:lpstr>
      <vt:lpstr> Kontrola  na MAS </vt:lpstr>
      <vt:lpstr> Proces hodnocení Výběrovou komisí</vt:lpstr>
      <vt:lpstr> Výběr projektů Výkonným výborem </vt:lpstr>
      <vt:lpstr> Po výběru projektů </vt:lpstr>
      <vt:lpstr> Tím jsou žádosti podány  na SZIF</vt:lpstr>
      <vt:lpstr> Časová uznatelnost výdajů </vt:lpstr>
      <vt:lpstr> Administrace na SZIF </vt:lpstr>
      <vt:lpstr>  Přílohy předkládané po  zaregistrování na SZIF </vt:lpstr>
      <vt:lpstr>    POZOR ZMĚNA - místo VŘ lze dokládat tkz. Velký cenový marketing, pokud je hodnota zakázky 500 tis. Kč a vyšší (do 2 000 000 Kč bez DPH v případě zakázky na dodávky a/nebo služby nebo do 6 000 000 Kč bez DPH v případě zakázky na stavební práce)</vt:lpstr>
      <vt:lpstr> Přílohy  při podpisu dohody </vt:lpstr>
      <vt:lpstr> Preferenční kritéria - výklad</vt:lpstr>
      <vt:lpstr> Co není úlohou MAS </vt:lpstr>
      <vt:lpstr>   Co je úlohou MAS Labské skály v celém procesu   </vt:lpstr>
      <vt:lpstr> Co je úlohou MAS ještě </vt:lpstr>
      <vt:lpstr>  Konzultace </vt:lpstr>
      <vt:lpstr> Na konec </vt:lpstr>
    </vt:vector>
  </TitlesOfParts>
  <Company>MAS Labské skály, z.s.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Seminář  - 1. výzva PRV</dc:title>
  <dc:creator>Jiřina Bischoffiova</dc:creator>
  <cp:lastModifiedBy>Jana Vošahlíková</cp:lastModifiedBy>
  <cp:revision>116</cp:revision>
  <dcterms:created xsi:type="dcterms:W3CDTF">2017-02-14T08:09:10Z</dcterms:created>
  <dcterms:modified xsi:type="dcterms:W3CDTF">2022-04-25T10:36:13Z</dcterms:modified>
</cp:coreProperties>
</file>