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4" r:id="rId2"/>
    <p:sldId id="257" r:id="rId3"/>
    <p:sldId id="265" r:id="rId4"/>
    <p:sldId id="271" r:id="rId5"/>
    <p:sldId id="269" r:id="rId6"/>
    <p:sldId id="259" r:id="rId7"/>
    <p:sldId id="270" r:id="rId8"/>
    <p:sldId id="276" r:id="rId9"/>
    <p:sldId id="266" r:id="rId10"/>
    <p:sldId id="277" r:id="rId11"/>
    <p:sldId id="278" r:id="rId12"/>
    <p:sldId id="267" r:id="rId13"/>
    <p:sldId id="274" r:id="rId14"/>
    <p:sldId id="275" r:id="rId15"/>
    <p:sldId id="279" r:id="rId16"/>
    <p:sldId id="280" r:id="rId17"/>
    <p:sldId id="282" r:id="rId18"/>
    <p:sldId id="281" r:id="rId19"/>
    <p:sldId id="283" r:id="rId20"/>
    <p:sldId id="284" r:id="rId21"/>
    <p:sldId id="285" r:id="rId22"/>
    <p:sldId id="286" r:id="rId23"/>
    <p:sldId id="287" r:id="rId24"/>
    <p:sldId id="288" r:id="rId25"/>
    <p:sldId id="289" r:id="rId26"/>
    <p:sldId id="290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12" y="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21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4/29/2020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mailto:Jirina.bischoffiova@seznam.cz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eagri/prv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230284" y="1097280"/>
            <a:ext cx="1069016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8000" b="1" dirty="0" smtClean="0"/>
              <a:t>Veřejné zakázky</a:t>
            </a:r>
          </a:p>
          <a:p>
            <a:pPr algn="ctr"/>
            <a:r>
              <a:rPr lang="cs-CZ" sz="4800" b="1" dirty="0" smtClean="0"/>
              <a:t>Seminář pro žadatele</a:t>
            </a:r>
          </a:p>
          <a:p>
            <a:pPr algn="ctr"/>
            <a:r>
              <a:rPr lang="cs-CZ" sz="4800" b="1" dirty="0" smtClean="0"/>
              <a:t>  </a:t>
            </a:r>
            <a:r>
              <a:rPr lang="cs-CZ" sz="3600" b="1" dirty="0" smtClean="0"/>
              <a:t>MAS Labské skály, z.s. </a:t>
            </a:r>
            <a:endParaRPr lang="cs-CZ" sz="3600" b="1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8256" y="3996267"/>
            <a:ext cx="10058400" cy="165703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Uzavřená </a:t>
            </a:r>
            <a:r>
              <a:rPr lang="cs-CZ" b="1" dirty="0" smtClean="0"/>
              <a:t>výzva  - zakázka malého rozsahu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11" y="2859578"/>
            <a:ext cx="10018712" cy="2931622"/>
          </a:xfrm>
        </p:spPr>
        <p:txBody>
          <a:bodyPr>
            <a:normAutofit fontScale="85000" lnSpcReduction="10000"/>
          </a:bodyPr>
          <a:lstStyle/>
          <a:p>
            <a:r>
              <a:rPr lang="cs-CZ" dirty="0" smtClean="0"/>
              <a:t>Používejte vzor  ( oznámení, zadávací dokumentace, protokol )</a:t>
            </a:r>
          </a:p>
          <a:p>
            <a:r>
              <a:rPr lang="cs-CZ" b="1" dirty="0" smtClean="0"/>
              <a:t>nutnost </a:t>
            </a:r>
            <a:r>
              <a:rPr lang="cs-CZ" b="1" dirty="0"/>
              <a:t>obdržet 3 nabídky !!! Pokud obdrží jen 2 je  nutné VŘ zrušit , pokud obdrží 3 nabídky,  z nichž 2 nesplní podmínky  - je možné akceptovat  nabídku která je v pořádku </a:t>
            </a:r>
            <a:endParaRPr lang="cs-CZ" b="1" dirty="0" smtClean="0"/>
          </a:p>
          <a:p>
            <a:r>
              <a:rPr lang="cs-CZ" b="1" dirty="0" smtClean="0"/>
              <a:t>Oslovené firmy nesmí být  propojené ( 3 bratři), zadavatel  nesmí být ve střetu zájmů</a:t>
            </a:r>
          </a:p>
          <a:p>
            <a:r>
              <a:rPr lang="cs-CZ" b="1" dirty="0" smtClean="0"/>
              <a:t>To co se uvede do zadávací dokumentace  je závazné – doba realizace , pozor na  sjednání záloh, pokud toto není v zadávací dokumentaci – nesmí se zálohy poskytnout , vícepráce ( pouze  v  odůvodněných  případech) </a:t>
            </a:r>
            <a:r>
              <a:rPr lang="cs-CZ" b="1" dirty="0" smtClean="0">
                <a:solidFill>
                  <a:srgbClr val="FF0000"/>
                </a:solidFill>
              </a:rPr>
              <a:t>– je nutné dobře připravit  dokumentaci – výkazy výměr , pozor na množství, metry a pod) !!</a:t>
            </a:r>
            <a:endParaRPr lang="cs-CZ" b="1" dirty="0">
              <a:solidFill>
                <a:srgbClr val="FF0000"/>
              </a:solidFill>
            </a:endParaRPr>
          </a:p>
          <a:p>
            <a:endParaRPr lang="pl-PL" b="1" dirty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9492" y="-209973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65165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/>
              <a:t/>
            </a:r>
            <a:br>
              <a:rPr lang="cs-CZ" b="1" dirty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Oznámení </a:t>
            </a:r>
            <a:r>
              <a:rPr lang="cs-CZ" b="1" dirty="0" smtClean="0"/>
              <a:t>o zahájení výběrového řízení/výzva k podání nabídky  - uzavřená výzva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11" y="2892829"/>
            <a:ext cx="10018712" cy="2898371"/>
          </a:xfrm>
        </p:spPr>
        <p:txBody>
          <a:bodyPr>
            <a:normAutofit lnSpcReduction="10000"/>
          </a:bodyPr>
          <a:lstStyle/>
          <a:p>
            <a:r>
              <a:rPr lang="cs-CZ" dirty="0"/>
              <a:t>V uzavřené výzvě vyzývá zadavatel písemnou výzvou </a:t>
            </a:r>
            <a:r>
              <a:rPr lang="cs-CZ" b="1" dirty="0">
                <a:solidFill>
                  <a:srgbClr val="FF0000"/>
                </a:solidFill>
              </a:rPr>
              <a:t>nejméně 3 </a:t>
            </a:r>
            <a:r>
              <a:rPr lang="cs-CZ" b="1" dirty="0" smtClean="0">
                <a:solidFill>
                  <a:srgbClr val="FF0000"/>
                </a:solidFill>
              </a:rPr>
              <a:t>zájemce </a:t>
            </a:r>
            <a:r>
              <a:rPr lang="cs-CZ" dirty="0" smtClean="0"/>
              <a:t>k </a:t>
            </a:r>
            <a:r>
              <a:rPr lang="cs-CZ" dirty="0"/>
              <a:t>podání nabídky. Zadavatel vyzve pouze takové zájemce, o kterých </a:t>
            </a:r>
            <a:r>
              <a:rPr lang="cs-CZ" dirty="0" smtClean="0"/>
              <a:t>má informace</a:t>
            </a:r>
            <a:r>
              <a:rPr lang="cs-CZ" dirty="0"/>
              <a:t>, </a:t>
            </a:r>
            <a:r>
              <a:rPr lang="cs-CZ" b="1" dirty="0">
                <a:solidFill>
                  <a:srgbClr val="FF0000"/>
                </a:solidFill>
              </a:rPr>
              <a:t>že jsou způsobilí požadované plnění poskytnout</a:t>
            </a:r>
            <a:r>
              <a:rPr lang="cs-CZ" dirty="0"/>
              <a:t>. Zadavatel </a:t>
            </a:r>
            <a:r>
              <a:rPr lang="cs-CZ" dirty="0" smtClean="0"/>
              <a:t>vybírá dodavatele </a:t>
            </a:r>
            <a:r>
              <a:rPr lang="cs-CZ" dirty="0"/>
              <a:t>z </a:t>
            </a:r>
            <a:r>
              <a:rPr lang="cs-CZ" b="1" dirty="0">
                <a:solidFill>
                  <a:srgbClr val="FF0000"/>
                </a:solidFill>
              </a:rPr>
              <a:t>minimálně tří </a:t>
            </a:r>
            <a:r>
              <a:rPr lang="cs-CZ" dirty="0"/>
              <a:t>obdržených nabídek. Zadavatel </a:t>
            </a:r>
            <a:r>
              <a:rPr lang="cs-CZ" b="1" dirty="0">
                <a:solidFill>
                  <a:srgbClr val="FF0000"/>
                </a:solidFill>
              </a:rPr>
              <a:t>nesmí </a:t>
            </a:r>
            <a:r>
              <a:rPr lang="cs-CZ" b="1" dirty="0" smtClean="0">
                <a:solidFill>
                  <a:srgbClr val="FF0000"/>
                </a:solidFill>
              </a:rPr>
              <a:t>vyzývat opakovaně </a:t>
            </a:r>
            <a:r>
              <a:rPr lang="cs-CZ" b="1" dirty="0">
                <a:solidFill>
                  <a:srgbClr val="FF0000"/>
                </a:solidFill>
              </a:rPr>
              <a:t>stejný okruh zájemců</a:t>
            </a:r>
            <a:r>
              <a:rPr lang="cs-CZ" dirty="0"/>
              <a:t>, není-li to odůvodněno předmětem </a:t>
            </a:r>
            <a:r>
              <a:rPr lang="cs-CZ" dirty="0" smtClean="0"/>
              <a:t>plnění zakázky </a:t>
            </a:r>
            <a:r>
              <a:rPr lang="cs-CZ" dirty="0"/>
              <a:t>či jinými zvláštními okolnostmi, případně zrušením </a:t>
            </a:r>
            <a:r>
              <a:rPr lang="cs-CZ" dirty="0" smtClean="0"/>
              <a:t>předcházejícího výběrového </a:t>
            </a:r>
            <a:r>
              <a:rPr lang="cs-CZ" dirty="0"/>
              <a:t>řízení</a:t>
            </a:r>
            <a:r>
              <a:rPr lang="cs-CZ" dirty="0" smtClean="0"/>
              <a:t>.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Náležitosti oznámení viz vzor </a:t>
            </a:r>
            <a:endParaRPr lang="cs-CZ" b="1" dirty="0">
              <a:solidFill>
                <a:srgbClr val="FF0000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4623" y="0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6504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2202873" y="315885"/>
            <a:ext cx="938506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cs-CZ" sz="4800" b="1" dirty="0" smtClean="0"/>
          </a:p>
          <a:p>
            <a:pPr algn="ctr"/>
            <a:endParaRPr lang="cs-CZ" sz="4800" b="1" dirty="0"/>
          </a:p>
          <a:p>
            <a:pPr algn="ctr"/>
            <a:r>
              <a:rPr lang="cs-CZ" sz="4800" b="1" dirty="0" smtClean="0"/>
              <a:t>Zadávací </a:t>
            </a:r>
            <a:r>
              <a:rPr lang="cs-CZ" sz="4800" b="1" dirty="0" smtClean="0"/>
              <a:t>podmínky </a:t>
            </a:r>
            <a:endParaRPr lang="cs-CZ" sz="4800" b="1" dirty="0"/>
          </a:p>
        </p:txBody>
      </p:sp>
      <p:sp>
        <p:nvSpPr>
          <p:cNvPr id="5" name="Obdélník 4"/>
          <p:cNvSpPr/>
          <p:nvPr/>
        </p:nvSpPr>
        <p:spPr>
          <a:xfrm>
            <a:off x="1579417" y="2726575"/>
            <a:ext cx="9975273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 smtClean="0"/>
              <a:t>Oznámení  výběrového řízení musí obsahovat </a:t>
            </a:r>
            <a:r>
              <a:rPr lang="cs-CZ" sz="2400" dirty="0" smtClean="0"/>
              <a:t>alespoň tyto údaje: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Identifikační údaje zadavatele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Název zakázky;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Druh zakázky (dodávky, služby nebo stavební práce);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400" dirty="0" smtClean="0"/>
              <a:t> Lhůta a místo pro podání nabídky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Předmět zakázky v podrobnostech nezbytných pro zpracování nabídky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Základní hodnotící kritérium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Způsob hodnocení hodnotících kritérií </a:t>
            </a:r>
            <a:r>
              <a:rPr lang="cs-CZ" dirty="0" smtClean="0"/>
              <a:t>(stanovit, jaké údaje či parametry z nabídek budou </a:t>
            </a:r>
          </a:p>
          <a:p>
            <a:r>
              <a:rPr lang="cs-CZ" dirty="0" smtClean="0"/>
              <a:t>      předmětem hodnocení a jakým způsobem bude hodnocení provedeno)</a:t>
            </a:r>
          </a:p>
          <a:p>
            <a:endParaRPr lang="cs-CZ" sz="2400" dirty="0" smtClean="0"/>
          </a:p>
          <a:p>
            <a:endParaRPr lang="pl-PL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endParaRPr lang="cs-CZ" sz="2400" dirty="0" smtClean="0"/>
          </a:p>
          <a:p>
            <a:r>
              <a:rPr lang="cs-CZ" sz="2400" dirty="0" smtClean="0"/>
              <a:t>    </a:t>
            </a:r>
          </a:p>
          <a:p>
            <a:endParaRPr lang="cs-CZ" sz="2400" dirty="0" smtClean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801" y="130849"/>
            <a:ext cx="10058400" cy="1657037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048000" y="207818"/>
            <a:ext cx="6096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endParaRPr lang="cs-CZ" dirty="0" smtClean="0"/>
          </a:p>
        </p:txBody>
      </p:sp>
      <p:sp>
        <p:nvSpPr>
          <p:cNvPr id="3" name="Obdélník 2"/>
          <p:cNvSpPr/>
          <p:nvPr/>
        </p:nvSpPr>
        <p:spPr>
          <a:xfrm>
            <a:off x="1463039" y="1562792"/>
            <a:ext cx="10091651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Způsob jednání s uchazeči, pokud hodlá zadavatel s uchazeči jednat</a:t>
            </a:r>
          </a:p>
          <a:p>
            <a:r>
              <a:rPr lang="cs-CZ" sz="2000" dirty="0" smtClean="0"/>
              <a:t>(viz příručka  pro zadávání zakázek)</a:t>
            </a:r>
          </a:p>
          <a:p>
            <a:r>
              <a:rPr lang="cs-CZ" sz="2400" dirty="0" smtClean="0"/>
              <a:t>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Podmínky a požadavky na zpracování nabídky, jaké údaje týkající se </a:t>
            </a:r>
          </a:p>
          <a:p>
            <a:r>
              <a:rPr lang="cs-CZ" sz="2400" dirty="0" smtClean="0"/>
              <a:t>předmětu zakázky a jeho realizace mají uchazeči v nabídkách uvést, aby </a:t>
            </a:r>
          </a:p>
          <a:p>
            <a:r>
              <a:rPr lang="cs-CZ" sz="2400" dirty="0" smtClean="0"/>
              <a:t>mohl zadavatel posoudit soulad nabídky se zadávacími podmínkami, u </a:t>
            </a:r>
          </a:p>
          <a:p>
            <a:r>
              <a:rPr lang="cs-CZ" sz="2400" dirty="0" smtClean="0"/>
              <a:t>zakázek vyšší hodnoty je povinný požadavek zadavatele na předložení </a:t>
            </a:r>
          </a:p>
          <a:p>
            <a:r>
              <a:rPr lang="cs-CZ" sz="2400" dirty="0" smtClean="0"/>
              <a:t>návrhu smlouvy na realizaci zakázky, pokud není návrh smlouvy součástí </a:t>
            </a:r>
          </a:p>
          <a:p>
            <a:r>
              <a:rPr lang="cs-CZ" sz="2400" dirty="0" smtClean="0"/>
              <a:t>zadávacích podmínek</a:t>
            </a:r>
          </a:p>
          <a:p>
            <a:r>
              <a:rPr lang="cs-CZ" sz="2400" dirty="0" smtClean="0"/>
              <a:t>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Požadavek na způsob zpracování nabídkové ceny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• </a:t>
            </a:r>
            <a:r>
              <a:rPr lang="cs-CZ" sz="2400" dirty="0" smtClean="0"/>
              <a:t>Doba a místo plnění zakázky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0932" y="0"/>
            <a:ext cx="10058400" cy="1657037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1438102" y="1421476"/>
            <a:ext cx="986720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Požadavky na varianty nabídek, pokud je zadavatel připouští</a:t>
            </a:r>
            <a:endParaRPr lang="cs-CZ" sz="2400" dirty="0" smtClean="0">
              <a:cs typeface="Arial"/>
            </a:endParaRPr>
          </a:p>
          <a:p>
            <a:r>
              <a:rPr lang="cs-CZ" sz="2400" dirty="0" smtClean="0">
                <a:cs typeface="Arial"/>
              </a:rPr>
              <a:t>  </a:t>
            </a:r>
          </a:p>
          <a:p>
            <a:r>
              <a:rPr 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Poskytování dodatečných informací dle  bodu „dodatečné informace“</a:t>
            </a:r>
          </a:p>
          <a:p>
            <a:endParaRPr lang="cs-CZ" sz="2400" b="1" dirty="0" smtClean="0"/>
          </a:p>
          <a:p>
            <a:r>
              <a:rPr lang="cs-CZ" sz="2400" b="1" dirty="0" smtClean="0"/>
              <a:t>Zadávací podmínky mohou dále obsahovat</a:t>
            </a:r>
            <a:endParaRPr lang="cs-CZ" sz="2400" dirty="0" smtClean="0">
              <a:cs typeface="Arial"/>
            </a:endParaRPr>
          </a:p>
          <a:p>
            <a:endParaRPr lang="cs-CZ" sz="2400" dirty="0" smtClean="0">
              <a:cs typeface="Arial"/>
            </a:endParaRPr>
          </a:p>
          <a:p>
            <a:r>
              <a:rPr 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Požadavky na prokázání kvalifikace uchazeče, pokud zadavatel požadavky </a:t>
            </a:r>
          </a:p>
          <a:p>
            <a:r>
              <a:rPr lang="cs-CZ" sz="2400" dirty="0" smtClean="0"/>
              <a:t>na kvalifikaci stanoví, musí tyto stanovit v souladu s § 53 odst. 4 ZZVZ</a:t>
            </a:r>
          </a:p>
          <a:p>
            <a:endParaRPr lang="cs-CZ" sz="2400" dirty="0" smtClean="0">
              <a:cs typeface="Arial"/>
            </a:endParaRPr>
          </a:p>
          <a:p>
            <a:r>
              <a:rPr 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Obchodní podmínky, včetně platebních podmínek nebo závazný vzor </a:t>
            </a:r>
          </a:p>
          <a:p>
            <a:r>
              <a:rPr lang="cs-CZ" sz="2400" dirty="0" smtClean="0"/>
              <a:t>smlouvy na plnění zakázky </a:t>
            </a:r>
          </a:p>
          <a:p>
            <a:endParaRPr lang="cs-CZ" sz="2400" dirty="0" smtClean="0">
              <a:cs typeface="Arial"/>
            </a:endParaRPr>
          </a:p>
          <a:p>
            <a:r>
              <a:rPr 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Požadavky na specifikaci případných poddodavatelů (identifikační údaje) </a:t>
            </a:r>
          </a:p>
          <a:p>
            <a:r>
              <a:rPr lang="cs-CZ" sz="2400" dirty="0" smtClean="0"/>
              <a:t>a věcné vymezení plnění dodaného jejich prostřednictvím</a:t>
            </a:r>
            <a:endParaRPr lang="cs-CZ" sz="2400" dirty="0" smtClean="0">
              <a:cs typeface="Arial"/>
            </a:endParaRPr>
          </a:p>
          <a:p>
            <a:endParaRPr lang="cs-CZ" sz="2400" dirty="0" smtClean="0">
              <a:cs typeface="Arial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743" y="-176722"/>
            <a:ext cx="10058400" cy="1657037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1" y="-154378"/>
            <a:ext cx="10018713" cy="1745672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/>
              <a:t/>
            </a:r>
            <a:br>
              <a:rPr lang="cs-CZ" b="1" dirty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Vícepráce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000" b="1" dirty="0" smtClean="0"/>
              <a:t>Dodatečné </a:t>
            </a:r>
            <a:r>
              <a:rPr lang="cs-CZ" sz="2000" b="1" dirty="0"/>
              <a:t>zakázky na služby či stavební práce, jejichž potřeba </a:t>
            </a:r>
            <a:r>
              <a:rPr lang="cs-CZ" sz="2000" b="1" dirty="0" smtClean="0"/>
              <a:t>vznikla v </a:t>
            </a:r>
            <a:r>
              <a:rPr lang="cs-CZ" sz="2000" b="1" dirty="0"/>
              <a:t>důsledku okolností, které zadavatel jednající s náležitou péčí nemohl předvídat </a:t>
            </a:r>
            <a:r>
              <a:rPr lang="cs-CZ" sz="2000" b="1" dirty="0" smtClean="0"/>
              <a:t>a tyto </a:t>
            </a:r>
            <a:r>
              <a:rPr lang="cs-CZ" sz="2000" b="1" dirty="0"/>
              <a:t>dodatečné stavební práce nebo dodatečné služby jsou nezbytné </a:t>
            </a:r>
            <a:r>
              <a:rPr lang="cs-CZ" sz="2000" b="1" dirty="0" smtClean="0"/>
              <a:t>pro provedení </a:t>
            </a:r>
            <a:r>
              <a:rPr lang="cs-CZ" sz="2000" b="1" dirty="0"/>
              <a:t>původních stavebních prací nebo pro poskytnutí původních služeb.</a:t>
            </a:r>
          </a:p>
          <a:p>
            <a:pPr marL="0" indent="0">
              <a:buNone/>
            </a:pPr>
            <a:r>
              <a:rPr lang="cs-CZ" sz="2000" b="1" dirty="0"/>
              <a:t>Dodatečné stavební práce nebo dodatečné služby může zadavatel </a:t>
            </a:r>
            <a:r>
              <a:rPr lang="cs-CZ" sz="2000" b="1" dirty="0" smtClean="0"/>
              <a:t>zadat stávajícímu </a:t>
            </a:r>
            <a:r>
              <a:rPr lang="cs-CZ" sz="2000" b="1" dirty="0"/>
              <a:t>dodavateli za předpokladu, že dodatečné stavební práce </a:t>
            </a:r>
            <a:r>
              <a:rPr lang="cs-CZ" sz="2000" b="1" dirty="0" smtClean="0"/>
              <a:t>nebo dodatečné </a:t>
            </a:r>
            <a:r>
              <a:rPr lang="cs-CZ" sz="2000" b="1" dirty="0">
                <a:solidFill>
                  <a:srgbClr val="FF0000"/>
                </a:solidFill>
              </a:rPr>
              <a:t>služby nemohou být technicky nebo ekonomicky odděleny od </a:t>
            </a:r>
            <a:r>
              <a:rPr lang="cs-CZ" sz="2000" b="1" dirty="0" smtClean="0">
                <a:solidFill>
                  <a:srgbClr val="FF0000"/>
                </a:solidFill>
              </a:rPr>
              <a:t>původní zakázky</a:t>
            </a:r>
            <a:r>
              <a:rPr lang="cs-CZ" sz="2000" b="1" dirty="0">
                <a:solidFill>
                  <a:srgbClr val="FF0000"/>
                </a:solidFill>
              </a:rPr>
              <a:t>,</a:t>
            </a:r>
            <a:r>
              <a:rPr lang="cs-CZ" sz="2000" b="1" dirty="0"/>
              <a:t> pokud by toto oddělení způsobilo závažnou újmu zadavateli, </a:t>
            </a:r>
            <a:r>
              <a:rPr lang="cs-CZ" sz="2000" b="1" dirty="0" smtClean="0"/>
              <a:t>nebo ačkoliv </a:t>
            </a:r>
            <a:r>
              <a:rPr lang="cs-CZ" sz="2000" b="1" dirty="0"/>
              <a:t>je toto oddělení technicky či ekonomicky možné, jsou dodatečné </a:t>
            </a:r>
            <a:r>
              <a:rPr lang="cs-CZ" sz="2000" b="1" dirty="0" smtClean="0"/>
              <a:t>stavební práce </a:t>
            </a:r>
            <a:r>
              <a:rPr lang="cs-CZ" sz="2000" b="1" dirty="0"/>
              <a:t>nebo dodatečné služby zcela </a:t>
            </a:r>
            <a:r>
              <a:rPr lang="cs-CZ" sz="2000" b="1" dirty="0">
                <a:solidFill>
                  <a:srgbClr val="FF0000"/>
                </a:solidFill>
              </a:rPr>
              <a:t>nezbytné pro dokončení předmětu </a:t>
            </a:r>
            <a:r>
              <a:rPr lang="cs-CZ" sz="2000" b="1" dirty="0" smtClean="0">
                <a:solidFill>
                  <a:srgbClr val="FF0000"/>
                </a:solidFill>
              </a:rPr>
              <a:t>původní zakázky </a:t>
            </a:r>
            <a:r>
              <a:rPr lang="cs-CZ" sz="2000" b="1" dirty="0">
                <a:solidFill>
                  <a:srgbClr val="FF0000"/>
                </a:solidFill>
              </a:rPr>
              <a:t>a zároveň celkový rozsah dodatečných stavebních prací </a:t>
            </a:r>
            <a:r>
              <a:rPr lang="cs-CZ" sz="2000" b="1" dirty="0" smtClean="0">
                <a:solidFill>
                  <a:srgbClr val="FF0000"/>
                </a:solidFill>
              </a:rPr>
              <a:t>nebo dodatečných </a:t>
            </a:r>
            <a:r>
              <a:rPr lang="cs-CZ" sz="2000" b="1" dirty="0">
                <a:solidFill>
                  <a:srgbClr val="FF0000"/>
                </a:solidFill>
              </a:rPr>
              <a:t>služeb nepřekročí 50 % ceny </a:t>
            </a:r>
            <a:r>
              <a:rPr lang="cs-CZ" sz="2000" b="1" dirty="0"/>
              <a:t>původní zakázky.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4307" y="-251536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5598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/>
              <a:t/>
            </a:r>
            <a:br>
              <a:rPr lang="cs-CZ" b="1" dirty="0"/>
            </a:br>
            <a:r>
              <a:rPr lang="cs-CZ" b="1" dirty="0" smtClean="0"/>
              <a:t>Oslovení 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 dokumentech  nemusí být povinná publicita ( logotyp)</a:t>
            </a:r>
          </a:p>
          <a:p>
            <a:r>
              <a:rPr lang="cs-CZ" dirty="0" smtClean="0"/>
              <a:t>Oslovení – elektronicky – prokazatelně  e-maily vytisknout !!! Bude předkládáno  při kontrolách, podací lístky (poštou), protokol osobně </a:t>
            </a:r>
          </a:p>
          <a:p>
            <a:r>
              <a:rPr lang="cs-CZ" dirty="0" smtClean="0"/>
              <a:t>Lhůty  min. 10  kalendářních dní ( raději více) </a:t>
            </a:r>
          </a:p>
          <a:p>
            <a:r>
              <a:rPr lang="cs-CZ" b="1" dirty="0" smtClean="0"/>
              <a:t>Je důležité, aby byly doručeny v termínu 3 nabídky !!! Jinak musíte zrušit!!!</a:t>
            </a:r>
            <a:endParaRPr lang="cs-CZ" b="1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129" y="0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9869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Doručení </a:t>
            </a:r>
            <a:r>
              <a:rPr lang="cs-CZ" dirty="0" smtClean="0"/>
              <a:t>nabídek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E-mailem  - </a:t>
            </a:r>
            <a:r>
              <a:rPr lang="cs-CZ" b="1" dirty="0" smtClean="0">
                <a:solidFill>
                  <a:srgbClr val="FF0000"/>
                </a:solidFill>
              </a:rPr>
              <a:t>pozor  nabídky doručené e-mailem musí být opatřeny elektronickým podpisem !!! E-maily nesmí být otevřeny  dřív, než uplyne lhůta pro podání  nabídek !!!!</a:t>
            </a:r>
          </a:p>
          <a:p>
            <a:r>
              <a:rPr lang="cs-CZ" b="1" dirty="0" smtClean="0"/>
              <a:t>Poštou  v obálce  s nápisem neotevírat – název zakázky  - otevřít až po lhůtě pro podání </a:t>
            </a:r>
          </a:p>
          <a:p>
            <a:r>
              <a:rPr lang="cs-CZ" b="1" dirty="0" smtClean="0"/>
              <a:t>Osobně  - v obálce </a:t>
            </a:r>
            <a:r>
              <a:rPr lang="cs-CZ" b="1" dirty="0"/>
              <a:t>s nápisem neotevírat – název zakázky  - otevřít až po lhůtě pro podání </a:t>
            </a:r>
          </a:p>
          <a:p>
            <a:endParaRPr lang="cs-CZ" b="1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0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1252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Otevírání </a:t>
            </a:r>
            <a:r>
              <a:rPr lang="cs-CZ" dirty="0" smtClean="0"/>
              <a:t>obálek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a) zadavatel,</a:t>
            </a:r>
          </a:p>
          <a:p>
            <a:r>
              <a:rPr lang="cs-CZ" dirty="0"/>
              <a:t>b) jiná osoba, pověřená zadavatelem (dále jen „pověřená osoba“), </a:t>
            </a:r>
            <a:r>
              <a:rPr lang="cs-CZ" dirty="0" smtClean="0"/>
              <a:t>tímto způsobem </a:t>
            </a:r>
            <a:r>
              <a:rPr lang="cs-CZ" dirty="0"/>
              <a:t>je možné posuzovat a hodnotit pouze zakázky malé hodnoty nebo</a:t>
            </a:r>
          </a:p>
          <a:p>
            <a:r>
              <a:rPr lang="cs-CZ" b="1" dirty="0"/>
              <a:t>c) hodnotící komise, která má alespoň 3 členy, kterou jmenuje zadavatel</a:t>
            </a:r>
            <a:r>
              <a:rPr lang="cs-CZ" b="1" dirty="0" smtClean="0"/>
              <a:t>.( třeba u obcí) </a:t>
            </a:r>
            <a:endParaRPr lang="cs-CZ" b="1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14" y="-142719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6574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Hodnocení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11" y="2552007"/>
            <a:ext cx="10018712" cy="3338154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Vždy musí být sepsán protokol – viz vzor </a:t>
            </a:r>
          </a:p>
          <a:p>
            <a:r>
              <a:rPr lang="cs-CZ" dirty="0" smtClean="0"/>
              <a:t>Osoby, které vybírají musí být nepodjaté a zachovávat mlčenlivost  (komise), případně  najatá agentura (smlouva)</a:t>
            </a:r>
          </a:p>
          <a:p>
            <a:r>
              <a:rPr lang="cs-CZ" dirty="0" smtClean="0"/>
              <a:t>1) posouzení zda je nabídka v souladu se zadávací </a:t>
            </a:r>
            <a:r>
              <a:rPr lang="cs-CZ" dirty="0" err="1" smtClean="0"/>
              <a:t>dokemntací</a:t>
            </a:r>
            <a:endParaRPr lang="cs-CZ" dirty="0" smtClean="0"/>
          </a:p>
          <a:p>
            <a:r>
              <a:rPr lang="cs-CZ" dirty="0" smtClean="0"/>
              <a:t>2) </a:t>
            </a:r>
            <a:r>
              <a:rPr lang="cs-CZ" dirty="0"/>
              <a:t>Jestliže je nabídka shledána jako nejasná nebo neúplná, může být </a:t>
            </a:r>
            <a:r>
              <a:rPr lang="cs-CZ" dirty="0" smtClean="0"/>
              <a:t>uchazeč vyzván </a:t>
            </a:r>
            <a:r>
              <a:rPr lang="cs-CZ" dirty="0"/>
              <a:t>k jejímu doplnění nebo objasnění. Doplněním nebo objasněním </a:t>
            </a:r>
            <a:r>
              <a:rPr lang="cs-CZ" dirty="0" smtClean="0"/>
              <a:t>nabídek  </a:t>
            </a:r>
            <a:r>
              <a:rPr lang="cs-CZ" b="1" dirty="0" smtClean="0">
                <a:solidFill>
                  <a:srgbClr val="FF0000"/>
                </a:solidFill>
              </a:rPr>
              <a:t>nesmí </a:t>
            </a:r>
            <a:r>
              <a:rPr lang="cs-CZ" b="1" dirty="0">
                <a:solidFill>
                  <a:srgbClr val="FF0000"/>
                </a:solidFill>
              </a:rPr>
              <a:t>být změněna nabídková cena </a:t>
            </a:r>
            <a:r>
              <a:rPr lang="cs-CZ" b="1" dirty="0" smtClean="0">
                <a:solidFill>
                  <a:srgbClr val="FF0000"/>
                </a:solidFill>
              </a:rPr>
              <a:t> </a:t>
            </a:r>
            <a:r>
              <a:rPr lang="cs-CZ" dirty="0" smtClean="0"/>
              <a:t>a/nebo </a:t>
            </a:r>
            <a:r>
              <a:rPr lang="cs-CZ" dirty="0"/>
              <a:t>údaje a informace, které </a:t>
            </a:r>
            <a:r>
              <a:rPr lang="cs-CZ" dirty="0" smtClean="0"/>
              <a:t>jsou předmětem </a:t>
            </a:r>
            <a:r>
              <a:rPr lang="cs-CZ" dirty="0"/>
              <a:t>hodnocení.</a:t>
            </a:r>
            <a:endParaRPr lang="cs-CZ" dirty="0" smtClean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2372" y="0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0421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960120"/>
          </a:xfrm>
        </p:spPr>
        <p:txBody>
          <a:bodyPr>
            <a:normAutofit fontScale="90000"/>
          </a:bodyPr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/>
              <a:t/>
            </a:r>
            <a:br>
              <a:rPr lang="cs-CZ" b="1" dirty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>Zásady </a:t>
            </a:r>
            <a:r>
              <a:rPr lang="cs-CZ" b="1" dirty="0" smtClean="0"/>
              <a:t>postupu zadavatele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10" y="1712423"/>
            <a:ext cx="10018713" cy="4078778"/>
          </a:xfrm>
        </p:spPr>
        <p:txBody>
          <a:bodyPr>
            <a:normAutofit/>
          </a:bodyPr>
          <a:lstStyle/>
          <a:p>
            <a:r>
              <a:rPr lang="cs-CZ" dirty="0" smtClean="0"/>
              <a:t>Zadavatel nesmí omezovat účast ve výběrovém řízení těm dodavatelům, kteří mají sídlo nebo místo podnikání v jiném členském státě Evropské unie</a:t>
            </a:r>
          </a:p>
          <a:p>
            <a:r>
              <a:rPr lang="cs-CZ" dirty="0" smtClean="0"/>
              <a:t>Zadavatel NESMÍ oslovit  k podání nabídky  osobu  blízkou, spřízněnou,….</a:t>
            </a:r>
          </a:p>
          <a:p>
            <a:r>
              <a:rPr lang="cs-CZ" dirty="0" smtClean="0"/>
              <a:t>Oslovené firmy  nesmí být propojeny 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9368" y="55386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81970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Hodnocení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Hodnocení nabídek provádí zadavatel, hodnotící komise nebo pověřená </a:t>
            </a:r>
            <a:r>
              <a:rPr lang="cs-CZ" dirty="0" smtClean="0"/>
              <a:t>osoba podle </a:t>
            </a:r>
            <a:r>
              <a:rPr lang="cs-CZ" dirty="0"/>
              <a:t>hodnotících kritérií uvedených v zadávacích podmínkách. Jako </a:t>
            </a:r>
            <a:r>
              <a:rPr lang="cs-CZ" dirty="0" smtClean="0"/>
              <a:t>nejvhodnější nabídku </a:t>
            </a:r>
            <a:r>
              <a:rPr lang="cs-CZ" dirty="0"/>
              <a:t>vyhodnotí ekonomicky nejvýhodnější nabídku nebo nabídku s </a:t>
            </a:r>
            <a:r>
              <a:rPr lang="cs-CZ" dirty="0" smtClean="0"/>
              <a:t>nejnižší nabídkovou </a:t>
            </a:r>
            <a:r>
              <a:rPr lang="cs-CZ" dirty="0"/>
              <a:t>cenou</a:t>
            </a:r>
            <a:r>
              <a:rPr lang="cs-CZ" dirty="0" smtClean="0"/>
              <a:t>.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6693" y="67144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01860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Oznámení </a:t>
            </a:r>
            <a:r>
              <a:rPr lang="cs-CZ" dirty="0" smtClean="0"/>
              <a:t>o výsledku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O výsledku výběrového řízení musejí být </a:t>
            </a:r>
            <a:r>
              <a:rPr lang="cs-CZ" b="1" dirty="0"/>
              <a:t>bez zbytečného odkladu </a:t>
            </a:r>
            <a:r>
              <a:rPr lang="cs-CZ" b="1" dirty="0" smtClean="0"/>
              <a:t>informováni všichni </a:t>
            </a:r>
            <a:r>
              <a:rPr lang="cs-CZ" b="1" dirty="0"/>
              <a:t>uchazeči, kteří podali nabídky </a:t>
            </a:r>
            <a:r>
              <a:rPr lang="cs-CZ" dirty="0"/>
              <a:t>ve lhůtě pro podání nabídek a </a:t>
            </a:r>
            <a:r>
              <a:rPr lang="cs-CZ" dirty="0" smtClean="0"/>
              <a:t>jejichž nabídka </a:t>
            </a:r>
            <a:r>
              <a:rPr lang="cs-CZ" b="1" dirty="0"/>
              <a:t>nebyla v</a:t>
            </a:r>
            <a:r>
              <a:rPr lang="cs-CZ" dirty="0"/>
              <a:t>yřazena z výběrového řízení</a:t>
            </a:r>
            <a:r>
              <a:rPr lang="cs-CZ" dirty="0" smtClean="0"/>
              <a:t>.</a:t>
            </a:r>
          </a:p>
          <a:p>
            <a:r>
              <a:rPr lang="cs-CZ" dirty="0" smtClean="0"/>
              <a:t> </a:t>
            </a:r>
            <a:r>
              <a:rPr lang="cs-CZ" dirty="0"/>
              <a:t>Oznámení o výsledku </a:t>
            </a:r>
            <a:r>
              <a:rPr lang="cs-CZ" dirty="0" smtClean="0"/>
              <a:t>výběrového řízení </a:t>
            </a:r>
            <a:r>
              <a:rPr lang="cs-CZ" dirty="0"/>
              <a:t>musí obsahovat min. následující informace: identifikační údaje </a:t>
            </a:r>
            <a:r>
              <a:rPr lang="cs-CZ" dirty="0" smtClean="0"/>
              <a:t>uchazečů, jejichž </a:t>
            </a:r>
            <a:r>
              <a:rPr lang="cs-CZ" dirty="0"/>
              <a:t>nabídka byla hodnocena, výsledek hodnocení nabídek, z něhož je </a:t>
            </a:r>
            <a:r>
              <a:rPr lang="cs-CZ" dirty="0" smtClean="0"/>
              <a:t>zřejmé pořadí </a:t>
            </a:r>
            <a:r>
              <a:rPr lang="cs-CZ" dirty="0"/>
              <a:t>nabídek</a:t>
            </a:r>
            <a:r>
              <a:rPr lang="cs-CZ" b="1" dirty="0"/>
              <a:t>. Tato informace musí být zaslána písemně, a to buď </a:t>
            </a:r>
            <a:r>
              <a:rPr lang="cs-CZ" b="1" dirty="0" smtClean="0"/>
              <a:t>dopisem, nebo </a:t>
            </a:r>
            <a:r>
              <a:rPr lang="cs-CZ" b="1" dirty="0"/>
              <a:t>elektronicky (odeslání musí být schopen zadavatel prokázat – </a:t>
            </a:r>
            <a:r>
              <a:rPr lang="cs-CZ" b="1" dirty="0" smtClean="0"/>
              <a:t>dodejka, podací </a:t>
            </a:r>
            <a:r>
              <a:rPr lang="cs-CZ" b="1" dirty="0"/>
              <a:t>lístek, předávací protokol, emailovou doručenkou spolu s odeslaným </a:t>
            </a:r>
            <a:r>
              <a:rPr lang="cs-CZ" b="1" dirty="0" smtClean="0"/>
              <a:t>emailem apod.) – dokládá se !!!</a:t>
            </a:r>
            <a:endParaRPr lang="cs-CZ" b="1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8998" y="67144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2136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Smlouva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Uzavřít  s  vítězným uchazečem – pokud nereaguje na vyzvání , osloví druhého   </a:t>
            </a:r>
            <a:r>
              <a:rPr lang="cs-CZ" dirty="0" err="1" smtClean="0"/>
              <a:t>atd</a:t>
            </a:r>
            <a:r>
              <a:rPr lang="cs-CZ" dirty="0" smtClean="0"/>
              <a:t>…</a:t>
            </a:r>
          </a:p>
          <a:p>
            <a:r>
              <a:rPr lang="cs-CZ" dirty="0" smtClean="0"/>
              <a:t>Smlouva náležitosti – viz vzor…</a:t>
            </a:r>
          </a:p>
          <a:p>
            <a:r>
              <a:rPr lang="cs-CZ" dirty="0" smtClean="0"/>
              <a:t>Smlouvu nesmí uzavřít když – viz </a:t>
            </a:r>
            <a:r>
              <a:rPr lang="cs-CZ" dirty="0" err="1" smtClean="0"/>
              <a:t>čl</a:t>
            </a:r>
            <a:r>
              <a:rPr lang="cs-CZ" dirty="0" smtClean="0"/>
              <a:t> 4.4.2 metodiky </a:t>
            </a:r>
          </a:p>
          <a:p>
            <a:r>
              <a:rPr lang="cs-CZ" dirty="0" smtClean="0"/>
              <a:t>Smlouva musí být písemná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191" y="255540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9556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Smlouva </a:t>
            </a:r>
            <a:r>
              <a:rPr lang="cs-CZ" dirty="0" smtClean="0"/>
              <a:t>– náležitosti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/>
              <a:t>a) označení smluvních stran vč. IČ a DIČ pokud jsou přiděleny;</a:t>
            </a:r>
          </a:p>
          <a:p>
            <a:r>
              <a:rPr lang="cs-CZ" b="1" dirty="0"/>
              <a:t>b) předmět plnění (konkretizovaný kvantitativně i kvalitativně);</a:t>
            </a:r>
          </a:p>
          <a:p>
            <a:r>
              <a:rPr lang="cs-CZ" b="1" dirty="0"/>
              <a:t>c) cena bez DPH, vč. DPH a uvedení samotného DPH, příp. uvést, že</a:t>
            </a:r>
          </a:p>
          <a:p>
            <a:r>
              <a:rPr lang="cs-CZ" b="1" dirty="0"/>
              <a:t>dodavatel není plátcem DPH, platební podmínky;</a:t>
            </a:r>
          </a:p>
          <a:p>
            <a:r>
              <a:rPr lang="cs-CZ" b="1" dirty="0"/>
              <a:t>d) doba a místo plnění;</a:t>
            </a:r>
          </a:p>
          <a:p>
            <a:r>
              <a:rPr lang="cs-CZ" b="1" dirty="0"/>
              <a:t>e) další obligatorní náležitosti dle zákona č. 89/2012 Sb., občanského</a:t>
            </a:r>
          </a:p>
          <a:p>
            <a:r>
              <a:rPr lang="cs-CZ" b="1" dirty="0"/>
              <a:t>zákoníku.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5500" y="-94938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96209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/>
            </a:r>
            <a:br>
              <a:rPr lang="cs-CZ" dirty="0" smtClean="0">
                <a:solidFill>
                  <a:srgbClr val="FF0000"/>
                </a:solidFill>
              </a:rPr>
            </a:br>
            <a:r>
              <a:rPr lang="cs-CZ" dirty="0" smtClean="0">
                <a:solidFill>
                  <a:srgbClr val="FF0000"/>
                </a:solidFill>
              </a:rPr>
              <a:t>Pozor  </a:t>
            </a:r>
            <a:r>
              <a:rPr lang="cs-CZ" dirty="0" smtClean="0">
                <a:solidFill>
                  <a:srgbClr val="FF0000"/>
                </a:solidFill>
              </a:rPr>
              <a:t>u smluv – nebezpečí 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Zadavatel </a:t>
            </a:r>
            <a:r>
              <a:rPr lang="cs-CZ" b="1" dirty="0"/>
              <a:t>nesmí umožnit podstatnou změnu práv a povinností </a:t>
            </a:r>
            <a:r>
              <a:rPr lang="cs-CZ" dirty="0"/>
              <a:t>vyplývajících </a:t>
            </a:r>
            <a:r>
              <a:rPr lang="cs-CZ" dirty="0" smtClean="0"/>
              <a:t>ze smlouvy</a:t>
            </a:r>
            <a:r>
              <a:rPr lang="cs-CZ" dirty="0"/>
              <a:t>, kterou uzavřel na plnění zakázky. Za podstatnou se považuje </a:t>
            </a:r>
            <a:r>
              <a:rPr lang="cs-CZ" dirty="0" smtClean="0"/>
              <a:t>taková změna</a:t>
            </a:r>
            <a:r>
              <a:rPr lang="cs-CZ" dirty="0"/>
              <a:t>, která by</a:t>
            </a:r>
          </a:p>
          <a:p>
            <a:r>
              <a:rPr lang="cs-CZ" dirty="0"/>
              <a:t>a) rozšířila předmět veřejné zakázky, tím není dotčeno ustanovení bodu 2.6</a:t>
            </a:r>
            <a:r>
              <a:rPr lang="cs-CZ" dirty="0" smtClean="0"/>
              <a:t>;(tj. zadání víceprací pokud budou pořádně zdůvodněny)</a:t>
            </a:r>
            <a:endParaRPr lang="cs-CZ" dirty="0"/>
          </a:p>
          <a:p>
            <a:r>
              <a:rPr lang="cs-CZ" dirty="0"/>
              <a:t>b) za použití v původním výběrovém řízení umožnila účast jiných dodavatelů;</a:t>
            </a:r>
          </a:p>
          <a:p>
            <a:r>
              <a:rPr lang="cs-CZ" dirty="0"/>
              <a:t>c) za použití v původním výběrovém řízení mohla ovlivnit výběr nejvhodnější</a:t>
            </a:r>
          </a:p>
          <a:p>
            <a:r>
              <a:rPr lang="cs-CZ" dirty="0"/>
              <a:t>nabídky </a:t>
            </a:r>
            <a:r>
              <a:rPr lang="cs-CZ" dirty="0" smtClean="0"/>
              <a:t>( termíny např. ) nebo</a:t>
            </a:r>
            <a:endParaRPr lang="cs-CZ" dirty="0"/>
          </a:p>
          <a:p>
            <a:r>
              <a:rPr lang="cs-CZ" dirty="0"/>
              <a:t>d) měnila ekonomickou rovnováhu smlouvy ve prospěch uchazeče</a:t>
            </a:r>
            <a:r>
              <a:rPr lang="cs-CZ" dirty="0" smtClean="0"/>
              <a:t>. ( zálohy např. )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2002" y="-94938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5742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Doložení </a:t>
            </a:r>
            <a:r>
              <a:rPr lang="cs-CZ" dirty="0" smtClean="0"/>
              <a:t>výběrového řízení  - dotace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 SZIF  - do určeného data přes portál farmáře</a:t>
            </a:r>
          </a:p>
          <a:p>
            <a:r>
              <a:rPr lang="cs-CZ" dirty="0" smtClean="0"/>
              <a:t>U IROP, OPZ, OPŽP – prostřednictvím aplikace ISKP před vydáním právního aktu 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6692" y="139161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5011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91189" y="388916"/>
            <a:ext cx="10018713" cy="1752599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Děkuji </a:t>
            </a:r>
            <a:r>
              <a:rPr lang="cs-CZ" dirty="0" smtClean="0"/>
              <a:t>za pozornost !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10" y="1876301"/>
            <a:ext cx="10018713" cy="3914899"/>
          </a:xfrm>
        </p:spPr>
        <p:txBody>
          <a:bodyPr/>
          <a:lstStyle/>
          <a:p>
            <a:r>
              <a:rPr lang="cs-CZ" dirty="0" smtClean="0"/>
              <a:t>Konzultuje (SZIF, CRR, MAS), řiďte se metodikou , přeji Vám, ať nemáte žádný problém !!!</a:t>
            </a:r>
          </a:p>
          <a:p>
            <a:r>
              <a:rPr lang="cs-CZ" dirty="0" smtClean="0"/>
              <a:t>Kontakt :</a:t>
            </a:r>
          </a:p>
          <a:p>
            <a:r>
              <a:rPr lang="cs-CZ" dirty="0" smtClean="0">
                <a:hlinkClick r:id="rId2"/>
              </a:rPr>
              <a:t>Jirina.bischoffiova@seznam.cz</a:t>
            </a:r>
            <a:r>
              <a:rPr lang="cs-CZ" dirty="0"/>
              <a:t> , </a:t>
            </a:r>
            <a:r>
              <a:rPr lang="cs-CZ" dirty="0" smtClean="0"/>
              <a:t> tel . 722 </a:t>
            </a:r>
            <a:r>
              <a:rPr lang="cs-CZ" dirty="0"/>
              <a:t>944 947</a:t>
            </a:r>
            <a:endParaRPr lang="cs-CZ" dirty="0" smtClean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4659" y="4144488"/>
            <a:ext cx="3769984" cy="1962397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6243" y="-193348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045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479665" y="1551710"/>
            <a:ext cx="101914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400" dirty="0" smtClean="0"/>
          </a:p>
          <a:p>
            <a:endParaRPr lang="cs-CZ" sz="2400" dirty="0" smtClean="0"/>
          </a:p>
          <a:p>
            <a:r>
              <a:rPr lang="cs-CZ" sz="2400" dirty="0" smtClean="0"/>
              <a:t> 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400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A) </a:t>
            </a:r>
            <a:r>
              <a:rPr lang="cs-CZ" sz="2400" b="1" dirty="0" smtClean="0"/>
              <a:t>Zakázkou na dodávky </a:t>
            </a:r>
            <a:r>
              <a:rPr lang="cs-CZ" sz="2400" dirty="0" smtClean="0"/>
              <a:t>je zakázka, jejímž předmětem je pořízení věcí, zvířat nebo ovladatelných přírodních sil, pokud nejsou součástí zakázky na stavební práce . Pořízením se rozumí zejména koupě, nájem nebo pacht</a:t>
            </a:r>
          </a:p>
          <a:p>
            <a:endParaRPr lang="cs-CZ" sz="2400" dirty="0"/>
          </a:p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400" dirty="0"/>
              <a:t>B) </a:t>
            </a:r>
            <a:r>
              <a:rPr lang="cs-CZ" sz="2400" b="1" dirty="0"/>
              <a:t>Zakázkou na stavební práce </a:t>
            </a:r>
            <a:r>
              <a:rPr lang="cs-CZ" sz="2400" dirty="0"/>
              <a:t>je zakázka, jejímž předmětem je zhotovení stavby, nebo poskytnutí souvisejících projektových činností, pokud jsou zadávány společně se stavebními pracemi. </a:t>
            </a:r>
          </a:p>
          <a:p>
            <a:endParaRPr lang="cs-CZ" sz="2400" dirty="0"/>
          </a:p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/>
              <a:t>Za zakázku na stavební práce se považují rovněž stavební práce pořizované s využitím zprostředkovatelských nebo podobných služeb, které zadavateli </a:t>
            </a:r>
          </a:p>
          <a:p>
            <a:r>
              <a:rPr lang="cs-CZ" sz="2400" dirty="0"/>
              <a:t>poskytuje jiná osoba.</a:t>
            </a:r>
          </a:p>
          <a:p>
            <a:endParaRPr lang="cs-CZ" sz="2400" dirty="0" smtClean="0"/>
          </a:p>
          <a:p>
            <a:endParaRPr lang="cs-CZ" sz="2400" dirty="0" smtClean="0"/>
          </a:p>
        </p:txBody>
      </p:sp>
      <p:sp>
        <p:nvSpPr>
          <p:cNvPr id="3" name="Obdélník 2"/>
          <p:cNvSpPr/>
          <p:nvPr/>
        </p:nvSpPr>
        <p:spPr>
          <a:xfrm>
            <a:off x="4641915" y="554182"/>
            <a:ext cx="416957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800" b="1" dirty="0" smtClean="0"/>
              <a:t/>
            </a:r>
            <a:br>
              <a:rPr lang="cs-CZ" sz="4800" b="1" dirty="0" smtClean="0"/>
            </a:br>
            <a:r>
              <a:rPr lang="cs-CZ" sz="4800" b="1" dirty="0" smtClean="0"/>
              <a:t>Zakázka</a:t>
            </a:r>
            <a:endParaRPr lang="cs-CZ" sz="4800" b="1" dirty="0" smtClean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7502" y="-105327"/>
            <a:ext cx="10058400" cy="165703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241964" y="598516"/>
            <a:ext cx="774746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cs-CZ" sz="4800" b="1" dirty="0" smtClean="0"/>
          </a:p>
          <a:p>
            <a:pPr algn="ctr"/>
            <a:r>
              <a:rPr lang="cs-CZ" sz="4800" b="1" dirty="0" smtClean="0"/>
              <a:t>Zakázka</a:t>
            </a:r>
            <a:endParaRPr lang="cs-CZ" sz="4800" b="1" dirty="0" smtClean="0"/>
          </a:p>
        </p:txBody>
      </p:sp>
      <p:sp>
        <p:nvSpPr>
          <p:cNvPr id="4" name="Obdélník 3"/>
          <p:cNvSpPr/>
          <p:nvPr/>
        </p:nvSpPr>
        <p:spPr>
          <a:xfrm>
            <a:off x="1197033" y="2244435"/>
            <a:ext cx="1023890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400" dirty="0"/>
              <a:t>C ) </a:t>
            </a:r>
            <a:r>
              <a:rPr lang="cs-CZ" sz="2400" b="1" dirty="0"/>
              <a:t>Zakázkou na služby </a:t>
            </a:r>
            <a:r>
              <a:rPr lang="cs-CZ" sz="2400" dirty="0"/>
              <a:t>je zakázka, jejímž předmětem je poskytování jiných činností, než uvedených v písm. A </a:t>
            </a:r>
            <a:r>
              <a:rPr lang="cs-CZ" sz="2400" dirty="0" err="1"/>
              <a:t>a</a:t>
            </a:r>
            <a:r>
              <a:rPr lang="cs-CZ" sz="2400" dirty="0"/>
              <a:t> B.</a:t>
            </a:r>
          </a:p>
          <a:p>
            <a:r>
              <a:rPr lang="cs-CZ" sz="2400" dirty="0"/>
              <a:t> </a:t>
            </a:r>
          </a:p>
          <a:p>
            <a:endParaRPr lang="cs-CZ" sz="2400" dirty="0"/>
          </a:p>
          <a:p>
            <a:r>
              <a:rPr lang="cs-CZ" sz="2400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/>
              <a:t>Zakázky, které v sobě zahrnují více druhů zakázek, se zadávají v souladu </a:t>
            </a:r>
          </a:p>
          <a:p>
            <a:r>
              <a:rPr lang="cs-CZ" sz="2400" dirty="0"/>
              <a:t>s pravidly platnými pro druh zakázky odpovídající hlavnímu předmětu této </a:t>
            </a:r>
          </a:p>
          <a:p>
            <a:r>
              <a:rPr lang="cs-CZ" sz="2400" dirty="0"/>
              <a:t>zakázky. Obsahují-li zakázky dodávky i služby a nejedná se o zakázku na </a:t>
            </a:r>
          </a:p>
          <a:p>
            <a:r>
              <a:rPr lang="cs-CZ" sz="2400" dirty="0"/>
              <a:t>stavební práce, určí se hlavní předmět podle části předmětu zakázky s vyšší </a:t>
            </a:r>
          </a:p>
          <a:p>
            <a:r>
              <a:rPr lang="cs-CZ" sz="2400" dirty="0"/>
              <a:t>předpokládanou hodnotou. V ostatních případech se hlavní předmět určí podle základního účelu zakázky</a:t>
            </a:r>
            <a:r>
              <a:rPr lang="cs-CZ" dirty="0"/>
              <a:t>. 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6365" y="-110220"/>
            <a:ext cx="10058400" cy="165703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743200" y="498761"/>
            <a:ext cx="837922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cs-CZ" sz="4800" b="1" dirty="0" smtClean="0"/>
          </a:p>
          <a:p>
            <a:pPr algn="ctr"/>
            <a:endParaRPr lang="cs-CZ" sz="4800" b="1" dirty="0"/>
          </a:p>
          <a:p>
            <a:pPr algn="ctr"/>
            <a:r>
              <a:rPr lang="cs-CZ" sz="4800" b="1" dirty="0" smtClean="0"/>
              <a:t>Stanovení </a:t>
            </a:r>
            <a:r>
              <a:rPr lang="cs-CZ" sz="4800" b="1" dirty="0" smtClean="0"/>
              <a:t>předmětu zakázky</a:t>
            </a:r>
            <a:endParaRPr lang="cs-CZ" sz="4800" b="1" dirty="0"/>
          </a:p>
        </p:txBody>
      </p:sp>
      <p:sp>
        <p:nvSpPr>
          <p:cNvPr id="3" name="Obdélník 2"/>
          <p:cNvSpPr/>
          <p:nvPr/>
        </p:nvSpPr>
        <p:spPr>
          <a:xfrm>
            <a:off x="1197033" y="2917767"/>
            <a:ext cx="10440785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000" dirty="0" smtClean="0"/>
              <a:t>Při určení předmětu zakázky není přípustné uvádět v zadávacích podmínkách </a:t>
            </a:r>
          </a:p>
          <a:p>
            <a:r>
              <a:rPr lang="cs-CZ" sz="2000" dirty="0" smtClean="0"/>
              <a:t>požadavky nebo odkazy na specifická označení , typy a průmyslové vzory (Zetor, Bosch……) </a:t>
            </a:r>
          </a:p>
          <a:p>
            <a:endParaRPr lang="cs-CZ" sz="2000" dirty="0" smtClean="0"/>
          </a:p>
          <a:p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000" dirty="0" smtClean="0"/>
              <a:t>Takový odkaz lze výjimečně připustit, pokud:</a:t>
            </a:r>
          </a:p>
          <a:p>
            <a:r>
              <a:rPr lang="cs-CZ" sz="2000" dirty="0" smtClean="0"/>
              <a:t>- by bez jeho použití, nebylo možné dostatečně přesně a srozumitelně určit </a:t>
            </a:r>
          </a:p>
          <a:p>
            <a:r>
              <a:rPr lang="cs-CZ" sz="2000" dirty="0" smtClean="0"/>
              <a:t>předmět zakázky, zadavatel však zároveň musí v zadávacích podmínkách </a:t>
            </a:r>
          </a:p>
          <a:p>
            <a:r>
              <a:rPr lang="cs-CZ" sz="2000" dirty="0" smtClean="0"/>
              <a:t>výslovně umožnit pro plnění zakázky použití i jiných, kvalitativně a technicky obdobných řešení </a:t>
            </a:r>
          </a:p>
          <a:p>
            <a:r>
              <a:rPr lang="cs-CZ" sz="2000" dirty="0" smtClean="0"/>
              <a:t>-by bylo pořizované plnění nekompatibilní s již používanými zařízeními </a:t>
            </a:r>
          </a:p>
          <a:p>
            <a:r>
              <a:rPr lang="cs-CZ" sz="2000" dirty="0" smtClean="0"/>
              <a:t>či systémy</a:t>
            </a:r>
          </a:p>
          <a:p>
            <a:r>
              <a:rPr lang="cs-CZ" sz="2000" dirty="0" smtClean="0"/>
              <a:t> </a:t>
            </a:r>
            <a:endParaRPr lang="cs-CZ" sz="2000" dirty="0" smtClean="0"/>
          </a:p>
          <a:p>
            <a:r>
              <a:rPr lang="cs-CZ" sz="2000" dirty="0" smtClean="0"/>
              <a:t> </a:t>
            </a:r>
            <a:r>
              <a:rPr lang="cs-CZ" sz="20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000" dirty="0" smtClean="0">
                <a:solidFill>
                  <a:srgbClr val="FF0000"/>
                </a:solidFill>
              </a:rPr>
              <a:t>Tyto skutečnosti je zadavatel na vyžádání prokázat</a:t>
            </a:r>
            <a:r>
              <a:rPr lang="cs-CZ" sz="2000" dirty="0" smtClean="0"/>
              <a:t>.</a:t>
            </a:r>
            <a:endParaRPr lang="cs-CZ" sz="2000" dirty="0" smtClean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9245" y="155787"/>
            <a:ext cx="10058400" cy="165703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1" y="216133"/>
            <a:ext cx="10707689" cy="1072340"/>
          </a:xfrm>
        </p:spPr>
        <p:txBody>
          <a:bodyPr>
            <a:normAutofit fontScale="90000"/>
          </a:bodyPr>
          <a:lstStyle/>
          <a:p>
            <a:r>
              <a:rPr lang="cs-CZ" sz="4400" b="1" dirty="0" smtClean="0"/>
              <a:t/>
            </a:r>
            <a:br>
              <a:rPr lang="cs-CZ" sz="4400" b="1" dirty="0" smtClean="0"/>
            </a:br>
            <a:r>
              <a:rPr lang="cs-CZ" sz="4400" b="1" dirty="0"/>
              <a:t/>
            </a:r>
            <a:br>
              <a:rPr lang="cs-CZ" sz="4400" b="1" dirty="0"/>
            </a:br>
            <a:r>
              <a:rPr lang="cs-CZ" sz="4400" b="1" dirty="0" smtClean="0"/>
              <a:t/>
            </a:r>
            <a:br>
              <a:rPr lang="cs-CZ" sz="4400" b="1" dirty="0" smtClean="0"/>
            </a:br>
            <a:r>
              <a:rPr lang="cs-CZ" sz="4400" b="1" dirty="0" smtClean="0"/>
              <a:t>Stanovení </a:t>
            </a:r>
            <a:r>
              <a:rPr lang="cs-CZ" sz="4400" b="1" dirty="0" smtClean="0"/>
              <a:t>předpokládané hodnoty zakázky</a:t>
            </a:r>
            <a:endParaRPr lang="cs-CZ" sz="4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54976" y="4231177"/>
            <a:ext cx="10476806" cy="2114203"/>
          </a:xfrm>
        </p:spPr>
        <p:txBody>
          <a:bodyPr>
            <a:noAutofit/>
          </a:bodyPr>
          <a:lstStyle/>
          <a:p>
            <a:r>
              <a:rPr lang="cs-CZ" dirty="0" smtClean="0"/>
              <a:t>předpokládanou hodnotou zakázky se rozumí předpokládaná výše peněžitého závazku vyplývající pro zadavatele z plnění zakázky. Zadavatel je povinen předpokládanou hodnotu zakázky stanovit pro účely postupu ve výběrovém řízení před jeho zahájením. Při stanovení předpokládané hodnoty zakázky je vždy rozhodná cena bez DPH, a to cena ke dni zahájení výběrového řízení</a:t>
            </a:r>
          </a:p>
          <a:p>
            <a:pPr>
              <a:buNone/>
            </a:pPr>
            <a:r>
              <a:rPr lang="cs-CZ" dirty="0" smtClean="0"/>
              <a:t> </a:t>
            </a:r>
          </a:p>
          <a:p>
            <a:r>
              <a:rPr lang="cs-CZ" dirty="0" smtClean="0"/>
              <a:t>Při stanovení předpokládané hodnoty zakázky zadavatel vychází z údajů a </a:t>
            </a:r>
            <a:r>
              <a:rPr lang="cs-CZ" dirty="0" smtClean="0">
                <a:solidFill>
                  <a:srgbClr val="FF0000"/>
                </a:solidFill>
              </a:rPr>
              <a:t>informací o zakázkách stejného nebo obdobného předmětu plnění</a:t>
            </a:r>
            <a:r>
              <a:rPr lang="cs-CZ" dirty="0" smtClean="0"/>
              <a:t>, nebo údajů a informací získaných průzkumem trhu s požadovaným plněním nebo informací získaných jiným vhodným způsobem. </a:t>
            </a:r>
            <a:r>
              <a:rPr lang="cs-CZ" dirty="0" smtClean="0">
                <a:solidFill>
                  <a:srgbClr val="FF0000"/>
                </a:solidFill>
              </a:rPr>
              <a:t>Zadavatel je povinen na vyžádání prokázat  způsob stanovení předpokládané hodnoty zakázky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 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7558" y="-76216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93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302327" y="0"/>
            <a:ext cx="1004454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pPr algn="ctr"/>
            <a:endParaRPr lang="cs-CZ" sz="4800" dirty="0" smtClean="0"/>
          </a:p>
          <a:p>
            <a:pPr algn="ctr"/>
            <a:endParaRPr lang="cs-CZ" sz="4800" dirty="0"/>
          </a:p>
          <a:p>
            <a:pPr algn="ctr"/>
            <a:r>
              <a:rPr lang="cs-CZ" sz="4800" dirty="0" smtClean="0"/>
              <a:t> </a:t>
            </a:r>
            <a:r>
              <a:rPr lang="cs-CZ" sz="4800" b="1" dirty="0" smtClean="0"/>
              <a:t>Druh zakázky podle </a:t>
            </a:r>
          </a:p>
          <a:p>
            <a:pPr algn="ctr"/>
            <a:r>
              <a:rPr lang="cs-CZ" sz="4800" b="1" dirty="0" smtClean="0"/>
              <a:t>předpokládané hodnoty </a:t>
            </a:r>
            <a:endParaRPr lang="cs-CZ" sz="4000" dirty="0"/>
          </a:p>
        </p:txBody>
      </p:sp>
      <p:sp>
        <p:nvSpPr>
          <p:cNvPr id="3" name="Obdélník 2"/>
          <p:cNvSpPr/>
          <p:nvPr/>
        </p:nvSpPr>
        <p:spPr>
          <a:xfrm>
            <a:off x="1302327" y="2951017"/>
            <a:ext cx="10626436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pl-PL" b="1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000" b="1" dirty="0" smtClean="0"/>
              <a:t>Zakázkou malého rozsahu </a:t>
            </a:r>
            <a:r>
              <a:rPr lang="cs-CZ" sz="2000" dirty="0" smtClean="0"/>
              <a:t>je zakázka, jejíž předpokládaná hodnota </a:t>
            </a:r>
            <a:r>
              <a:rPr lang="cs-CZ" sz="2000" b="1" dirty="0" smtClean="0">
                <a:solidFill>
                  <a:srgbClr val="FF0000"/>
                </a:solidFill>
              </a:rPr>
              <a:t>je rovna nebo nižší než </a:t>
            </a:r>
          </a:p>
          <a:p>
            <a:r>
              <a:rPr lang="cs-CZ" sz="2000" b="1" dirty="0" smtClean="0">
                <a:solidFill>
                  <a:srgbClr val="FF0000"/>
                </a:solidFill>
              </a:rPr>
              <a:t>2 000000,-Kč bez DPH v případě zakázky na dodávky a/nebo služby </a:t>
            </a:r>
            <a:r>
              <a:rPr lang="cs-CZ" sz="2000" b="1" dirty="0" smtClean="0">
                <a:solidFill>
                  <a:schemeClr val="accent2">
                    <a:lumMod val="75000"/>
                  </a:schemeClr>
                </a:solidFill>
              </a:rPr>
              <a:t>nebo 6 000000,-Kč bez DPH v případě zakázky na stavební práce a zároveň přesáhne nebo je rovna 400000,-Kč bez DPH</a:t>
            </a:r>
            <a:r>
              <a:rPr lang="cs-CZ" sz="2000" dirty="0" smtClean="0"/>
              <a:t>, nebo</a:t>
            </a:r>
          </a:p>
          <a:p>
            <a:r>
              <a:rPr lang="cs-CZ" sz="2000" dirty="0" smtClean="0"/>
              <a:t> 500 000,-Kč bez DPH v případě, že je zakázka zadávána příjemcem, který není zadavatelem podle §4odst.1až3 ZZVZ.</a:t>
            </a:r>
          </a:p>
          <a:p>
            <a:endParaRPr lang="pl-PL" sz="2000" dirty="0" smtClean="0"/>
          </a:p>
          <a:p>
            <a:r>
              <a:rPr lang="pl-PL" sz="2000" b="1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000" dirty="0" smtClean="0"/>
              <a:t> </a:t>
            </a:r>
            <a:r>
              <a:rPr lang="cs-CZ" sz="2000" b="1" dirty="0" smtClean="0"/>
              <a:t>Zakázkou vyšší hodnoty </a:t>
            </a:r>
            <a:r>
              <a:rPr lang="cs-CZ" sz="2000" dirty="0" smtClean="0"/>
              <a:t>je zakázka nad výše uvedené limity </a:t>
            </a:r>
            <a:endParaRPr lang="cs-CZ" dirty="0" smtClean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9418" y="72659"/>
            <a:ext cx="10058400" cy="1657037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/>
              <a:t/>
            </a:r>
            <a:br>
              <a:rPr lang="cs-CZ" b="1" dirty="0"/>
            </a:br>
            <a:r>
              <a:rPr lang="cs-CZ" b="1" dirty="0" smtClean="0"/>
              <a:t>Zakázky </a:t>
            </a:r>
            <a:r>
              <a:rPr lang="cs-CZ" b="1" dirty="0" smtClean="0"/>
              <a:t>malého rozsahu  - druhy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11" y="2701636"/>
            <a:ext cx="10018712" cy="3089564"/>
          </a:xfrm>
        </p:spPr>
        <p:txBody>
          <a:bodyPr>
            <a:normAutofit/>
          </a:bodyPr>
          <a:lstStyle/>
          <a:p>
            <a:r>
              <a:rPr lang="cs-CZ" b="1" dirty="0" smtClean="0">
                <a:solidFill>
                  <a:schemeClr val="accent2">
                    <a:lumMod val="75000"/>
                  </a:schemeClr>
                </a:solidFill>
              </a:rPr>
              <a:t>- Cenový průzkum  ( do 400.000,- Kč/500.000,- Kč  bez DPH) </a:t>
            </a:r>
          </a:p>
          <a:p>
            <a:r>
              <a:rPr lang="cs-CZ" dirty="0" smtClean="0"/>
              <a:t>Je nutné umět odůvodnit, způsob  provedení průzkumu. Zkoumají se ceny  v čase a místě obvyklé. </a:t>
            </a:r>
          </a:p>
          <a:p>
            <a:r>
              <a:rPr lang="cs-CZ" dirty="0" smtClean="0"/>
              <a:t>Průzkum je možné provést  poptávkou, z internetu  ( vytisknout nejlépe s </a:t>
            </a:r>
            <a:r>
              <a:rPr lang="cs-CZ" dirty="0" err="1" smtClean="0"/>
              <a:t>datumy</a:t>
            </a:r>
            <a:r>
              <a:rPr lang="cs-CZ" dirty="0" smtClean="0"/>
              <a:t>) – telefonicky  je to neprůkazné , srovnání m podobných realizací </a:t>
            </a:r>
          </a:p>
          <a:p>
            <a:r>
              <a:rPr lang="cs-CZ" dirty="0" smtClean="0"/>
              <a:t>Výstupem je srovnávací tabulka  cen 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8998" y="64347"/>
            <a:ext cx="10058400" cy="1657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757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2177935" y="266007"/>
            <a:ext cx="9160625" cy="29700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cs-CZ" sz="3200" b="1" dirty="0" smtClean="0"/>
          </a:p>
          <a:p>
            <a:pPr algn="ctr"/>
            <a:endParaRPr lang="cs-CZ" sz="3200" b="1" dirty="0"/>
          </a:p>
          <a:p>
            <a:pPr algn="ctr"/>
            <a:endParaRPr lang="cs-CZ" sz="3200" b="1" dirty="0" smtClean="0"/>
          </a:p>
          <a:p>
            <a:pPr algn="ctr"/>
            <a:r>
              <a:rPr lang="cs-CZ" sz="3200" b="1" dirty="0" smtClean="0"/>
              <a:t>Výběrové </a:t>
            </a:r>
            <a:r>
              <a:rPr lang="cs-CZ" sz="3200" b="1" dirty="0" smtClean="0"/>
              <a:t>řízení nad 400.000,-/500.000,- do limitu 2 mil za  dodávky a služby  a 6 mil za stavební práce </a:t>
            </a:r>
            <a:r>
              <a:rPr lang="cs-CZ" b="1" dirty="0" smtClean="0"/>
              <a:t/>
            </a:r>
            <a:br>
              <a:rPr lang="cs-CZ" b="1" dirty="0" smtClean="0"/>
            </a:br>
            <a:endParaRPr lang="cs-CZ" sz="2700" dirty="0"/>
          </a:p>
        </p:txBody>
      </p:sp>
      <p:sp>
        <p:nvSpPr>
          <p:cNvPr id="4" name="Obdélník 3"/>
          <p:cNvSpPr/>
          <p:nvPr/>
        </p:nvSpPr>
        <p:spPr>
          <a:xfrm>
            <a:off x="1596044" y="2527068"/>
            <a:ext cx="10249591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sz="2400" dirty="0" smtClean="0"/>
              <a:t>Zadavatel může zadat zakázku:</a:t>
            </a:r>
          </a:p>
          <a:p>
            <a:endParaRPr lang="cs-CZ" sz="2400" dirty="0" smtClean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v otevřené výzvě ( 3 kanály – </a:t>
            </a:r>
            <a:r>
              <a:rPr lang="cs-CZ" sz="2400" dirty="0" smtClean="0">
                <a:hlinkClick r:id="rId2"/>
              </a:rPr>
              <a:t>www.eagri/prv</a:t>
            </a:r>
            <a:r>
              <a:rPr lang="cs-CZ" sz="2400" dirty="0" smtClean="0"/>
              <a:t> - prostřednictvím portálu farmáře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na elektronickém tržišti</a:t>
            </a:r>
          </a:p>
          <a:p>
            <a:endParaRPr lang="cs-CZ" sz="2400" dirty="0" smtClean="0"/>
          </a:p>
          <a:p>
            <a:r>
              <a:rPr lang="cs-CZ" sz="2400" b="1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b="1" dirty="0" smtClean="0"/>
              <a:t>v uzavřené výzvě v případě zakázek malého rozsahu – oslovení  uzavřeného okruhu dodavatelů</a:t>
            </a:r>
            <a:endParaRPr lang="cs-CZ" sz="2400" dirty="0" smtClean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6044" y="0"/>
            <a:ext cx="10058400" cy="1657037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xa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TM03457496[[fn=Paralaxa]]</Template>
  <TotalTime>1358</TotalTime>
  <Words>1932</Words>
  <Application>Microsoft Office PowerPoint</Application>
  <PresentationFormat>Širokoúhlá obrazovka</PresentationFormat>
  <Paragraphs>182</Paragraphs>
  <Slides>26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26</vt:i4>
      </vt:variant>
    </vt:vector>
  </HeadingPairs>
  <TitlesOfParts>
    <vt:vector size="29" baseType="lpstr">
      <vt:lpstr>Arial</vt:lpstr>
      <vt:lpstr>Corbel</vt:lpstr>
      <vt:lpstr>Paralaxa</vt:lpstr>
      <vt:lpstr>Prezentace aplikace PowerPoint</vt:lpstr>
      <vt:lpstr>   Zásady postupu zadavatele</vt:lpstr>
      <vt:lpstr>Prezentace aplikace PowerPoint</vt:lpstr>
      <vt:lpstr>Prezentace aplikace PowerPoint</vt:lpstr>
      <vt:lpstr>Prezentace aplikace PowerPoint</vt:lpstr>
      <vt:lpstr>   Stanovení předpokládané hodnoty zakázky</vt:lpstr>
      <vt:lpstr>Prezentace aplikace PowerPoint</vt:lpstr>
      <vt:lpstr>  Zakázky malého rozsahu  - druhy </vt:lpstr>
      <vt:lpstr>Prezentace aplikace PowerPoint</vt:lpstr>
      <vt:lpstr> Uzavřená výzva  - zakázka malého rozsahu </vt:lpstr>
      <vt:lpstr>   Oznámení o zahájení výběrového řízení/výzva k podání nabídky  - uzavřená výzva </vt:lpstr>
      <vt:lpstr>Prezentace aplikace PowerPoint</vt:lpstr>
      <vt:lpstr>Prezentace aplikace PowerPoint</vt:lpstr>
      <vt:lpstr>Prezentace aplikace PowerPoint</vt:lpstr>
      <vt:lpstr>   Vícepráce </vt:lpstr>
      <vt:lpstr>  Oslovení  </vt:lpstr>
      <vt:lpstr> Doručení nabídek </vt:lpstr>
      <vt:lpstr> Otevírání obálek</vt:lpstr>
      <vt:lpstr> Hodnocení </vt:lpstr>
      <vt:lpstr>  Hodnocení </vt:lpstr>
      <vt:lpstr> Oznámení o výsledku </vt:lpstr>
      <vt:lpstr>  Smlouva </vt:lpstr>
      <vt:lpstr> Smlouva – náležitosti </vt:lpstr>
      <vt:lpstr> Pozor  u smluv – nebezpečí </vt:lpstr>
      <vt:lpstr>  Doložení výběrového řízení  - dotace </vt:lpstr>
      <vt:lpstr>  Děkuji za pozornost !</vt:lpstr>
    </vt:vector>
  </TitlesOfParts>
  <Company>MAS Labské skály, z.s.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Výzva č. 1  z OPZ  - Podpora péče pro děti zaměstnaných rodičů</dc:title>
  <dc:creator>Jiřina Bischoffiova</dc:creator>
  <cp:lastModifiedBy>Uživatel systému Windows</cp:lastModifiedBy>
  <cp:revision>73</cp:revision>
  <cp:lastPrinted>2017-06-18T21:33:04Z</cp:lastPrinted>
  <dcterms:created xsi:type="dcterms:W3CDTF">2017-02-14T16:42:27Z</dcterms:created>
  <dcterms:modified xsi:type="dcterms:W3CDTF">2020-04-29T11:25:21Z</dcterms:modified>
</cp:coreProperties>
</file>