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64" r:id="rId2"/>
    <p:sldId id="257" r:id="rId3"/>
    <p:sldId id="265" r:id="rId4"/>
    <p:sldId id="283" r:id="rId5"/>
    <p:sldId id="285" r:id="rId6"/>
    <p:sldId id="271" r:id="rId7"/>
    <p:sldId id="273" r:id="rId8"/>
    <p:sldId id="284" r:id="rId9"/>
    <p:sldId id="269" r:id="rId10"/>
    <p:sldId id="259" r:id="rId11"/>
    <p:sldId id="266" r:id="rId12"/>
    <p:sldId id="267" r:id="rId13"/>
    <p:sldId id="268" r:id="rId14"/>
    <p:sldId id="274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  <p:sldId id="296" r:id="rId26"/>
    <p:sldId id="299" r:id="rId27"/>
    <p:sldId id="300" r:id="rId28"/>
    <p:sldId id="276" r:id="rId29"/>
    <p:sldId id="277" r:id="rId30"/>
    <p:sldId id="278" r:id="rId31"/>
    <p:sldId id="279" r:id="rId32"/>
    <p:sldId id="281" r:id="rId33"/>
    <p:sldId id="301" r:id="rId34"/>
    <p:sldId id="302" r:id="rId35"/>
    <p:sldId id="304" r:id="rId36"/>
    <p:sldId id="305" r:id="rId37"/>
    <p:sldId id="306" r:id="rId38"/>
    <p:sldId id="308" r:id="rId39"/>
    <p:sldId id="307" r:id="rId40"/>
    <p:sldId id="262" r:id="rId41"/>
    <p:sldId id="309" r:id="rId42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-5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C100D-0416-4EE5-8332-A9076DBFDC68}" type="datetimeFigureOut">
              <a:rPr lang="cs-CZ" smtClean="0"/>
              <a:pPr/>
              <a:t>1.6.2018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7FFAF-DACC-4794-9931-C5C25918B78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587733" y="1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2B766-6777-4575-B23F-9E50FE2881EE}" type="datetimeFigureOut">
              <a:rPr lang="cs-CZ" smtClean="0"/>
              <a:pPr/>
              <a:t>1.6.2018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86050" y="504825"/>
            <a:ext cx="449421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85934" y="3199352"/>
            <a:ext cx="7894446" cy="3031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397620"/>
            <a:ext cx="4276255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587733" y="6397620"/>
            <a:ext cx="4276254" cy="337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2C732-B211-43E5-9B55-5C0A44B321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BB0EF-8E63-40CE-9D5A-212A46474B20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6BD57-CCD6-4B30-BB61-F78775D59839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CB7CB-9C7C-4729-90AF-3FAB0BA8A314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C2A5C-D5A3-4F80-BFE6-EE018502BEFC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E8084-8179-4489-B487-F7BC702F86DF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C0C5-8AE6-4EB1-804D-17B6B04A4389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BCB4C-A82B-4F9F-9656-D6512CA57F2D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1A70B-0E6E-4384-AB9E-B9497B15E4B1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802DF-BF1A-4231-8687-FDFCAB731B51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F60BF-5916-4062-9B92-E81952A19365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75921-F3E5-4F20-B99B-9338CC09A9CC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86B8B-B4C2-4AF9-A975-3D13B09B57DB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92192-1781-4786-B6C6-ED0A5B8E688E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19639-2BAD-4832-9C77-A948875494FA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E3E77-3175-45A8-8873-D92336C3A84D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AE535-0BDD-40EB-9DB7-EAAC64BC7F30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1F26C-3C89-4D6D-AD3F-6D56DB687616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EEE5947-77F7-4FCE-B680-E5E16A24DC4C}" type="datetime1">
              <a:rPr lang="en-US" smtClean="0"/>
              <a:pPr/>
              <a:t>6/1/2018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mailto:sofrova.masls@seznam.cz" TargetMode="External"/><Relationship Id="rId2" Type="http://schemas.openxmlformats.org/officeDocument/2006/relationships/hyperlink" Target="mailto:jiina.bischoffiova@seznam.cz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30284" y="1097280"/>
            <a:ext cx="106901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Výzva č. 4  z OPZ  - Výzva MAS Labské skály z.s. -Podpora péče o děti zaměstnaných rodičů- II. </a:t>
            </a:r>
            <a:endParaRPr lang="cs-CZ" sz="48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48256" y="3996267"/>
            <a:ext cx="10058400" cy="1657037"/>
          </a:xfrm>
          <a:prstGeom prst="rect">
            <a:avLst/>
          </a:prstGeom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16132"/>
            <a:ext cx="10018713" cy="1895301"/>
          </a:xfrm>
        </p:spPr>
        <p:txBody>
          <a:bodyPr>
            <a:normAutofit/>
          </a:bodyPr>
          <a:lstStyle/>
          <a:p>
            <a:r>
              <a:rPr lang="cs-CZ" b="1" dirty="0" smtClean="0"/>
              <a:t>Podporované aktivity</a:t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sz="2700" b="1" dirty="0" smtClean="0"/>
              <a:t>Zařízení péče o děti zajišťující péči o děti v době </a:t>
            </a:r>
            <a:br>
              <a:rPr lang="cs-CZ" sz="2700" b="1" dirty="0" smtClean="0"/>
            </a:br>
            <a:r>
              <a:rPr lang="cs-CZ" sz="2700" b="1" dirty="0" smtClean="0"/>
              <a:t>mimo školní vyučování </a:t>
            </a:r>
            <a:endParaRPr lang="cs-CZ" sz="27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1" y="2061556"/>
            <a:ext cx="10357658" cy="4555375"/>
          </a:xfrm>
        </p:spPr>
        <p:txBody>
          <a:bodyPr>
            <a:normAutofit fontScale="77500" lnSpcReduction="20000"/>
          </a:bodyPr>
          <a:lstStyle/>
          <a:p>
            <a:r>
              <a:rPr lang="cs-CZ" sz="3100" dirty="0" smtClean="0"/>
              <a:t>Dětské „kluby“ – nadstavba školní družiny   pro žáky 1. stupně + přípravná třída</a:t>
            </a:r>
          </a:p>
          <a:p>
            <a:r>
              <a:rPr lang="cs-CZ" sz="3100" dirty="0" smtClean="0"/>
              <a:t>Min. kapacita zřizovaného zařízení – 5 dětí </a:t>
            </a:r>
          </a:p>
          <a:p>
            <a:r>
              <a:rPr lang="cs-CZ" sz="3100" dirty="0" smtClean="0"/>
              <a:t>Optimální počet na jednu pečující osobu – 15 dětí </a:t>
            </a:r>
          </a:p>
          <a:p>
            <a:r>
              <a:rPr lang="cs-CZ" sz="32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cs-CZ" sz="3200" dirty="0" smtClean="0"/>
              <a:t>Lze realizovat společně s aktivitou „Společná doprava“ – nutnost evidence dopravovaných dětí</a:t>
            </a:r>
            <a:endParaRPr lang="cs-CZ" sz="3100" dirty="0" smtClean="0"/>
          </a:p>
          <a:p>
            <a:r>
              <a:rPr lang="cs-CZ" sz="3100" dirty="0" smtClean="0"/>
              <a:t>Doprovody dětí do zařízení a druhá pečující osoba v době pobytu dětí ve venkovních prostorách </a:t>
            </a:r>
          </a:p>
          <a:p>
            <a:r>
              <a:rPr lang="cs-CZ" sz="3100" dirty="0" smtClean="0"/>
              <a:t>Možno sdílet prostory se školní družinou – časové i účetní odlišení </a:t>
            </a:r>
          </a:p>
          <a:p>
            <a:r>
              <a:rPr lang="cs-CZ" sz="3100" dirty="0" smtClean="0"/>
              <a:t>Písemná smlouva příjemce s rodiči dětí o poskytování služby, a to s aktualizací na každé pololetí </a:t>
            </a:r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03193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177935" y="266007"/>
            <a:ext cx="9160625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 </a:t>
            </a:r>
            <a:r>
              <a:rPr lang="cs-CZ" sz="2700" b="1" dirty="0" smtClean="0"/>
              <a:t>Příměstské tábory</a:t>
            </a:r>
            <a:endParaRPr lang="cs-CZ" sz="2700" dirty="0"/>
          </a:p>
        </p:txBody>
      </p:sp>
      <p:sp>
        <p:nvSpPr>
          <p:cNvPr id="4" name="Obdélník 3"/>
          <p:cNvSpPr/>
          <p:nvPr/>
        </p:nvSpPr>
        <p:spPr>
          <a:xfrm>
            <a:off x="1612669" y="1463040"/>
            <a:ext cx="10174777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Zajištění péče o děti v době školních prázdnin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Tábory nesmí být pobytové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Lze realizovat společně s aktivitou „Společná doprava“ – nutnost evidence </a:t>
            </a:r>
          </a:p>
          <a:p>
            <a:r>
              <a:rPr lang="cs-CZ" sz="2400" dirty="0" smtClean="0"/>
              <a:t>   dopravovaných dětí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Doba konání omezena pouze na pracovní dny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Min. kapacita – 10 dětí  - nutné vést evidenci přítomných dětí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Optimální počet na jednu pečující osobu -  15 dětí </a:t>
            </a:r>
          </a:p>
          <a:p>
            <a:r>
              <a:rPr lang="cs-CZ" sz="2400" dirty="0" smtClean="0"/>
              <a:t>                                  ve venkovních prostorách -  5 dětí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Písemná smlouva příjemce s rodiči dětí o poskytování služby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048000" y="315885"/>
            <a:ext cx="85399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endParaRPr lang="cs-CZ" sz="2800" dirty="0" smtClean="0"/>
          </a:p>
          <a:p>
            <a:pPr algn="ctr"/>
            <a:r>
              <a:rPr lang="cs-CZ" sz="2700" b="1" dirty="0" smtClean="0"/>
              <a:t>Společná doprava dětí do/ze školy, dětské skupiny a/nebo příměstského tábora </a:t>
            </a:r>
            <a:endParaRPr lang="cs-CZ" sz="2700" dirty="0"/>
          </a:p>
        </p:txBody>
      </p:sp>
      <p:sp>
        <p:nvSpPr>
          <p:cNvPr id="5" name="Obdélník 4"/>
          <p:cNvSpPr/>
          <p:nvPr/>
        </p:nvSpPr>
        <p:spPr>
          <a:xfrm>
            <a:off x="1562793" y="2061555"/>
            <a:ext cx="999189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Určeno pro děti předškolního věku a žáky 1. stupně ZŠ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Lze realizovat jako samostatný projekt 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Musí platit alespoň jedno z kritérií: </a:t>
            </a:r>
          </a:p>
          <a:p>
            <a:r>
              <a:rPr lang="cs-CZ" sz="2400" dirty="0" smtClean="0"/>
              <a:t>    -Neexistuje žádné spojení hromadnou dopravou </a:t>
            </a:r>
          </a:p>
          <a:p>
            <a:r>
              <a:rPr lang="cs-CZ" sz="2400" dirty="0" smtClean="0"/>
              <a:t>    -Neexistuje vhodné spojení ve vhodném čase (dítě by před/po čekalo více</a:t>
            </a:r>
          </a:p>
          <a:p>
            <a:r>
              <a:rPr lang="cs-CZ" sz="2400" dirty="0" smtClean="0"/>
              <a:t>      než 30 minut) </a:t>
            </a:r>
          </a:p>
          <a:p>
            <a:r>
              <a:rPr lang="cs-CZ" sz="2400" dirty="0" smtClean="0"/>
              <a:t>    -Návaznost spojů je komplikována (přestupy, čekání na jednotlivé spoje,</a:t>
            </a:r>
          </a:p>
          <a:p>
            <a:r>
              <a:rPr lang="cs-CZ" sz="2400" dirty="0" smtClean="0"/>
              <a:t>     interval mezi jednotlivými spoji je větší než 1 hod.) 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346661" y="914400"/>
            <a:ext cx="10341033" cy="4599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Způsobilé náklady na doprovázející/pečující osoby během cesty – vždy u</a:t>
            </a:r>
          </a:p>
          <a:p>
            <a:r>
              <a:rPr lang="cs-CZ" sz="2400" dirty="0" smtClean="0"/>
              <a:t>   předškoláků; u žáků 1. stupně v odůvodněných případech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Písemná smlouva příjemce s rodiči dětí o poskytování služby, a to s aktualizací</a:t>
            </a:r>
          </a:p>
          <a:p>
            <a:r>
              <a:rPr lang="cs-CZ" sz="2400" dirty="0" smtClean="0"/>
              <a:t>    na každé pololetí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Vedení denní evidence doprovázených dětí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>
                <a:cs typeface="Arial"/>
              </a:rPr>
              <a:t>Není stanoven min. počet dětí (musí být nezbytná pro realizaci projektu</a:t>
            </a:r>
          </a:p>
          <a:p>
            <a:r>
              <a:rPr lang="cs-CZ" sz="2400" dirty="0" smtClean="0">
                <a:cs typeface="Arial"/>
              </a:rPr>
              <a:t>   s ohledem na cílovou skupinu, musí být efektivní a hospodárná)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Lze provozovat pouze jako najatou službu</a:t>
            </a:r>
          </a:p>
          <a:p>
            <a:r>
              <a:rPr lang="cs-CZ" sz="2400" dirty="0" smtClean="0"/>
              <a:t>    Povinnost dodržovat zákonné předpisy (autosedačky, bezpečnostní pásy)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216131"/>
            <a:ext cx="6096000" cy="16773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Podporované aktivity </a:t>
            </a:r>
          </a:p>
          <a:p>
            <a:pPr algn="ctr"/>
            <a:r>
              <a:rPr lang="cs-CZ" sz="2700" b="1" dirty="0" smtClean="0"/>
              <a:t>Dětské skupiny </a:t>
            </a:r>
          </a:p>
          <a:p>
            <a:endParaRPr lang="cs-CZ" dirty="0" smtClean="0"/>
          </a:p>
        </p:txBody>
      </p:sp>
      <p:sp>
        <p:nvSpPr>
          <p:cNvPr id="3" name="Obdélník 2"/>
          <p:cNvSpPr/>
          <p:nvPr/>
        </p:nvSpPr>
        <p:spPr>
          <a:xfrm>
            <a:off x="1449185" y="1676400"/>
            <a:ext cx="100916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Vytvoření a provoz nových/transformace stávajících zařízení poskytujících </a:t>
            </a:r>
          </a:p>
          <a:p>
            <a:r>
              <a:rPr lang="cs-CZ" sz="2400" dirty="0" smtClean="0"/>
              <a:t>   péči o dítě od 1 roku do zahájení povinné školní docházky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Legislativa:</a:t>
            </a:r>
          </a:p>
          <a:p>
            <a:r>
              <a:rPr lang="cs-CZ" sz="2400" dirty="0" smtClean="0"/>
              <a:t>   Zákon 247/2014 Sb. o dětské skupině</a:t>
            </a:r>
          </a:p>
          <a:p>
            <a:r>
              <a:rPr lang="cs-CZ" sz="2400" dirty="0" smtClean="0"/>
              <a:t>   </a:t>
            </a:r>
            <a:r>
              <a:rPr lang="cs-CZ" sz="2400" dirty="0" err="1" smtClean="0"/>
              <a:t>Vyhl</a:t>
            </a:r>
            <a:r>
              <a:rPr lang="cs-CZ" sz="2400" dirty="0" smtClean="0"/>
              <a:t>. 410/2005 Sb. (více než 12 dětí)</a:t>
            </a:r>
          </a:p>
          <a:p>
            <a:r>
              <a:rPr lang="cs-CZ" sz="2400" dirty="0" smtClean="0"/>
              <a:t>   </a:t>
            </a:r>
            <a:r>
              <a:rPr lang="cs-CZ" sz="2400" dirty="0" err="1" smtClean="0"/>
              <a:t>Vyhl</a:t>
            </a:r>
            <a:r>
              <a:rPr lang="cs-CZ" sz="2400" dirty="0" smtClean="0"/>
              <a:t>. 281/2014 Sb. (do 12ti dětí)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Obsah služby hlídání a péče o dítě: zajištění potřeb dítěte, výchova, rozvoj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                                 </a:t>
            </a:r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</a:t>
            </a:r>
            <a:r>
              <a:rPr lang="cs-CZ" sz="2400" dirty="0" smtClean="0"/>
              <a:t>schopností a kulturních a hygienických návyků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332509"/>
            <a:ext cx="7564582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 </a:t>
            </a:r>
          </a:p>
          <a:p>
            <a:pPr algn="ctr"/>
            <a:r>
              <a:rPr lang="cs-CZ" sz="2700" b="1" dirty="0" smtClean="0"/>
              <a:t>Dětské skupiny </a:t>
            </a:r>
          </a:p>
        </p:txBody>
      </p:sp>
      <p:sp>
        <p:nvSpPr>
          <p:cNvPr id="3" name="Obdélník 2"/>
          <p:cNvSpPr/>
          <p:nvPr/>
        </p:nvSpPr>
        <p:spPr>
          <a:xfrm>
            <a:off x="1981200" y="1717964"/>
            <a:ext cx="933796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Mimo domácnost dítěte </a:t>
            </a:r>
          </a:p>
          <a:p>
            <a:r>
              <a:rPr lang="cs-CZ" sz="2700" dirty="0" smtClean="0"/>
              <a:t> </a:t>
            </a:r>
          </a:p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Pouze zařízení péče o děti provozována mimo režim školského</a:t>
            </a:r>
          </a:p>
          <a:p>
            <a:r>
              <a:rPr lang="cs-CZ" sz="2700" dirty="0" smtClean="0"/>
              <a:t>   zákona</a:t>
            </a:r>
          </a:p>
          <a:p>
            <a:r>
              <a:rPr lang="cs-CZ" sz="2700" dirty="0" smtClean="0"/>
              <a:t> </a:t>
            </a:r>
          </a:p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Min. kapacita – 5 dětí; Max. kapacita – 24 dětí (</a:t>
            </a:r>
            <a:r>
              <a:rPr lang="cs-CZ" sz="1600" dirty="0" smtClean="0"/>
              <a:t>není možné ani dočasně </a:t>
            </a:r>
          </a:p>
          <a:p>
            <a:r>
              <a:rPr lang="cs-CZ" sz="1600" dirty="0" smtClean="0"/>
              <a:t>      navýšit)</a:t>
            </a:r>
            <a:endParaRPr lang="cs-CZ" sz="2700" dirty="0" smtClean="0"/>
          </a:p>
          <a:p>
            <a:endParaRPr lang="cs-CZ" sz="2700" dirty="0" smtClean="0"/>
          </a:p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V případě kombinace s dalšími aktivitami nutno rozlišit </a:t>
            </a:r>
          </a:p>
          <a:p>
            <a:r>
              <a:rPr lang="cs-CZ" sz="2700" dirty="0" smtClean="0"/>
              <a:t>    jednotlivé aktivity na úrovni položek rozpočtu již v Žádosti o </a:t>
            </a:r>
          </a:p>
          <a:p>
            <a:r>
              <a:rPr lang="cs-CZ" sz="2700" dirty="0" smtClean="0"/>
              <a:t>    podporu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24001" y="443345"/>
            <a:ext cx="102662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>
              <a:buAutoNum type="alphaUcParenR"/>
            </a:pPr>
            <a:r>
              <a:rPr lang="cs-CZ" sz="2700" b="1" dirty="0" smtClean="0"/>
              <a:t>Dětská skupina pro veřejnost</a:t>
            </a:r>
          </a:p>
          <a:p>
            <a:pPr marL="514350" indent="-514350" algn="ctr">
              <a:buAutoNum type="alphaUcParenR"/>
            </a:pPr>
            <a:endParaRPr lang="cs-CZ" sz="2700" b="1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dle § 3 odst. 2 zákona č. 247/2014 Sb., o poskytování služby péče o dítě </a:t>
            </a:r>
          </a:p>
          <a:p>
            <a:pPr lvl="1"/>
            <a:r>
              <a:rPr lang="cs-CZ" sz="2400" dirty="0" smtClean="0"/>
              <a:t>    v dětské skupině 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Provozovatel nemusí být zaměstnavatelem rodiče, pokud je:</a:t>
            </a:r>
          </a:p>
          <a:p>
            <a:pPr lvl="2"/>
            <a:r>
              <a:rPr lang="cs-CZ" sz="2400" dirty="0" smtClean="0"/>
              <a:t>-ústavem</a:t>
            </a:r>
          </a:p>
          <a:p>
            <a:pPr lvl="2"/>
            <a:r>
              <a:rPr lang="cs-CZ" sz="2400" dirty="0" smtClean="0"/>
              <a:t>-právnickou osobou registrovanou nebo evidovanou dle zákona č. 3/2002 </a:t>
            </a:r>
          </a:p>
          <a:p>
            <a:pPr lvl="2"/>
            <a:r>
              <a:rPr lang="cs-CZ" sz="2400" dirty="0" smtClean="0"/>
              <a:t>  Sb. (zákon o církvích a náboženských společnostech)</a:t>
            </a:r>
          </a:p>
          <a:p>
            <a:pPr lvl="2"/>
            <a:r>
              <a:rPr lang="cs-CZ" sz="2400" dirty="0" smtClean="0"/>
              <a:t>-územním samosprávným celkem nebo jím zřizovanou právnickou </a:t>
            </a:r>
          </a:p>
          <a:p>
            <a:pPr lvl="2"/>
            <a:r>
              <a:rPr lang="cs-CZ" sz="2400" dirty="0" smtClean="0"/>
              <a:t>  osobou</a:t>
            </a:r>
          </a:p>
          <a:p>
            <a:pPr lvl="2"/>
            <a:r>
              <a:rPr lang="cs-CZ" sz="2400" dirty="0" smtClean="0"/>
              <a:t>-obecně prospěšnou společností</a:t>
            </a:r>
          </a:p>
          <a:p>
            <a:pPr lvl="2"/>
            <a:r>
              <a:rPr lang="cs-CZ" sz="2400" dirty="0" smtClean="0"/>
              <a:t>-nadací nebo nadačním fondem </a:t>
            </a:r>
          </a:p>
          <a:p>
            <a:pPr lvl="2"/>
            <a:r>
              <a:rPr lang="cs-CZ" sz="2400" dirty="0" smtClean="0"/>
              <a:t>-spolkem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88473" y="457200"/>
            <a:ext cx="10626435" cy="4747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cs-CZ" sz="2700" b="1" dirty="0" smtClean="0"/>
              <a:t>B) Podniková dětská skupina </a:t>
            </a:r>
          </a:p>
          <a:p>
            <a:pPr algn="ctr">
              <a:lnSpc>
                <a:spcPct val="150000"/>
              </a:lnSpc>
            </a:pPr>
            <a:endParaRPr lang="cs-CZ" sz="2400" b="1" dirty="0" smtClean="0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dle § 3 odst. 1 zákona č. 247/2014 Sb., o poskytování služby péče o dítě</a:t>
            </a:r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2400" dirty="0" smtClean="0"/>
              <a:t>   v dětské skupině 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provozovatel dětské skupiny </a:t>
            </a:r>
            <a:r>
              <a:rPr lang="cs-CZ" sz="2400" u="sng" dirty="0" smtClean="0"/>
              <a:t>je zaměstnavatelem </a:t>
            </a:r>
            <a:r>
              <a:rPr lang="cs-CZ" sz="2400" dirty="0" smtClean="0"/>
              <a:t>rodiče </a:t>
            </a:r>
            <a:r>
              <a:rPr lang="cs-CZ" sz="2400" b="1" dirty="0" smtClean="0"/>
              <a:t>nebo</a:t>
            </a:r>
            <a:r>
              <a:rPr lang="cs-CZ" sz="2400" dirty="0" smtClean="0"/>
              <a:t> může 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 poskytovat službu péče o dítě v dětské skupině </a:t>
            </a:r>
            <a:r>
              <a:rPr lang="cs-CZ" sz="2400" u="sng" dirty="0" smtClean="0"/>
              <a:t>na základě dohody se 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</a:t>
            </a:r>
            <a:r>
              <a:rPr lang="cs-CZ" sz="2400" u="sng" dirty="0" smtClean="0"/>
              <a:t> zaměstnavatelem tohoto rodiče</a:t>
            </a:r>
            <a:r>
              <a:rPr lang="cs-CZ" sz="2400" dirty="0" smtClean="0"/>
              <a:t>, a to za podmínek, za kterých poskytuje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 službu jinému rodiči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676400" y="374073"/>
            <a:ext cx="98228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Způsobilé výdaje a rozpočet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620983" y="1967345"/>
            <a:ext cx="99475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Každý výdaj musí splňovat tyto podmínky</a:t>
            </a:r>
          </a:p>
          <a:p>
            <a:endParaRPr lang="cs-CZ" sz="2400" b="1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altLang="cs-CZ" sz="2400" dirty="0" smtClean="0"/>
              <a:t>je v souladu s právními předpisy (tj. zejména legislativou EU a ČR),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pl-PL" altLang="cs-CZ" sz="2400" dirty="0" smtClean="0"/>
              <a:t>je v souladu s pravidly programu a s podmínkami poskytnutí podpory,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je přiměřený,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vznikl v době realizace projektu,</a:t>
            </a:r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datum zahájení realizace projektu nesmí předcházet datu vyhlášení výzvy</a:t>
            </a:r>
          </a:p>
          <a:p>
            <a:r>
              <a:rPr lang="cs-CZ" sz="2400" dirty="0" smtClean="0"/>
              <a:t>   MAS </a:t>
            </a:r>
            <a:endParaRPr lang="cs-CZ" altLang="cs-CZ" sz="2400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splňuje podmínky územní způsobilosti (tj. váže se na aktivity projektu,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/>
              <a:t>   které jsou územně způsobilé), </a:t>
            </a:r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/>
              <a:t>je řádně identifikovatelný, prokazatelný a doložitelný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676400" y="346364"/>
            <a:ext cx="10002982" cy="5616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Osobní náklady</a:t>
            </a:r>
          </a:p>
          <a:p>
            <a:pPr algn="ctr"/>
            <a:r>
              <a:rPr lang="cs-CZ" sz="2200" dirty="0" smtClean="0"/>
              <a:t>             mzdy a platy členů realizačního týmu (RT)</a:t>
            </a:r>
          </a:p>
          <a:p>
            <a:endParaRPr lang="cs-CZ" sz="2200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pracovní smlouvy (PS)</a:t>
            </a:r>
          </a:p>
          <a:p>
            <a:pPr lvl="1"/>
            <a:endParaRPr lang="cs-CZ" sz="2400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dohoda o pracovní činnosti (DPČ)</a:t>
            </a:r>
          </a:p>
          <a:p>
            <a:pPr lvl="1"/>
            <a:r>
              <a:rPr lang="cs-CZ" sz="2400" dirty="0" smtClean="0"/>
              <a:t>    týdenní rozsah nesmí v průměru překračovat 20 hodin, a to maximálně</a:t>
            </a:r>
          </a:p>
          <a:p>
            <a:pPr lvl="1"/>
            <a:r>
              <a:rPr lang="cs-CZ" sz="2400" dirty="0" smtClean="0"/>
              <a:t>    za dobu 52 týdnů. Do částky 2499 Kč/ </a:t>
            </a:r>
            <a:r>
              <a:rPr lang="cs-CZ" sz="2400" dirty="0" err="1" smtClean="0"/>
              <a:t>měs</a:t>
            </a:r>
            <a:r>
              <a:rPr lang="cs-CZ" sz="2400" dirty="0" smtClean="0"/>
              <a:t>. zaměstnanec ani </a:t>
            </a:r>
          </a:p>
          <a:p>
            <a:pPr lvl="1"/>
            <a:r>
              <a:rPr lang="cs-CZ" sz="2400" dirty="0" smtClean="0"/>
              <a:t>    zaměstnavatel zdravotní a sociální pojištění neplatí. Od částky 2500 Kč/</a:t>
            </a:r>
          </a:p>
          <a:p>
            <a:pPr lvl="1"/>
            <a:r>
              <a:rPr lang="cs-CZ" sz="2400" dirty="0" smtClean="0"/>
              <a:t>    </a:t>
            </a:r>
            <a:r>
              <a:rPr lang="cs-CZ" sz="2400" dirty="0" err="1" smtClean="0"/>
              <a:t>měs</a:t>
            </a:r>
            <a:r>
              <a:rPr lang="cs-CZ" sz="2400" dirty="0" smtClean="0"/>
              <a:t>. vzniká povinnost platby zdravotního a sociálního pojištění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sz="2400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dohoda o provedení práce (DPP)</a:t>
            </a:r>
          </a:p>
          <a:p>
            <a:pPr lvl="1"/>
            <a:r>
              <a:rPr lang="cs-CZ" sz="2400" dirty="0" smtClean="0"/>
              <a:t>   rozsah práce nesmí překročit 300 hodin v kalendářním roce u jednoho</a:t>
            </a:r>
          </a:p>
          <a:p>
            <a:pPr lvl="1"/>
            <a:r>
              <a:rPr lang="cs-CZ" sz="2400" dirty="0" smtClean="0"/>
              <a:t>   zaměstnavatele. Zdravotní a sociální pojištění se odvádí jen pokud</a:t>
            </a:r>
          </a:p>
          <a:p>
            <a:pPr lvl="1"/>
            <a:r>
              <a:rPr lang="cs-CZ" sz="2400" dirty="0" smtClean="0"/>
              <a:t>   odměna přesáhne 10 000 Kč/</a:t>
            </a:r>
            <a:r>
              <a:rPr lang="cs-CZ" sz="2400" dirty="0" err="1" smtClean="0"/>
              <a:t>měs</a:t>
            </a:r>
            <a:r>
              <a:rPr lang="cs-CZ" sz="2400" dirty="0" smtClean="0"/>
              <a:t>. (včetně)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60120"/>
          </a:xfrm>
        </p:spPr>
        <p:txBody>
          <a:bodyPr/>
          <a:lstStyle/>
          <a:p>
            <a:r>
              <a:rPr lang="cs-CZ" b="1" dirty="0" smtClean="0"/>
              <a:t>Představení výzvy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12423"/>
            <a:ext cx="10018713" cy="4078778"/>
          </a:xfrm>
        </p:spPr>
        <p:txBody>
          <a:bodyPr>
            <a:normAutofit fontScale="55000" lnSpcReduction="20000"/>
          </a:bodyPr>
          <a:lstStyle/>
          <a:p>
            <a:r>
              <a:rPr lang="cs-CZ" sz="4400" dirty="0" smtClean="0"/>
              <a:t>Číslo výzvy: 157/03_16_047/CLLD_15_01_184 </a:t>
            </a:r>
          </a:p>
          <a:p>
            <a:r>
              <a:rPr lang="cs-CZ" sz="4400" dirty="0" smtClean="0"/>
              <a:t>Prioritní osa 2 Sociální začleňování a boj s chudobou </a:t>
            </a:r>
          </a:p>
          <a:p>
            <a:r>
              <a:rPr lang="cs-CZ" sz="4400" dirty="0" smtClean="0"/>
              <a:t>Investiční priorita 2.3 Strategie </a:t>
            </a:r>
            <a:r>
              <a:rPr lang="cs-CZ" sz="4400" dirty="0" err="1" smtClean="0"/>
              <a:t>komunitně</a:t>
            </a:r>
            <a:r>
              <a:rPr lang="cs-CZ" sz="4400" dirty="0" smtClean="0"/>
              <a:t> vedeného místního rozvoje </a:t>
            </a:r>
          </a:p>
          <a:p>
            <a:r>
              <a:rPr lang="cs-CZ" sz="4400" dirty="0" smtClean="0"/>
              <a:t>Specifický cíl 2.3.1 Zvýšit zapojení lokálních aktérů do řešení problémů nezaměstnanosti a sociálního začleňování ve venkovských oblastech </a:t>
            </a:r>
          </a:p>
          <a:p>
            <a:r>
              <a:rPr lang="cs-CZ" sz="4400" dirty="0" smtClean="0"/>
              <a:t>Vyhlášení výzvy: 8. 9. 2017 </a:t>
            </a:r>
          </a:p>
          <a:p>
            <a:r>
              <a:rPr lang="cs-CZ" sz="4400" dirty="0" smtClean="0"/>
              <a:t>Zahájení příjmu žádostí: 8. 9. 2017, 09:00 </a:t>
            </a:r>
          </a:p>
          <a:p>
            <a:r>
              <a:rPr lang="cs-CZ" sz="4400" dirty="0" smtClean="0"/>
              <a:t>Ukončení příjmu žádostí o podporu: 31. 10. 2017, 12:00 </a:t>
            </a:r>
          </a:p>
          <a:p>
            <a:r>
              <a:rPr lang="cs-CZ" sz="4400" dirty="0" smtClean="0"/>
              <a:t>Informace na  www.maslabskeskaly.cz</a:t>
            </a:r>
            <a:endParaRPr lang="cs-CZ" sz="4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819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37854" y="526472"/>
            <a:ext cx="10058401" cy="5655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2000" lvl="1" indent="-43200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</a:pPr>
            <a:endParaRPr lang="cs-CZ" sz="2700" b="1" dirty="0" smtClean="0"/>
          </a:p>
          <a:p>
            <a:pPr marL="432000" lvl="1" indent="-43200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</a:pPr>
            <a:r>
              <a:rPr lang="cs-CZ" sz="2700" b="1" dirty="0" smtClean="0"/>
              <a:t>Ostatní osobní náklady </a:t>
            </a:r>
            <a:r>
              <a:rPr lang="cs-CZ" sz="2200" dirty="0" smtClean="0"/>
              <a:t>(dovolená, odměny, odstupné)</a:t>
            </a:r>
          </a:p>
          <a:p>
            <a:pPr marL="432000" lvl="1" indent="-43200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</a:pPr>
            <a:endParaRPr lang="cs-CZ" sz="2200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prostředky na případné odvody z DPP </a:t>
            </a:r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prostředky na vyplácení odměn (Odměny jsou způsobilým výdajem za</a:t>
            </a:r>
          </a:p>
          <a:p>
            <a:pPr lvl="1"/>
            <a:r>
              <a:rPr lang="cs-CZ" sz="2400" dirty="0" smtClean="0"/>
              <a:t>   podmínky, že jsou odměnou za splnění mimořádného nebo zvlášť </a:t>
            </a:r>
          </a:p>
          <a:p>
            <a:pPr lvl="1"/>
            <a:r>
              <a:rPr lang="cs-CZ" sz="2400" dirty="0" smtClean="0"/>
              <a:t>   významného úkolu. Součet poskytnutých odměn člena realizačního týmu</a:t>
            </a:r>
          </a:p>
          <a:p>
            <a:pPr lvl="1"/>
            <a:r>
              <a:rPr lang="cs-CZ" sz="2400" dirty="0" smtClean="0"/>
              <a:t>   v daném kalendářním roce však nesmí překročit 25 % jeho mzdy nebo</a:t>
            </a:r>
          </a:p>
          <a:p>
            <a:pPr lvl="1"/>
            <a:r>
              <a:rPr lang="cs-CZ" sz="2400" dirty="0" smtClean="0"/>
              <a:t>   platu za rok), </a:t>
            </a:r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prostředky na úhradu výdajů, které překračují jednotkovou cenu rozpočtu</a:t>
            </a:r>
          </a:p>
          <a:p>
            <a:pPr lvl="1"/>
            <a:r>
              <a:rPr lang="cs-CZ" sz="2400" dirty="0" smtClean="0"/>
              <a:t>   z důvodu čerpání dovolené (průměr pro výpočet dovolené může být vyšší </a:t>
            </a:r>
          </a:p>
          <a:p>
            <a:pPr lvl="1"/>
            <a:r>
              <a:rPr lang="cs-CZ" sz="2400" dirty="0" smtClean="0"/>
              <a:t>   a to ovlivní celkovou výši náhrady)</a:t>
            </a:r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 převodu z DPP na DPČ je třeba počítat s odvody na sociální a zdravotní</a:t>
            </a:r>
          </a:p>
          <a:p>
            <a:pPr lvl="1"/>
            <a:r>
              <a:rPr lang="cs-CZ" sz="2400" dirty="0" smtClean="0"/>
              <a:t>   pojištění ve výši 34 % z odměny z dohody 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96291" y="304801"/>
            <a:ext cx="10183091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Stanovení výše hodinové sazby</a:t>
            </a:r>
          </a:p>
          <a:p>
            <a:endParaRPr lang="cs-CZ" sz="2700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 stanovení výše hodinové sazby za práci pro projekt u osob, které</a:t>
            </a:r>
          </a:p>
          <a:p>
            <a:pPr lvl="1"/>
            <a:r>
              <a:rPr lang="cs-CZ" sz="2400" dirty="0" smtClean="0"/>
              <a:t>   vykonávají stejnou či obdobnou práci i mimo realizaci projektu, je </a:t>
            </a:r>
          </a:p>
          <a:p>
            <a:pPr lvl="1"/>
            <a:r>
              <a:rPr lang="cs-CZ" sz="2400" dirty="0" smtClean="0"/>
              <a:t>   příjemce povinen brát v úvahu výši sazeb těchto zaměstnanců za </a:t>
            </a:r>
          </a:p>
          <a:p>
            <a:pPr lvl="1"/>
            <a:r>
              <a:rPr lang="cs-CZ" sz="2400" dirty="0" smtClean="0"/>
              <a:t>   činnosti mimo projekt. </a:t>
            </a:r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zaměstnanec zajišťuje v projektu stejnou či obdobnou činnost, </a:t>
            </a:r>
          </a:p>
          <a:p>
            <a:pPr lvl="1"/>
            <a:r>
              <a:rPr lang="cs-CZ" sz="2400" dirty="0" smtClean="0"/>
              <a:t>    jakou vykonává mimo projekt, pak se výše sazby za práci pro projekt a </a:t>
            </a:r>
          </a:p>
          <a:p>
            <a:pPr lvl="1"/>
            <a:r>
              <a:rPr lang="cs-CZ" sz="2400" dirty="0" smtClean="0"/>
              <a:t>    za stejnou či obdobnou práci bez vazby na projekt nemohou lišit. </a:t>
            </a:r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Vyšší hodinová sazba za práci pro projekt může být stanovena pouze</a:t>
            </a:r>
          </a:p>
          <a:p>
            <a:pPr lvl="1"/>
            <a:r>
              <a:rPr lang="cs-CZ" sz="2400" dirty="0" smtClean="0"/>
              <a:t>    v odůvodněných případech a s ohledem na charakter vykonávané </a:t>
            </a:r>
          </a:p>
          <a:p>
            <a:pPr lvl="1"/>
            <a:r>
              <a:rPr lang="cs-CZ" sz="2400" dirty="0" smtClean="0"/>
              <a:t>    činnosti s projektem nesouvisející. </a:t>
            </a:r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Obvyklé ceny a mzdy/platy  </a:t>
            </a:r>
          </a:p>
          <a:p>
            <a:pPr lvl="1"/>
            <a:r>
              <a:rPr lang="cs-CZ" sz="2400" dirty="0" smtClean="0"/>
              <a:t>     https://www.esfcr.cz/obvykle-ceny-a-mzdy-platy-opz/-/dokument/799359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092035" y="554181"/>
            <a:ext cx="91162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Výše úvazku – maximálně 1,0</a:t>
            </a:r>
          </a:p>
          <a:p>
            <a:endParaRPr lang="cs-CZ" sz="2700" b="1" dirty="0" smtClean="0"/>
          </a:p>
          <a:p>
            <a:pPr lvl="1"/>
            <a:endParaRPr lang="cs-CZ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dirty="0" smtClean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lang="cs-CZ" sz="2400" dirty="0" smtClean="0"/>
              <a:t>Úvazek osoby, u které je odměňování i jen částečně hrazeno</a:t>
            </a:r>
          </a:p>
          <a:p>
            <a:pPr lvl="1"/>
            <a:r>
              <a:rPr lang="cs-CZ" sz="2400" dirty="0" smtClean="0"/>
              <a:t>   z prostředků projektu OPZ, může být </a:t>
            </a:r>
            <a:r>
              <a:rPr lang="cs-CZ" sz="2400" b="1" dirty="0" smtClean="0"/>
              <a:t>maximálně 1,0 dohromady</a:t>
            </a:r>
          </a:p>
          <a:p>
            <a:pPr lvl="1"/>
            <a:r>
              <a:rPr lang="cs-CZ" sz="2400" b="1" dirty="0" smtClean="0"/>
              <a:t>  u všech subjektů </a:t>
            </a:r>
            <a:r>
              <a:rPr lang="cs-CZ" sz="2400" dirty="0" smtClean="0"/>
              <a:t>(příjemce a partneři) zapojených do daného </a:t>
            </a:r>
          </a:p>
          <a:p>
            <a:pPr lvl="1"/>
            <a:r>
              <a:rPr lang="cs-CZ" sz="2400" dirty="0" smtClean="0"/>
              <a:t>  projektu (tj. součet veškerých úvazků zaměstnance u </a:t>
            </a:r>
          </a:p>
          <a:p>
            <a:pPr lvl="1"/>
            <a:r>
              <a:rPr lang="cs-CZ" sz="2400" dirty="0" smtClean="0"/>
              <a:t>  zaměstnavatele/ů včetně případných DPP a DPČ nesmí překročit </a:t>
            </a:r>
          </a:p>
          <a:p>
            <a:pPr lvl="1"/>
            <a:r>
              <a:rPr lang="cs-CZ" sz="2400" dirty="0" smtClean="0"/>
              <a:t>  jeden pracovní úvazek), a to po celou dobu zapojení daného </a:t>
            </a:r>
          </a:p>
          <a:p>
            <a:pPr lvl="1"/>
            <a:r>
              <a:rPr lang="cs-CZ" sz="2400" dirty="0" smtClean="0"/>
              <a:t>  pracovníka do realizace projektu OPZ. 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73383" y="304800"/>
            <a:ext cx="9642762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Pracovní pozice hrazené z nepřímých nákladů (NN)</a:t>
            </a:r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nepracují přímo s cílovou skupinou projektu nebo </a:t>
            </a:r>
            <a:r>
              <a:rPr lang="cs-CZ" sz="2400" dirty="0" smtClean="0"/>
              <a:t>nezajišťují výstup, který</a:t>
            </a:r>
          </a:p>
          <a:p>
            <a:r>
              <a:rPr lang="cs-CZ" sz="2400" dirty="0" smtClean="0"/>
              <a:t>   je určen k přímému využití cílovou skupinou projektu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Pozice hrazené z NN se do rozpočtu projektu neuvádějí, např.: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2400" dirty="0" smtClean="0"/>
              <a:t>Projektový manažer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2400" dirty="0" smtClean="0"/>
              <a:t>Finanční manažer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cs-CZ" sz="2400" dirty="0" smtClean="0"/>
              <a:t>Koordinátor projektu</a:t>
            </a:r>
          </a:p>
        </p:txBody>
      </p:sp>
      <p:sp>
        <p:nvSpPr>
          <p:cNvPr id="3" name="Obdélník 2"/>
          <p:cNvSpPr/>
          <p:nvPr/>
        </p:nvSpPr>
        <p:spPr>
          <a:xfrm>
            <a:off x="1690255" y="3990109"/>
            <a:ext cx="10155381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Cestovné </a:t>
            </a:r>
            <a:endParaRPr lang="cs-CZ" sz="27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cestovné ani jízdné členů realizačního týmu ani dětí není způsobilým</a:t>
            </a:r>
          </a:p>
          <a:p>
            <a:r>
              <a:rPr lang="cs-CZ" sz="2400" dirty="0" smtClean="0"/>
              <a:t>   přímým výdajem </a:t>
            </a:r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cestovné pečujících osob spadá do nepřímých nákladů projektu </a:t>
            </a:r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cestovné dětí nemůže být součástí projektového rozpočtu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925782" y="360219"/>
            <a:ext cx="954578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Nákup zařízení a vybavení </a:t>
            </a:r>
          </a:p>
          <a:p>
            <a:endParaRPr lang="cs-CZ" sz="2700" b="1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 projektu je možné hradit pouze takovou část nákladů, která odpovídá </a:t>
            </a:r>
          </a:p>
          <a:p>
            <a:r>
              <a:rPr lang="cs-CZ" sz="2400" dirty="0" smtClean="0"/>
              <a:t>   výši úvazku člena realizačního týmu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Nákup zařízení a vybavení pro pracovní pozice, které patří do nepřímých</a:t>
            </a:r>
          </a:p>
          <a:p>
            <a:r>
              <a:rPr lang="cs-CZ" sz="2400" dirty="0" smtClean="0"/>
              <a:t>   nákladů, není možné pořizovat vybavení a zařízení v rámci přímých </a:t>
            </a:r>
          </a:p>
          <a:p>
            <a:r>
              <a:rPr lang="cs-CZ" sz="2400" dirty="0" smtClean="0"/>
              <a:t>   nákladů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Způsobilým výdajem projektu je vybavení zařízení, které je pracovištěm </a:t>
            </a:r>
          </a:p>
          <a:p>
            <a:r>
              <a:rPr lang="cs-CZ" sz="2400" dirty="0" smtClean="0"/>
              <a:t>   pečujících osob (nábytek, hračky, hry, výtvarné či sportovní potřeby, </a:t>
            </a:r>
          </a:p>
          <a:p>
            <a:r>
              <a:rPr lang="cs-CZ" sz="2400" dirty="0" smtClean="0"/>
              <a:t>   vybavení pro příměstské tábory apod.). </a:t>
            </a:r>
            <a:r>
              <a:rPr lang="cs-CZ" sz="2400" b="1" dirty="0" smtClean="0"/>
              <a:t>Pozor na kancelářské potřeby,</a:t>
            </a:r>
          </a:p>
          <a:p>
            <a:r>
              <a:rPr lang="cs-CZ" sz="2400" b="1" dirty="0" smtClean="0"/>
              <a:t>   které VŽDY spadají do nepřímých nákladů</a:t>
            </a:r>
            <a:r>
              <a:rPr lang="cs-CZ" sz="2000" b="1" dirty="0" smtClean="0"/>
              <a:t>.</a:t>
            </a:r>
          </a:p>
          <a:p>
            <a:r>
              <a:rPr lang="cs-CZ" sz="2000" b="1" dirty="0" smtClean="0"/>
              <a:t> </a:t>
            </a:r>
          </a:p>
          <a:p>
            <a:endParaRPr lang="cs-CZ" sz="2000" b="1" dirty="0" smtClean="0"/>
          </a:p>
          <a:p>
            <a:endParaRPr lang="cs-CZ" sz="2000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814945" y="457201"/>
            <a:ext cx="980901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Nákup služeb </a:t>
            </a:r>
          </a:p>
          <a:p>
            <a:endParaRPr lang="cs-CZ" sz="2700" b="1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Dodání služby musí být nezbytné k realizaci projektu a musí vytvářet novou</a:t>
            </a:r>
          </a:p>
          <a:p>
            <a:r>
              <a:rPr lang="cs-CZ" sz="2400" dirty="0" smtClean="0"/>
              <a:t>   hodnotu.</a:t>
            </a:r>
          </a:p>
          <a:p>
            <a:r>
              <a:rPr lang="cs-CZ" sz="2400" dirty="0" smtClean="0"/>
              <a:t> </a:t>
            </a:r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Pronájem prostor nutných pro realizaci projektu </a:t>
            </a:r>
            <a:r>
              <a:rPr lang="cs-CZ" sz="2400" dirty="0" smtClean="0"/>
              <a:t>(kromě kancelářských </a:t>
            </a:r>
          </a:p>
          <a:p>
            <a:r>
              <a:rPr lang="cs-CZ" sz="2400" dirty="0" smtClean="0"/>
              <a:t>   prostor určených pro práci projektového či finančního manažera a </a:t>
            </a:r>
          </a:p>
          <a:p>
            <a:r>
              <a:rPr lang="cs-CZ" sz="2400" dirty="0" smtClean="0"/>
              <a:t>   koordinátora projektu nebo jiných administrativních pozic. Náklady na</a:t>
            </a:r>
          </a:p>
          <a:p>
            <a:r>
              <a:rPr lang="cs-CZ" sz="2400" dirty="0" smtClean="0"/>
              <a:t>   nájem těchto prostor spadají do nepřímých nákladů).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Doprava dětí do/z … </a:t>
            </a:r>
            <a:r>
              <a:rPr lang="cs-CZ" sz="2400" dirty="0" smtClean="0"/>
              <a:t>je možná pouze za předpokladu, že je nezbytná pro</a:t>
            </a:r>
          </a:p>
          <a:p>
            <a:r>
              <a:rPr lang="cs-CZ" sz="2400" dirty="0" smtClean="0"/>
              <a:t>   realizaci projektu s ohledem na cílovou skupinu a je efektivní a hospodárná.</a:t>
            </a:r>
          </a:p>
          <a:p>
            <a:r>
              <a:rPr lang="cs-CZ" sz="2400" dirty="0" smtClean="0"/>
              <a:t> </a:t>
            </a:r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Animační služby</a:t>
            </a:r>
            <a:r>
              <a:rPr lang="cs-CZ" sz="2400" dirty="0" smtClean="0"/>
              <a:t>, tzn. že pečující osoba pracuje na živnostenský list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900545" y="387928"/>
            <a:ext cx="11291455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Nepřímé náklady</a:t>
            </a:r>
          </a:p>
          <a:p>
            <a:pPr lvl="1"/>
            <a:endParaRPr lang="cs-CZ" altLang="cs-CZ" sz="2700" b="1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Přesný výčet položek, které spadají do nepřímých nákladů, uvádí </a:t>
            </a:r>
            <a:r>
              <a:rPr lang="cs-CZ" sz="2200" dirty="0" smtClean="0"/>
              <a:t>„Specifická  část</a:t>
            </a:r>
          </a:p>
          <a:p>
            <a:pPr lvl="1"/>
            <a:r>
              <a:rPr lang="cs-CZ" sz="2200" dirty="0" smtClean="0"/>
              <a:t>   pravidel pro žadatele a příjemce pro  projekty se skutečně vzniklými výdaji a případně také</a:t>
            </a:r>
          </a:p>
          <a:p>
            <a:pPr lvl="1"/>
            <a:r>
              <a:rPr lang="cs-CZ" sz="2200" dirty="0" smtClean="0"/>
              <a:t>   s nepřímými  náklady“</a:t>
            </a:r>
            <a:endParaRPr lang="cs-CZ" sz="2200" dirty="0"/>
          </a:p>
        </p:txBody>
      </p:sp>
      <p:sp>
        <p:nvSpPr>
          <p:cNvPr id="3" name="Obdélník 2"/>
          <p:cNvSpPr/>
          <p:nvPr/>
        </p:nvSpPr>
        <p:spPr>
          <a:xfrm>
            <a:off x="1787237" y="2424545"/>
            <a:ext cx="98090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Např.: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200" dirty="0" smtClean="0"/>
              <a:t>Administrativa, řízení projektu (včetně finančního), účetnictví, personalistika,</a:t>
            </a:r>
          </a:p>
          <a:p>
            <a:pPr lvl="1"/>
            <a:r>
              <a:rPr lang="cs-CZ" sz="2200" dirty="0" smtClean="0"/>
              <a:t>   komunikační a informační opatření, občerstvení a stravování a podpůrné procesy pro</a:t>
            </a:r>
          </a:p>
          <a:p>
            <a:pPr lvl="1"/>
            <a:r>
              <a:rPr lang="cs-CZ" sz="2200" dirty="0" smtClean="0"/>
              <a:t>   provoz projektu. 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200" dirty="0" smtClean="0"/>
              <a:t>Odpisy zařízení či vybavení, které slouží k administraci projektu.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pl-PL" sz="2200" dirty="0" smtClean="0"/>
              <a:t>Nájemné za prostory využívané k administraci projektu. 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pl-PL" sz="2200" dirty="0" smtClean="0"/>
              <a:t>Odpisy budov využívaných pro projekt.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200" dirty="0" smtClean="0"/>
              <a:t>Energie, vodné, stočné v prostorech kanceláře projektu a dalších pronajímaných </a:t>
            </a:r>
          </a:p>
          <a:p>
            <a:pPr lvl="1"/>
            <a:r>
              <a:rPr lang="cs-CZ" sz="2200" dirty="0" smtClean="0"/>
              <a:t>   nemovitostech využívaných k realizaci projektu.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200" dirty="0" smtClean="0"/>
              <a:t>Internetové a telefonické připojení, poštovné, dopravné, balné.</a:t>
            </a:r>
          </a:p>
          <a:p>
            <a:pPr lvl="1"/>
            <a:r>
              <a:rPr lang="cs-CZ" altLang="cs-CZ" sz="22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200" dirty="0" smtClean="0"/>
              <a:t>Bankovní poplatky. </a:t>
            </a:r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07673" y="1094509"/>
            <a:ext cx="8728363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700" b="1" dirty="0" smtClean="0"/>
              <a:t>Mezi nezpůsobilé výdaje patří např.:</a:t>
            </a:r>
          </a:p>
          <a:p>
            <a:endParaRPr lang="cs-CZ" b="1" dirty="0" smtClean="0"/>
          </a:p>
          <a:p>
            <a:endParaRPr lang="cs-CZ" b="1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Stravné pro děti 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Zajištění výletů - náklady na dopravu/cestovné; vstupné;</a:t>
            </a:r>
          </a:p>
          <a:p>
            <a:r>
              <a:rPr lang="cs-CZ" sz="2400" dirty="0" smtClean="0"/>
              <a:t>    potravinové balíčky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altLang="cs-CZ" sz="2400" dirty="0" smtClean="0">
                <a:cs typeface="Arial"/>
              </a:rPr>
              <a:t>Zajištění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altLang="cs-CZ" sz="2400" dirty="0" smtClean="0">
                <a:cs typeface="Arial"/>
              </a:rPr>
              <a:t>aktivit dětí – zábavné a vzdělávací programy, lektor cizích</a:t>
            </a:r>
          </a:p>
          <a:p>
            <a:r>
              <a:rPr lang="cs-CZ" altLang="cs-CZ" sz="2400" dirty="0" smtClean="0">
                <a:cs typeface="Arial"/>
              </a:rPr>
              <a:t>    jazyků, apod.  </a:t>
            </a:r>
            <a:endParaRPr lang="cs-CZ" sz="2400" dirty="0" smtClean="0"/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Náklady na napsání projektu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161309" y="399011"/>
            <a:ext cx="78638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Povinná dokumentace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529541" y="1720840"/>
            <a:ext cx="984226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Písemná smlouva s rodiči dětí o poskytování služby (aktualizovaná na každé</a:t>
            </a:r>
          </a:p>
          <a:p>
            <a:r>
              <a:rPr lang="cs-CZ" sz="2400" dirty="0" smtClean="0"/>
              <a:t>   pololetí – u relevantních aktivit)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Evidence přítomnosti dětí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Doklady o vazbě rodičů (osob pečujících o děti ve společné domácnosti) na </a:t>
            </a:r>
          </a:p>
          <a:p>
            <a:r>
              <a:rPr lang="cs-CZ" sz="2400" dirty="0" smtClean="0"/>
              <a:t>   trh práce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Frekvence dokládání – před přijetím dítěte do zařízení a aktualizace</a:t>
            </a:r>
          </a:p>
          <a:p>
            <a:r>
              <a:rPr lang="cs-CZ" sz="2400" dirty="0" smtClean="0"/>
              <a:t>   s každou monitorovací zprávou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!! Výdaje, které nebudou součástí projektu (např. stravné dětí), ale jsou </a:t>
            </a:r>
          </a:p>
          <a:p>
            <a:r>
              <a:rPr lang="cs-CZ" sz="2400" dirty="0" smtClean="0"/>
              <a:t>   nezbytné pro realizaci projektu je potřeba přesně definovat v projektové </a:t>
            </a:r>
          </a:p>
          <a:p>
            <a:r>
              <a:rPr lang="cs-CZ" sz="2400" dirty="0" smtClean="0"/>
              <a:t>   žádosti !!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7999" y="266007"/>
            <a:ext cx="72930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Podpořené osoby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612669" y="1454727"/>
            <a:ext cx="936013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Do indikátorů je možno započítat vždy jen jednoho z rodičů</a:t>
            </a:r>
          </a:p>
          <a:p>
            <a:r>
              <a:rPr lang="cs-CZ" sz="2400" dirty="0" smtClean="0"/>
              <a:t>   (příp. osob pečujících o dítě ve společné domácnosti)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v zařízení více sourozenců nebo dítě využívá více služeb – </a:t>
            </a:r>
          </a:p>
          <a:p>
            <a:r>
              <a:rPr lang="cs-CZ" sz="2400" dirty="0" smtClean="0"/>
              <a:t>    podpořenou osobou je stále jen jeden z rodičů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dítě ve střídavé péči, započte se do podpořených osob jedna </a:t>
            </a:r>
          </a:p>
          <a:p>
            <a:r>
              <a:rPr lang="cs-CZ" sz="2400" dirty="0" smtClean="0"/>
              <a:t>    osoba z každé domácnosti, tj. dítě může navštěvovat dvě různá zařízení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9665" y="432261"/>
            <a:ext cx="1019140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r>
              <a:rPr lang="cs-CZ" sz="2400" b="1" dirty="0" smtClean="0"/>
              <a:t>Finanční alokace výzvy </a:t>
            </a:r>
          </a:p>
          <a:p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8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Rozhodná pro výběr projektů k financování: 2 718 087,-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Minimální výše celkových způsobilých výdajů: 400 000,- Kč </a:t>
            </a:r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výše celkových způsobilých výdajů: 700 000,-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délka projektu: 36 měsíců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Nejzazší datum pro ukončení fyzické realizace projektu: 31. 12. 2021 </a:t>
            </a:r>
          </a:p>
          <a:p>
            <a:endParaRPr lang="cs-CZ" sz="2400" dirty="0" smtClean="0"/>
          </a:p>
          <a:p>
            <a:r>
              <a:rPr lang="cs-CZ" sz="2400" b="1" dirty="0" smtClean="0"/>
              <a:t>Forma podpory: ex-ante </a:t>
            </a:r>
            <a:endParaRPr lang="cs-CZ" sz="24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199505"/>
            <a:ext cx="60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Indikátory</a:t>
            </a:r>
            <a:r>
              <a:rPr lang="cs-CZ" b="1" dirty="0" smtClean="0"/>
              <a:t>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679171" y="997527"/>
            <a:ext cx="985889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/>
              <a:t>= nástroje pro měření dosažených efektů projektových aktivit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Indikátory výstupů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Indikátory výsledků 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Žadatel volí pouze ty indikátory z výzvy, které jsou relevantní pro jeho </a:t>
            </a:r>
          </a:p>
          <a:p>
            <a:r>
              <a:rPr lang="cs-CZ" sz="2400" dirty="0" smtClean="0"/>
              <a:t>   projekt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Ve zprávách o realizaci projektu se uvádějí kumulativně – souhrnně za </a:t>
            </a:r>
          </a:p>
          <a:p>
            <a:r>
              <a:rPr lang="cs-CZ" sz="2400" dirty="0" smtClean="0"/>
              <a:t>   období od počátku projektu do konce příslušného monitorovacího období </a:t>
            </a:r>
          </a:p>
          <a:p>
            <a:endParaRPr lang="cs-CZ" sz="24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177935" y="249382"/>
            <a:ext cx="93767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Povinnosti související s indikátory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429789" y="1113905"/>
            <a:ext cx="1017477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Povinnost stanovit v žádosti cílové hodnoty indikátorů včetně popisu způsobu</a:t>
            </a:r>
          </a:p>
          <a:p>
            <a:r>
              <a:rPr lang="cs-CZ" sz="2400" dirty="0" smtClean="0"/>
              <a:t>   stanovení této hodnoty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Nastavení je závazné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 nesplnění – sankce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Úprava – podstatnou změnou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Průběžné sledování jejich naplnění  v</a:t>
            </a:r>
            <a:r>
              <a:rPr lang="pl-PL" sz="2400" dirty="0" smtClean="0"/>
              <a:t>e zprávách o realizaci projektu 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Prokazatelnost vykazovaných hodnot </a:t>
            </a:r>
          </a:p>
          <a:p>
            <a:r>
              <a:rPr lang="cs-CZ" sz="2400" dirty="0" smtClean="0"/>
              <a:t>    záznamy o každém klientovi, prezenční listiny atd. ověřitelné případnou</a:t>
            </a:r>
          </a:p>
          <a:p>
            <a:r>
              <a:rPr lang="cs-CZ" sz="2400" dirty="0" smtClean="0"/>
              <a:t>    kontrolou, monitorovací listy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7999" y="365761"/>
            <a:ext cx="73262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Indikátory se závazkem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144684" y="1163782"/>
            <a:ext cx="94931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Hodnoty, které jsou chápány jako závazek žadatele, kterého má dosáhnout díky realizaci projektu 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2004291" y="2008909"/>
          <a:ext cx="98588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036"/>
                <a:gridCol w="5001491"/>
                <a:gridCol w="1717964"/>
                <a:gridCol w="1555401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Kód indikátoru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Měrná jednotka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Typ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6 00 </a:t>
                      </a:r>
                      <a:r>
                        <a:rPr lang="cs-CZ" sz="2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Celkový počet účastníků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účastníci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5 00 01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Kapacita podporovaných zařízení péče o děti nebo vzdělávacích zařízení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osoby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cs-CZ" sz="2400" dirty="0" smtClean="0"/>
                    </a:p>
                    <a:p>
                      <a:pPr algn="l"/>
                      <a:r>
                        <a:rPr lang="cs-CZ" sz="2400" dirty="0" smtClean="0"/>
                        <a:t>výstup</a:t>
                      </a:r>
                      <a:endParaRPr lang="cs-CZ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387927"/>
            <a:ext cx="79663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 Indikátory bez závazku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008909" y="1108364"/>
            <a:ext cx="98228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Hodnoty, které nepředstavují závazek žadatele, ale které je nutné sledovat (Žadatel má povinnost vyplnit cílovou hodnotu indikátorů, u nerelevantních je možno uvést hodnotu 0.) 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427018" y="2198896"/>
          <a:ext cx="10436165" cy="34409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7564"/>
                <a:gridCol w="4584906"/>
                <a:gridCol w="1730561"/>
                <a:gridCol w="1793134"/>
              </a:tblGrid>
              <a:tr h="1063508"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Kód indikátoru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Název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Měrná jednotka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>
                          <a:solidFill>
                            <a:schemeClr val="tx1"/>
                          </a:solidFill>
                        </a:rPr>
                        <a:t>Typ</a:t>
                      </a:r>
                      <a:endParaRPr lang="cs-CZ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063508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5  01  10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Počet osob využívajících zařízení péče o děti předškolního věku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osoby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výsledek</a:t>
                      </a:r>
                      <a:endParaRPr lang="cs-CZ" sz="2400" dirty="0"/>
                    </a:p>
                  </a:txBody>
                  <a:tcPr anchor="ctr"/>
                </a:tc>
              </a:tr>
              <a:tr h="1063508">
                <a:tc>
                  <a:txBody>
                    <a:bodyPr/>
                    <a:lstStyle/>
                    <a:p>
                      <a:pPr algn="l">
                        <a:lnSpc>
                          <a:spcPct val="300000"/>
                        </a:lnSpc>
                      </a:pPr>
                      <a:r>
                        <a:rPr lang="cs-CZ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5  01 20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Počet osob využívajících zařízení péče o děti ve věku do 3 let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osoby</a:t>
                      </a:r>
                      <a:endParaRPr lang="cs-CZ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2400" dirty="0" smtClean="0"/>
                        <a:t>výsledek</a:t>
                      </a:r>
                      <a:endParaRPr lang="cs-CZ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33</a:t>
            </a:fld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82983" y="263237"/>
            <a:ext cx="881149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dirty="0" smtClean="0"/>
          </a:p>
          <a:p>
            <a:pPr algn="ctr"/>
            <a:r>
              <a:rPr lang="pl-PL" sz="4000" b="1" dirty="0" smtClean="0"/>
              <a:t>Proces hodnocení a výběru projektů </a:t>
            </a:r>
            <a:endParaRPr lang="cs-CZ" sz="4000" dirty="0"/>
          </a:p>
        </p:txBody>
      </p:sp>
      <p:sp>
        <p:nvSpPr>
          <p:cNvPr id="4" name="Obdélník 3"/>
          <p:cNvSpPr/>
          <p:nvPr/>
        </p:nvSpPr>
        <p:spPr>
          <a:xfrm>
            <a:off x="1593273" y="1385456"/>
            <a:ext cx="9753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Problematika hodnocení přijatelnosti a formálních náležitostí, věcného</a:t>
            </a:r>
          </a:p>
          <a:p>
            <a:r>
              <a:rPr lang="cs-CZ" sz="2400" dirty="0" smtClean="0"/>
              <a:t>    hodnocení a výběru projektů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</a:t>
            </a:r>
            <a:r>
              <a:rPr lang="cs-CZ" sz="2400" dirty="0" smtClean="0"/>
              <a:t>viz. Příloha č. 1 Výzvy MAS – Informace o způsobu hodnocení projektů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     </a:t>
            </a:r>
            <a:r>
              <a:rPr lang="cs-CZ" sz="2400" dirty="0" smtClean="0"/>
              <a:t>viz. Specifická část pravidel pro žadatele a příjemce v rámci OPZ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Proces hodnocení a výběru projektů zajišťuje MAS Labské skály z.s.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Žádosti předložené jiným způsobem a v jiném termínu než umožňuje</a:t>
            </a:r>
          </a:p>
          <a:p>
            <a:r>
              <a:rPr lang="cs-CZ" sz="2400" dirty="0" smtClean="0"/>
              <a:t>   výzva, nejsou akceptovány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63091" y="304801"/>
            <a:ext cx="864523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Povinná publicita</a:t>
            </a:r>
            <a:endParaRPr lang="cs-CZ" b="1" dirty="0" smtClean="0"/>
          </a:p>
          <a:p>
            <a:pPr algn="ctr"/>
            <a:r>
              <a:rPr lang="cs-CZ" b="1" dirty="0" smtClean="0"/>
              <a:t>viz Obecná pravidla pro žadatele a příjemce v rámci OPZ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59527" y="1582341"/>
            <a:ext cx="976745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Alespoň 1 povinný plakát min. A3 s informacemi o projektu – je možno </a:t>
            </a:r>
          </a:p>
          <a:p>
            <a:r>
              <a:rPr lang="cs-CZ" sz="2400" dirty="0" smtClean="0"/>
              <a:t>   využít el. šablonu z www.</a:t>
            </a:r>
            <a:r>
              <a:rPr lang="cs-CZ" sz="2400" dirty="0" err="1" smtClean="0"/>
              <a:t>esfcr.cz</a:t>
            </a:r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 celou dobu realizace projektu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 místě realizace projektu snadno viditelném pro veřejnost, např. vstupní </a:t>
            </a:r>
          </a:p>
          <a:p>
            <a:r>
              <a:rPr lang="cs-CZ" sz="2400" dirty="0" smtClean="0"/>
              <a:t>    prostory budovy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projekt realizován na více místech, bude umístěn na všech těchto </a:t>
            </a:r>
          </a:p>
          <a:p>
            <a:r>
              <a:rPr lang="cs-CZ" sz="2400" dirty="0" smtClean="0"/>
              <a:t>   místech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nelze plakát umístit v místě realizace projektu, bude umístěn v sídle</a:t>
            </a:r>
          </a:p>
          <a:p>
            <a:r>
              <a:rPr lang="cs-CZ" sz="2400" dirty="0" smtClean="0"/>
              <a:t>   příjemce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příjemce realizuje více projektů OPZ v jednom místě, je možné pro </a:t>
            </a:r>
          </a:p>
          <a:p>
            <a:r>
              <a:rPr lang="cs-CZ" sz="2400" dirty="0" smtClean="0"/>
              <a:t>   všechny tyto projekty umístit pouze jeden plakát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1"/>
            <a:ext cx="73152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ISKP14+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579418" y="1028343"/>
            <a:ext cx="103493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Součást monitorovacího systému pro využívání Evropských strukturálních a investičních fondů v ČR v programovém období 2014 – 2020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On-line aplikace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Nevyžaduje instalaci do PC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t-BR" sz="2400" dirty="0" smtClean="0"/>
              <a:t>Vyžaduje registraci s platnou emailovou adresou a telefonním číslem </a:t>
            </a:r>
            <a:endParaRPr lang="cs-CZ" sz="2400" dirty="0" smtClean="0"/>
          </a:p>
          <a:p>
            <a:endParaRPr lang="pt-BR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Edukační videa </a:t>
            </a:r>
            <a:r>
              <a:rPr lang="cs-CZ" dirty="0" smtClean="0"/>
              <a:t>http://strukturalni-fondy.cz/cs/jak-na-projekt/Elektronicka-zadost/Edukacni-videa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Pokyny k vyplnění žádosti v IS KP14+ </a:t>
            </a:r>
          </a:p>
          <a:p>
            <a:r>
              <a:rPr lang="cs-CZ" dirty="0" smtClean="0"/>
              <a:t>https://www.esfcr.cz/formulare-a-pokyny-potrebne-v-ramci-pripravy-zadosti-o-podporu-opz/-/dokument/797956 </a:t>
            </a:r>
          </a:p>
          <a:p>
            <a:endParaRPr lang="cs-CZ" dirty="0" smtClean="0"/>
          </a:p>
          <a:p>
            <a:r>
              <a:rPr lang="cs-CZ" sz="2400" b="1" dirty="0" smtClean="0"/>
              <a:t> K práci v ISKP14+ budou nápomocni pracovníci kanceláře MAS 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646219" y="277091"/>
            <a:ext cx="839585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Postup při podávání žádosti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634836" y="1454728"/>
            <a:ext cx="101969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Registrace do systému ISKP14+    </a:t>
            </a:r>
            <a:r>
              <a:rPr lang="cs-CZ" sz="2400" dirty="0" smtClean="0">
                <a:hlinkClick r:id="rId2"/>
              </a:rPr>
              <a:t>https://mseu.mssf.cz/</a:t>
            </a:r>
            <a:endParaRPr lang="cs-CZ" sz="2400" dirty="0" smtClean="0"/>
          </a:p>
          <a:p>
            <a:r>
              <a:rPr lang="cs-CZ" sz="2400" dirty="0" smtClean="0"/>
              <a:t>   jen v prohlížeči </a:t>
            </a:r>
            <a:r>
              <a:rPr lang="cs-CZ" sz="2400" b="1" dirty="0" smtClean="0"/>
              <a:t>Microsoft </a:t>
            </a:r>
            <a:r>
              <a:rPr lang="cs-CZ" sz="2400" b="1" dirty="0" err="1" smtClean="0"/>
              <a:t>explorer</a:t>
            </a:r>
            <a:r>
              <a:rPr lang="cs-CZ" sz="2400" b="1" dirty="0" smtClean="0"/>
              <a:t> </a:t>
            </a:r>
          </a:p>
          <a:p>
            <a:r>
              <a:rPr lang="cs-CZ" sz="2400" b="1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Vyplnění elektronické verze žádosti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Finalizace elektronické verze žádosti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Podepsání a odeslání elektronické verze žádosti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Veškeré žádosti se zasílají jen v elektronické podobě prostřednictvím</a:t>
            </a:r>
          </a:p>
          <a:p>
            <a:r>
              <a:rPr lang="cs-CZ" sz="2400" b="1" dirty="0" smtClean="0"/>
              <a:t>   ISKP14+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Zřízení elektronického podpisu před podáním/odesláním žádosti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Nutnost zřízení datové schránky žadatele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90800" y="304800"/>
            <a:ext cx="87976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Postup při podávání žádosti v ISKP14+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382983" y="1260764"/>
            <a:ext cx="88253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ŽADATEL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NOVÁ ŽÁDOST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03 OP Z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OP Z – (03_15_047) Výzva pro MAS na podporu strategií </a:t>
            </a:r>
            <a:r>
              <a:rPr lang="cs-CZ" sz="2400" dirty="0" err="1" smtClean="0"/>
              <a:t>komunitně</a:t>
            </a:r>
            <a:endParaRPr lang="cs-CZ" sz="2400" dirty="0" smtClean="0"/>
          </a:p>
          <a:p>
            <a:r>
              <a:rPr lang="cs-CZ" sz="2400" dirty="0" smtClean="0"/>
              <a:t>     vedeného místního rozvoje </a:t>
            </a:r>
            <a:r>
              <a:rPr lang="cs-CZ" sz="2400" u="sng" dirty="0" err="1" smtClean="0">
                <a:solidFill>
                  <a:srgbClr val="00B0F0"/>
                </a:solidFill>
              </a:rPr>
              <a:t>individální</a:t>
            </a:r>
            <a:r>
              <a:rPr lang="cs-CZ" sz="2400" u="sng" dirty="0" smtClean="0">
                <a:solidFill>
                  <a:srgbClr val="00B0F0"/>
                </a:solidFill>
              </a:rPr>
              <a:t> projekt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otevře se žádost a ve sloupečku vlevo -  </a:t>
            </a:r>
          </a:p>
          <a:p>
            <a:endParaRPr lang="cs-CZ" sz="2400" b="1" dirty="0" smtClean="0"/>
          </a:p>
          <a:p>
            <a:r>
              <a:rPr lang="cs-CZ" sz="240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smtClean="0"/>
              <a:t>157/03_16_47/CLLD_15_01_184 </a:t>
            </a:r>
            <a:endParaRPr lang="cs-CZ" sz="2400" dirty="0" smtClean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7855527" y="4613564"/>
          <a:ext cx="1967346" cy="41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346"/>
              </a:tblGrid>
              <a:tr h="415636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výběr </a:t>
                      </a:r>
                      <a:r>
                        <a:rPr lang="cs-CZ" dirty="0" err="1" smtClean="0">
                          <a:solidFill>
                            <a:schemeClr val="tx1"/>
                          </a:solidFill>
                        </a:rPr>
                        <a:t>podvýzvy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98618" y="166255"/>
            <a:ext cx="806334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Zpráva o realizaci</a:t>
            </a:r>
          </a:p>
          <a:p>
            <a:pPr algn="ctr"/>
            <a:r>
              <a:rPr lang="cs-CZ" b="1" dirty="0" smtClean="0"/>
              <a:t>viz Obecná pravidla pro žadatele a příjemce v rámci OPZ </a:t>
            </a:r>
            <a:endParaRPr lang="cs-CZ" dirty="0" smtClean="0"/>
          </a:p>
          <a:p>
            <a:pPr algn="ctr"/>
            <a:r>
              <a:rPr lang="cs-CZ" sz="4000" b="1" dirty="0" smtClean="0"/>
              <a:t>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939636" y="2008908"/>
            <a:ext cx="958734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Předkládá se prostřednictvím ISKP14+ do 30 dnů po ukončení </a:t>
            </a:r>
            <a:r>
              <a:rPr lang="cs-CZ" sz="2400" b="1" dirty="0" smtClean="0"/>
              <a:t>každého</a:t>
            </a:r>
          </a:p>
          <a:p>
            <a:r>
              <a:rPr lang="cs-CZ" sz="2400" b="1" dirty="0" smtClean="0"/>
              <a:t>   monitorovacího období </a:t>
            </a:r>
          </a:p>
          <a:p>
            <a:endParaRPr lang="cs-CZ" sz="2400" b="1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Monitorovací období trvá zpravidla 6 měsíců (upraveno v Právním aktu)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Kontrolu Zprávy o realizaci provádí ŘO OPZ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870363" y="1676401"/>
            <a:ext cx="9836727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7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sz="27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podpora rodiny z oblasti sociálního začleňování a zaměstnanosti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usnadnit rodičům předškolních a školních dětí vstup na trh práce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přispět ke zvýšení zaměstnanosti rodičů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přispět ke sladění rodinného a pracovního života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předcházení sociálního vyloučení osob</a:t>
            </a:r>
          </a:p>
        </p:txBody>
      </p:sp>
      <p:sp>
        <p:nvSpPr>
          <p:cNvPr id="3" name="Obdélník 2"/>
          <p:cNvSpPr/>
          <p:nvPr/>
        </p:nvSpPr>
        <p:spPr>
          <a:xfrm>
            <a:off x="2452256" y="484909"/>
            <a:ext cx="73567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Cíl výzvy</a:t>
            </a:r>
            <a:endParaRPr lang="cs-CZ" sz="4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5400"/>
          </a:xfrm>
        </p:spPr>
        <p:txBody>
          <a:bodyPr/>
          <a:lstStyle/>
          <a:p>
            <a:r>
              <a:rPr lang="cs-CZ" b="1" dirty="0" smtClean="0"/>
              <a:t>Konzultace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61309"/>
            <a:ext cx="10018713" cy="3629891"/>
          </a:xfrm>
        </p:spPr>
        <p:txBody>
          <a:bodyPr/>
          <a:lstStyle/>
          <a:p>
            <a:r>
              <a:rPr lang="cs-CZ" dirty="0"/>
              <a:t>Jiřina Bischoffiová, </a:t>
            </a:r>
            <a:r>
              <a:rPr lang="cs-CZ" dirty="0" smtClean="0">
                <a:hlinkClick r:id="rId2"/>
              </a:rPr>
              <a:t>jiřina.</a:t>
            </a:r>
            <a:r>
              <a:rPr lang="cs-CZ" dirty="0" err="1" smtClean="0">
                <a:hlinkClick r:id="rId2"/>
              </a:rPr>
              <a:t>bischoffiova</a:t>
            </a:r>
            <a:r>
              <a:rPr lang="cs-CZ" dirty="0" smtClean="0">
                <a:hlinkClick r:id="rId2"/>
              </a:rPr>
              <a:t>@seznam.</a:t>
            </a:r>
            <a:r>
              <a:rPr lang="cs-CZ" dirty="0" err="1" smtClean="0">
                <a:hlinkClick r:id="rId2"/>
              </a:rPr>
              <a:t>cz</a:t>
            </a:r>
            <a:r>
              <a:rPr lang="cs-CZ" dirty="0"/>
              <a:t>, 722 944 947</a:t>
            </a:r>
          </a:p>
          <a:p>
            <a:r>
              <a:rPr lang="cs-CZ" dirty="0"/>
              <a:t>Petra Šofrová, </a:t>
            </a:r>
            <a:r>
              <a:rPr lang="cs-CZ" dirty="0">
                <a:hlinkClick r:id="rId3"/>
              </a:rPr>
              <a:t>sofrova.masls@seznam.cz</a:t>
            </a:r>
            <a:r>
              <a:rPr lang="cs-CZ" dirty="0"/>
              <a:t>, 731 485 </a:t>
            </a:r>
            <a:r>
              <a:rPr lang="cs-CZ" dirty="0" smtClean="0"/>
              <a:t>975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733202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93273" y="581891"/>
            <a:ext cx="1016923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5400" b="1" dirty="0" smtClean="0"/>
              <a:t>DĚKUJI   ZA   POZORNOST</a:t>
            </a:r>
          </a:p>
          <a:p>
            <a:pPr algn="ctr"/>
            <a:endParaRPr lang="cs-CZ" sz="5400" b="1" dirty="0" smtClean="0"/>
          </a:p>
          <a:p>
            <a:pPr algn="ctr"/>
            <a:r>
              <a:rPr lang="cs-CZ" sz="2800" b="1" dirty="0" smtClean="0"/>
              <a:t>Petra Šofrová</a:t>
            </a:r>
            <a:endParaRPr lang="cs-CZ" sz="2800" b="1" dirty="0"/>
          </a:p>
        </p:txBody>
      </p:sp>
      <p:pic>
        <p:nvPicPr>
          <p:cNvPr id="3" name="Obrázek 2" descr="logo mas l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8036" y="3643745"/>
            <a:ext cx="2549238" cy="211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 rot="10800000" flipV="1">
            <a:off x="5885846" y="3167675"/>
            <a:ext cx="1127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7200" b="1" dirty="0" smtClean="0">
                <a:latin typeface="Arial"/>
                <a:cs typeface="Arial"/>
              </a:rPr>
              <a:t>☺</a:t>
            </a:r>
            <a:endParaRPr lang="cs-CZ" sz="7200" dirty="0"/>
          </a:p>
        </p:txBody>
      </p:sp>
      <p:sp>
        <p:nvSpPr>
          <p:cNvPr id="5" name="Obdélník 4"/>
          <p:cNvSpPr/>
          <p:nvPr/>
        </p:nvSpPr>
        <p:spPr>
          <a:xfrm>
            <a:off x="1717965" y="3560617"/>
            <a:ext cx="3879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b="1" dirty="0" smtClean="0"/>
          </a:p>
          <a:p>
            <a:endParaRPr lang="cs-CZ" sz="2800" b="1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41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41418" y="235527"/>
            <a:ext cx="86590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Cílové skupiny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925782" y="1166843"/>
            <a:ext cx="9601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b="1" dirty="0" smtClean="0">
                <a:latin typeface="Arial"/>
                <a:cs typeface="Arial"/>
              </a:rPr>
              <a:t> </a:t>
            </a:r>
            <a:r>
              <a:rPr lang="pl-PL" sz="2400" b="1" dirty="0" smtClean="0"/>
              <a:t>Osoby pečující o malé děti </a:t>
            </a:r>
          </a:p>
          <a:p>
            <a:r>
              <a:rPr lang="pl-PL" sz="2400" dirty="0" smtClean="0"/>
              <a:t>   Osoby pečující o osobu mladší 15 let </a:t>
            </a:r>
          </a:p>
          <a:p>
            <a:endParaRPr lang="pl-PL" sz="2400" dirty="0" smtClean="0"/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</a:t>
            </a:r>
            <a:r>
              <a:rPr lang="cs-CZ" sz="2400" b="1" dirty="0" smtClean="0"/>
              <a:t>Osoby vracející se na trh práce po návratu z mateřské/rodičovské </a:t>
            </a:r>
          </a:p>
          <a:p>
            <a:r>
              <a:rPr lang="cs-CZ" sz="2400" b="1" dirty="0" smtClean="0"/>
              <a:t>  dovolené </a:t>
            </a:r>
          </a:p>
          <a:p>
            <a:r>
              <a:rPr lang="cs-CZ" sz="2400" dirty="0" smtClean="0"/>
              <a:t>    Osoby, které nevykonávaly zaměstnání nebo samostatnou výdělečnou </a:t>
            </a:r>
          </a:p>
          <a:p>
            <a:r>
              <a:rPr lang="cs-CZ" sz="2400" dirty="0" smtClean="0"/>
              <a:t>    činnost</a:t>
            </a:r>
          </a:p>
          <a:p>
            <a:r>
              <a:rPr lang="cs-CZ" sz="2400" dirty="0" smtClean="0"/>
              <a:t>    po dobu mateřské/rodičovské dovolené a v řádu měsíců se u nich očekává </a:t>
            </a:r>
          </a:p>
          <a:p>
            <a:r>
              <a:rPr lang="cs-CZ" sz="2400" dirty="0" smtClean="0"/>
              <a:t>    návrat na trh práce </a:t>
            </a:r>
          </a:p>
          <a:p>
            <a:endParaRPr lang="cs-CZ" sz="2400" dirty="0" smtClean="0"/>
          </a:p>
          <a:p>
            <a:r>
              <a:rPr lang="cs-CZ" sz="2400" dirty="0" smtClean="0"/>
              <a:t>Oba rodiče – pečující osoby jsou zaměstnáni, jsou OSVČ, aktivně hledají</a:t>
            </a:r>
          </a:p>
          <a:p>
            <a:r>
              <a:rPr lang="cs-CZ" sz="2400" dirty="0" smtClean="0"/>
              <a:t> zaměstnání, jsou v procesu vzdělávání či rekvalifikace, matky na RD jsou</a:t>
            </a:r>
          </a:p>
          <a:p>
            <a:r>
              <a:rPr lang="cs-CZ" sz="2400" dirty="0" smtClean="0"/>
              <a:t> v zaměstnaneckém poměru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41964" y="598516"/>
            <a:ext cx="77474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Oprávnění žadatelé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3047999" y="1878676"/>
            <a:ext cx="6628015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Dobrovolné svazky obcí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Organizace zřizované obcemi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Příspěvkové organizace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Nestátní neziskové organizace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Poradenské a vzdělávací instituce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Školy a školská zařízení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OSVČ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Obchodní korporace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0"/>
            <a:ext cx="10018713" cy="831273"/>
          </a:xfrm>
        </p:spPr>
        <p:txBody>
          <a:bodyPr/>
          <a:lstStyle/>
          <a:p>
            <a:r>
              <a:rPr lang="cs-CZ" b="1" dirty="0" smtClean="0"/>
              <a:t>Míra podpory</a:t>
            </a:r>
            <a:endParaRPr lang="cs-CZ" b="1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1878677" y="781398"/>
          <a:ext cx="9858892" cy="58428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59362"/>
                <a:gridCol w="1242316"/>
                <a:gridCol w="1130826"/>
                <a:gridCol w="1226388"/>
              </a:tblGrid>
              <a:tr h="660617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žadatel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Evropský podíl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Příjemce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Státní rozpočet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60617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Obce, Příspěvkové organizace zřizované kraji a obcemi (s výjimkou škol a školských zařízení), Dobrovolné svazky obcí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10 %</a:t>
                      </a:r>
                      <a:endParaRPr lang="cs-CZ" dirty="0"/>
                    </a:p>
                  </a:txBody>
                  <a:tcPr/>
                </a:tc>
              </a:tr>
              <a:tr h="1452085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Soukromoprávní subjekty vykonávající veřejně prospěšnou činnost: </a:t>
                      </a:r>
                    </a:p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Obecně prospěšné společnosti, Spolky, Ústavy, Církve , Nadace a nadační fondy, Hospodářská komora, Agrární komora, Svazy, asociace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  <a:tr h="660617">
                <a:tc>
                  <a:txBody>
                    <a:bodyPr/>
                    <a:lstStyle/>
                    <a:p>
                      <a:r>
                        <a:rPr lang="cs-CZ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Školy a školská zařízení zřizovaná ministerstvy dle školského zákona  	</a:t>
                      </a:r>
                      <a:endParaRPr lang="cs-CZ" sz="18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  <a:tr h="1724353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Ostatní subjekty neobsažené ve výše uvedených kategoriích: </a:t>
                      </a:r>
                    </a:p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Obchodní společnosti: veřejná obchodní společnost, komanditní společnost, s. r. o.,a. s., evropská společnost, evropské hospodářské zájmové sdružení, Státní podniky, Družstva: družstvo, evropská družstevní společnost, OSVČ, Profesní komory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dirty="0" smtClean="0"/>
                    </a:p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 smtClean="0"/>
                    </a:p>
                    <a:p>
                      <a:pPr algn="ctr"/>
                      <a:endParaRPr lang="cs-CZ" smtClean="0"/>
                    </a:p>
                    <a:p>
                      <a:pPr algn="ctr"/>
                      <a:r>
                        <a:rPr lang="cs-CZ" smtClean="0"/>
                        <a:t>0 </a:t>
                      </a:r>
                      <a:r>
                        <a:rPr lang="cs-CZ" dirty="0" smtClean="0"/>
                        <a:t>%</a:t>
                      </a:r>
                      <a:endParaRPr lang="cs-CZ" dirty="0"/>
                    </a:p>
                  </a:txBody>
                  <a:tcPr/>
                </a:tc>
              </a:tr>
              <a:tr h="660617">
                <a:tc>
                  <a:txBody>
                    <a:bodyPr/>
                    <a:lstStyle/>
                    <a:p>
                      <a:r>
                        <a:rPr lang="cs-CZ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Právnické osoby vykonávající činnost škol a školských zařízení (zapsané ve školském rejstříku)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85 %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93818" y="346364"/>
            <a:ext cx="84651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 Spolufinancování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288473" y="2136339"/>
            <a:ext cx="1029392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Případné příspěvky rodičů (ponížené o úhradu výdajů mimo </a:t>
            </a:r>
          </a:p>
          <a:p>
            <a:pPr lvl="1"/>
            <a:r>
              <a:rPr lang="cs-CZ" sz="2400" dirty="0" smtClean="0"/>
              <a:t>   rozpočet projektu, např. stravné dětí) mohou být zahrnuty do </a:t>
            </a:r>
          </a:p>
          <a:p>
            <a:pPr lvl="1"/>
            <a:r>
              <a:rPr lang="cs-CZ" sz="2400" dirty="0" smtClean="0"/>
              <a:t>   spolufinancování ze strany příjemce. Pokud by částka vybraných </a:t>
            </a:r>
          </a:p>
          <a:p>
            <a:pPr lvl="1"/>
            <a:r>
              <a:rPr lang="cs-CZ" sz="2400" dirty="0" smtClean="0"/>
              <a:t>   příspěvků přesáhla výši spolufinancování, bude se jednat o příjmy</a:t>
            </a:r>
          </a:p>
          <a:p>
            <a:pPr lvl="1"/>
            <a:r>
              <a:rPr lang="cs-CZ" sz="2400" dirty="0" smtClean="0"/>
              <a:t>   projektu, což by vedlo ke snížení </a:t>
            </a:r>
            <a:r>
              <a:rPr lang="pl-PL" sz="2400" dirty="0" smtClean="0"/>
              <a:t>podpory projektu ze zdrojů ŘO.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Výdaje, které nebudou součástí projektu (jako např. stravné dětí), </a:t>
            </a:r>
          </a:p>
          <a:p>
            <a:pPr lvl="1"/>
            <a:r>
              <a:rPr lang="cs-CZ" sz="2400" dirty="0" smtClean="0"/>
              <a:t>    ale jsou nezbytné pro realizaci projektu, je potřeba přesně </a:t>
            </a:r>
          </a:p>
          <a:p>
            <a:pPr lvl="1"/>
            <a:r>
              <a:rPr lang="cs-CZ" sz="2400" dirty="0" smtClean="0"/>
              <a:t>    definovat v projektové žádosti. 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43200" y="498761"/>
            <a:ext cx="83792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2626822" y="1762299"/>
            <a:ext cx="816309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Zařízení péče o děti zajišťující péči o děti v době mimo</a:t>
            </a:r>
          </a:p>
          <a:p>
            <a:r>
              <a:rPr lang="cs-CZ" sz="2400" dirty="0" smtClean="0"/>
              <a:t>   školní vyučování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Příměstské tábory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Společná doprava dětí do/ze školy, dětské skupiny a/nebo</a:t>
            </a:r>
          </a:p>
          <a:p>
            <a:r>
              <a:rPr lang="cs-CZ" sz="2400" dirty="0" smtClean="0"/>
              <a:t>   příměstského tábora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Dětské skupiny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1115</TotalTime>
  <Words>3126</Words>
  <Application>Microsoft Office PowerPoint</Application>
  <PresentationFormat>Vlastní</PresentationFormat>
  <Paragraphs>558</Paragraphs>
  <Slides>41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41</vt:i4>
      </vt:variant>
    </vt:vector>
  </HeadingPairs>
  <TitlesOfParts>
    <vt:vector size="42" baseType="lpstr">
      <vt:lpstr>Paralaxa</vt:lpstr>
      <vt:lpstr>Snímek 1</vt:lpstr>
      <vt:lpstr>Představení výzvy</vt:lpstr>
      <vt:lpstr>Snímek 3</vt:lpstr>
      <vt:lpstr>Snímek 4</vt:lpstr>
      <vt:lpstr>Snímek 5</vt:lpstr>
      <vt:lpstr>Snímek 6</vt:lpstr>
      <vt:lpstr>Míra podpory</vt:lpstr>
      <vt:lpstr>Snímek 8</vt:lpstr>
      <vt:lpstr>Snímek 9</vt:lpstr>
      <vt:lpstr>Podporované aktivity  Zařízení péče o děti zajišťující péči o děti v době  mimo školní vyučování 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Snímek 32</vt:lpstr>
      <vt:lpstr>Snímek 33</vt:lpstr>
      <vt:lpstr>Snímek 34</vt:lpstr>
      <vt:lpstr>Snímek 35</vt:lpstr>
      <vt:lpstr>Snímek 36</vt:lpstr>
      <vt:lpstr>Snímek 37</vt:lpstr>
      <vt:lpstr>Snímek 38</vt:lpstr>
      <vt:lpstr>Snímek 39</vt:lpstr>
      <vt:lpstr>Konzultace </vt:lpstr>
      <vt:lpstr>Snímek 41</vt:lpstr>
    </vt:vector>
  </TitlesOfParts>
  <Company>MAS Labské skály, z.s.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 z OPZ  - Podpora péče pro děti zaměstnaných rodičů</dc:title>
  <dc:creator>Jiřina Bischoffiova</dc:creator>
  <cp:lastModifiedBy>Kancelář</cp:lastModifiedBy>
  <cp:revision>108</cp:revision>
  <dcterms:created xsi:type="dcterms:W3CDTF">2017-02-14T16:42:27Z</dcterms:created>
  <dcterms:modified xsi:type="dcterms:W3CDTF">2018-06-01T12:10:23Z</dcterms:modified>
</cp:coreProperties>
</file>