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4" r:id="rId2"/>
    <p:sldId id="257" r:id="rId3"/>
    <p:sldId id="265" r:id="rId4"/>
    <p:sldId id="283" r:id="rId5"/>
    <p:sldId id="285" r:id="rId6"/>
    <p:sldId id="271" r:id="rId7"/>
    <p:sldId id="273" r:id="rId8"/>
    <p:sldId id="284" r:id="rId9"/>
    <p:sldId id="269" r:id="rId10"/>
    <p:sldId id="259" r:id="rId11"/>
    <p:sldId id="266" r:id="rId12"/>
    <p:sldId id="267" r:id="rId13"/>
    <p:sldId id="274" r:id="rId14"/>
    <p:sldId id="278" r:id="rId15"/>
    <p:sldId id="279" r:id="rId16"/>
    <p:sldId id="281" r:id="rId17"/>
    <p:sldId id="301" r:id="rId18"/>
    <p:sldId id="310" r:id="rId19"/>
    <p:sldId id="302" r:id="rId20"/>
    <p:sldId id="304" r:id="rId21"/>
    <p:sldId id="305" r:id="rId22"/>
    <p:sldId id="306" r:id="rId23"/>
    <p:sldId id="308" r:id="rId24"/>
    <p:sldId id="307" r:id="rId25"/>
    <p:sldId id="262" r:id="rId26"/>
    <p:sldId id="309" r:id="rId27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C100D-0416-4EE5-8332-A9076DBFDC68}" type="datetimeFigureOut">
              <a:rPr lang="cs-CZ" smtClean="0"/>
              <a:pPr/>
              <a:t>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7FFAF-DACC-4794-9931-C5C25918B7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B766-6777-4575-B23F-9E50FE2881EE}" type="datetimeFigureOut">
              <a:rPr lang="cs-CZ" smtClean="0"/>
              <a:pPr/>
              <a:t>1.6.2018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504825"/>
            <a:ext cx="44942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2C732-B211-43E5-9B55-5C0A44B32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B0EF-8E63-40CE-9D5A-212A46474B20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BD57-CCD6-4B30-BB61-F78775D59839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B7CB-9C7C-4729-90AF-3FAB0BA8A314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2A5C-D5A3-4F80-BFE6-EE018502BEFC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8084-8179-4489-B487-F7BC702F86DF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C0C5-8AE6-4EB1-804D-17B6B04A4389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CB4C-A82B-4F9F-9656-D6512CA57F2D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A70B-0E6E-4384-AB9E-B9497B15E4B1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2DF-BF1A-4231-8687-FDFCAB731B51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60BF-5916-4062-9B92-E81952A19365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5921-F3E5-4F20-B99B-9338CC09A9CC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86B8B-B4C2-4AF9-A975-3D13B09B57DB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2192-1781-4786-B6C6-ED0A5B8E688E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9639-2BAD-4832-9C77-A948875494FA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3E77-3175-45A8-8873-D92336C3A84D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AE535-0BDD-40EB-9DB7-EAAC64BC7F30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1F26C-3C89-4D6D-AD3F-6D56DB687616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EE5947-77F7-4FCE-B680-E5E16A24DC4C}" type="datetime1">
              <a:rPr lang="en-US" smtClean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sofrova.masls@seznam.cz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30284" y="1097280"/>
            <a:ext cx="1069016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Výzva č. 5  z OPZ  - Výzva MAS Labské skály z.s. -Podpora provozu sociálních služeb- I. </a:t>
            </a:r>
            <a:endParaRPr lang="cs-CZ" sz="4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48256" y="3996267"/>
            <a:ext cx="10058400" cy="1657037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6132"/>
            <a:ext cx="10018713" cy="112775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Podporované aktivity</a:t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2700" b="1" dirty="0" smtClean="0"/>
              <a:t>1.1. Sociální služby</a:t>
            </a:r>
            <a:br>
              <a:rPr lang="cs-CZ" sz="2700" b="1" dirty="0" smtClean="0"/>
            </a:br>
            <a:endParaRPr lang="cs-CZ" sz="27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1" y="1163782"/>
            <a:ext cx="10357658" cy="5453149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 smtClean="0"/>
              <a:t>Odborné sociální poradenství - § 37 </a:t>
            </a:r>
          </a:p>
          <a:p>
            <a:r>
              <a:rPr lang="cs-CZ" sz="2900" dirty="0" smtClean="0"/>
              <a:t>Terénní programy - § 69 </a:t>
            </a:r>
          </a:p>
          <a:p>
            <a:r>
              <a:rPr lang="cs-CZ" sz="2900" dirty="0" smtClean="0"/>
              <a:t>Sociálně aktivizační služby pro rodiny s dětmi - § 65</a:t>
            </a:r>
          </a:p>
          <a:p>
            <a:r>
              <a:rPr lang="cs-CZ" sz="29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cs-CZ" sz="2900" dirty="0" smtClean="0"/>
              <a:t>Raná péče - § 54</a:t>
            </a:r>
          </a:p>
          <a:p>
            <a:r>
              <a:rPr lang="cs-CZ" sz="2900" dirty="0" smtClean="0"/>
              <a:t>Krizová pomoc -§ 60 </a:t>
            </a:r>
          </a:p>
          <a:p>
            <a:r>
              <a:rPr lang="cs-CZ" sz="2900" dirty="0" smtClean="0"/>
              <a:t>Kontaktní centra -§ 59 </a:t>
            </a:r>
          </a:p>
          <a:p>
            <a:r>
              <a:rPr lang="cs-CZ" sz="2900" dirty="0" err="1" smtClean="0"/>
              <a:t>Nízkoprahová</a:t>
            </a:r>
            <a:r>
              <a:rPr lang="cs-CZ" sz="2900" dirty="0" smtClean="0"/>
              <a:t> zařízení pro děti a mládež - § 62 </a:t>
            </a:r>
          </a:p>
          <a:p>
            <a:r>
              <a:rPr lang="cs-CZ" sz="2900" dirty="0" smtClean="0"/>
              <a:t>Sociální rehabilitace -§ 70</a:t>
            </a:r>
          </a:p>
          <a:p>
            <a:r>
              <a:rPr lang="cs-CZ" sz="2900" dirty="0" smtClean="0"/>
              <a:t>Sociálně terapeutické dílny -§ 67</a:t>
            </a:r>
          </a:p>
          <a:p>
            <a:r>
              <a:rPr lang="cs-CZ" sz="2900" dirty="0" smtClean="0"/>
              <a:t>Služby následné péče - § 64</a:t>
            </a:r>
          </a:p>
          <a:p>
            <a:r>
              <a:rPr lang="cs-CZ" sz="2900" dirty="0" smtClean="0"/>
              <a:t>Podpora samostatného bydlení - § 43</a:t>
            </a:r>
          </a:p>
          <a:p>
            <a:r>
              <a:rPr lang="cs-CZ" sz="2900" dirty="0" smtClean="0"/>
              <a:t>Osobní asistence - § 39</a:t>
            </a:r>
          </a:p>
          <a:p>
            <a:r>
              <a:rPr lang="cs-CZ" sz="2900" dirty="0" smtClean="0"/>
              <a:t>Odlehčovací služby - § 44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319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54727" y="266007"/>
            <a:ext cx="9883833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2700" b="1" dirty="0" smtClean="0"/>
              <a:t>1.2. Další programy a činnosti v oblasti sociálního začleňování</a:t>
            </a:r>
            <a:endParaRPr lang="cs-CZ" sz="2700" dirty="0"/>
          </a:p>
        </p:txBody>
      </p:sp>
      <p:sp>
        <p:nvSpPr>
          <p:cNvPr id="4" name="Obdélník 3"/>
          <p:cNvSpPr/>
          <p:nvPr/>
        </p:nvSpPr>
        <p:spPr>
          <a:xfrm>
            <a:off x="1612669" y="1052945"/>
            <a:ext cx="1017477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Programy   prevence   a   řešení   problémů   především   v sociálně   vyloučených lokalitách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směřující k podpoře mladým lidem ze sociálně znevýhodněného prostředí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a programy sekundární a terciární prevence pro osoby s chronickým duševním onemocněním a jejich rodinné příslušníky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pl-PL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a programy sekundární a terciární prevence pro osoby ohrožené závislostmi na návykových látkách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Programy pro osoby opouštějící zařízení pro výkon trestu odnětí svobody, pro osoby ve výkonu trestu a pro osoby s alternativními tresty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48691" y="315885"/>
            <a:ext cx="993925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endParaRPr lang="cs-CZ" sz="2800" dirty="0" smtClean="0"/>
          </a:p>
          <a:p>
            <a:pPr algn="ctr"/>
            <a:r>
              <a:rPr lang="cs-CZ" sz="2800" b="1" dirty="0" smtClean="0"/>
              <a:t> </a:t>
            </a:r>
            <a:r>
              <a:rPr lang="cs-CZ" sz="2700" b="1" dirty="0" smtClean="0"/>
              <a:t>1.2. Další programy a činnosti v oblasti sociálního začleňování</a:t>
            </a:r>
            <a:endParaRPr lang="cs-CZ" sz="2700" dirty="0"/>
          </a:p>
        </p:txBody>
      </p:sp>
      <p:sp>
        <p:nvSpPr>
          <p:cNvPr id="5" name="Obdélník 4"/>
          <p:cNvSpPr/>
          <p:nvPr/>
        </p:nvSpPr>
        <p:spPr>
          <a:xfrm>
            <a:off x="1562793" y="1634836"/>
            <a:ext cx="99918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 </a:t>
            </a:r>
            <a:r>
              <a:rPr lang="cs-CZ" sz="2000" dirty="0" smtClean="0"/>
              <a:t>Motivační programy přispívající k sociálnímu začlenění nebo k prevenci sociálního vyloučení osob v nepříznivé sociální  situaci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000" dirty="0" smtClean="0">
                <a:latin typeface="Arial"/>
                <a:cs typeface="Arial"/>
              </a:rPr>
              <a:t> </a:t>
            </a:r>
            <a:r>
              <a:rPr lang="cs-CZ" sz="2000" dirty="0" smtClean="0"/>
              <a:t>Motivační programy přispívající k sociálnímu začlenění nebo k prevenci sociálního vyloučení osob v nepříznivé sociální situaci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Programy a aktivity v oblasti sociálně-právní ochrany dětí zaměřené na preventivní programy na podporu rodiny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zaměřené na podporu pečujících osob a neformální péče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zaměřené na předcházení ekonomické nestability osob z cílových skupin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zaměřené na rozvoj sociálního/dostupného/podporovaného/prostupného bydlení jako prevence prostorového vyloučení vzniku sociálně vyloučených lokalit a bezdomovectví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59527" y="216131"/>
            <a:ext cx="101415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Podporované aktivity </a:t>
            </a:r>
          </a:p>
          <a:p>
            <a:pPr algn="ctr"/>
            <a:r>
              <a:rPr lang="cs-CZ" sz="2800" b="1" dirty="0" smtClean="0"/>
              <a:t> </a:t>
            </a:r>
            <a:r>
              <a:rPr lang="cs-CZ" sz="2700" b="1" dirty="0" smtClean="0"/>
              <a:t>1.2. Další programy a činnosti v oblasti sociálního začleňování</a:t>
            </a:r>
            <a:endParaRPr lang="cs-CZ" sz="2700" dirty="0" smtClean="0"/>
          </a:p>
          <a:p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449185" y="2286000"/>
            <a:ext cx="1009165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podporující mimosoudní způsob řešení konfliktů v oblasti bydlení a pracovně-právních vztahů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přispívající k boji s diskriminací 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000" dirty="0" smtClean="0"/>
              <a:t>Aktivity místních samospráv při optimalizaci zajištění činností a výkonu sociální práce na svém území </a:t>
            </a:r>
          </a:p>
          <a:p>
            <a:r>
              <a:rPr lang="cs-CZ" sz="2400" dirty="0" smtClean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99505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Indikátory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679171" y="997527"/>
            <a:ext cx="98588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= nástroje pro měření dosažených efektů projektových aktivit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Indikátory výstupů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Indikátory výsledků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Žadatel volí pouze ty indikátory z výzvy, které jsou relevantní pro jeho </a:t>
            </a:r>
          </a:p>
          <a:p>
            <a:r>
              <a:rPr lang="cs-CZ" sz="2400" dirty="0" smtClean="0"/>
              <a:t>   projekt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Ve zprávách o realizaci projektu se uvádějí kumulativně – souhrnně za </a:t>
            </a:r>
          </a:p>
          <a:p>
            <a:r>
              <a:rPr lang="cs-CZ" sz="2400" dirty="0" smtClean="0"/>
              <a:t>   období od počátku projektu do konce příslušného monitorovacího období 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77935" y="249382"/>
            <a:ext cx="93767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Povinnosti související s indikátory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429789" y="1113905"/>
            <a:ext cx="1017477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Povinnost stanovit v žádosti cílové hodnoty indikátorů včetně popisu způsobu</a:t>
            </a:r>
          </a:p>
          <a:p>
            <a:r>
              <a:rPr lang="cs-CZ" sz="2400" dirty="0" smtClean="0"/>
              <a:t>   stanovení této hodnoty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Nastavení je závazné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nesplnění – sankce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Úprava – podstatnou změnou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Průběžné sledování jejich naplnění  v</a:t>
            </a:r>
            <a:r>
              <a:rPr lang="pl-PL" sz="2400" dirty="0" smtClean="0"/>
              <a:t>e zprávách o realizaci projektu </a:t>
            </a:r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Prokazatelnost vykazovaných hodnot </a:t>
            </a:r>
          </a:p>
          <a:p>
            <a:r>
              <a:rPr lang="cs-CZ" sz="2400" dirty="0" smtClean="0"/>
              <a:t>    záznamy o každém klientovi, prezenční listiny atd. ověřitelné případnou</a:t>
            </a:r>
          </a:p>
          <a:p>
            <a:r>
              <a:rPr lang="cs-CZ" sz="2400" dirty="0" smtClean="0"/>
              <a:t>    kontrolou, monitorovací listy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7999" y="365761"/>
            <a:ext cx="73262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Indikátory se závazkem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144684" y="1163782"/>
            <a:ext cx="9493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Hodnoty, které jsou chápány jako závazek žadatele, kterého má dosáhnout díky realizaci projektu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04291" y="2008909"/>
          <a:ext cx="9858892" cy="400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36"/>
                <a:gridCol w="5001491"/>
                <a:gridCol w="1717964"/>
                <a:gridCol w="1555401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Kód indikátoru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Měrná jednotka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6 00 </a:t>
                      </a:r>
                      <a:r>
                        <a:rPr lang="cs-CZ" sz="2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Celkový počet účastníků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účastníci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výstup</a:t>
                      </a:r>
                      <a:endParaRPr lang="cs-CZ" sz="2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6 70 01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Kapacita podpořených služeb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místa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/>
                        <a:t>výstup</a:t>
                      </a:r>
                      <a:endParaRPr lang="cs-CZ" sz="24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6 70 10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Využívání podpořených služeb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osoby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cs-CZ" sz="2400" dirty="0" smtClean="0"/>
                    </a:p>
                    <a:p>
                      <a:pPr algn="l"/>
                      <a:r>
                        <a:rPr lang="cs-CZ" sz="2400" dirty="0" smtClean="0"/>
                        <a:t>výsledek</a:t>
                      </a:r>
                      <a:endParaRPr lang="cs-CZ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387927"/>
            <a:ext cx="79663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 Indikátory bez závazku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008909" y="1108364"/>
            <a:ext cx="9822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Hodnoty, které nepředstavují závazek žadatele, ale které je nutné sledovat (Žadatel má povinnost vyplnit cílovou hodnotu indikátorů, u nerelevantních je možno uvést hodnotu 0.)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27018" y="1855174"/>
          <a:ext cx="10436165" cy="4361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855"/>
                <a:gridCol w="5374615"/>
                <a:gridCol w="1730561"/>
                <a:gridCol w="1793134"/>
              </a:tblGrid>
              <a:tr h="471068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Kód indikátoru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Název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Měrná jednotka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Typ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0077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6  7 3 15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Bývalí účastníci projektů v oblasti sociálních služeb, u nichž služba naplnila svůj účel 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</a:tr>
              <a:tr h="60077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6 74 01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Nové nebo inovované sociální služby týkající se bydlení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služby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výstup</a:t>
                      </a:r>
                      <a:endParaRPr lang="cs-CZ" sz="1400" dirty="0"/>
                    </a:p>
                  </a:txBody>
                  <a:tcPr anchor="ctr"/>
                </a:tc>
              </a:tr>
              <a:tr h="60077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6 73 10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Bývalí účastníci projektů, u nichž intervence formou sociální práce naplnila svůj účel 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</a:tr>
              <a:tr h="60077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5 25 00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Účastníci v procesu vzdělávání/odborné přípravy po ukončení své účasti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</a:tr>
              <a:tr h="68481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6 26 00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Účastníci, kteří získali kvalifikaci po ukončení své účasti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</a:tr>
              <a:tr h="684815">
                <a:tc>
                  <a:txBody>
                    <a:bodyPr/>
                    <a:lstStyle/>
                    <a:p>
                      <a:pPr algn="l">
                        <a:lnSpc>
                          <a:spcPct val="300000"/>
                        </a:lnSpc>
                      </a:pPr>
                      <a:r>
                        <a:rPr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6 28 00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Znevýhodnění účastníci, kteří po ukončení své účasti hledají zaměstnání, jsou v procesu vzdělávání/odborné přípravy, rozšiřují si kvalifikaci nebo jsou zaměstnaní, a to i OSVČ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osoby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 smtClean="0"/>
                        <a:t>výsledek</a:t>
                      </a:r>
                      <a:endParaRPr lang="cs-CZ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>
            <a:off x="1828800" y="429491"/>
            <a:ext cx="84928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/>
              <a:t>Způsobilost výdajů</a:t>
            </a:r>
            <a:endParaRPr lang="cs-CZ" sz="4000" dirty="0"/>
          </a:p>
        </p:txBody>
      </p:sp>
      <p:sp>
        <p:nvSpPr>
          <p:cNvPr id="4" name="Obdélník 3"/>
          <p:cNvSpPr/>
          <p:nvPr/>
        </p:nvSpPr>
        <p:spPr>
          <a:xfrm>
            <a:off x="1842655" y="1440874"/>
            <a:ext cx="101276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/>
              <a:t>Věcná způsobilost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Informace ke způsobilým výdajům jsou k dispozici ve Specifické části pravidel pro žadatele a příjemce v rámci OPZ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subjekt čerpá příspěvek na podporu osob se zdravotním postižením dle§ 78 zákona č. 435/2004 Sb.,o zaměstnanosti,nemůže současně čerpat</a:t>
            </a:r>
          </a:p>
          <a:p>
            <a:r>
              <a:rPr lang="cs-CZ" sz="2400" dirty="0" smtClean="0"/>
              <a:t>podporu v rámci projektu na úhradu osobních nákladů těch samých zaměstnanců, jichž se týká tento příspěvek.</a:t>
            </a:r>
          </a:p>
          <a:p>
            <a:pPr algn="ctr"/>
            <a:endParaRPr lang="pl-PL" b="1" dirty="0" smtClean="0"/>
          </a:p>
          <a:p>
            <a:r>
              <a:rPr lang="pl-PL" sz="2400" b="1" dirty="0" smtClean="0"/>
              <a:t>Časová způsobilost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Náklady vzniklé v obě realizace projektu</a:t>
            </a:r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l-PL" sz="2400" dirty="0" smtClean="0"/>
              <a:t>Datum zahájení realizace projektu nesmí předcházet datu vyhlášení výzvy MAS</a:t>
            </a:r>
          </a:p>
          <a:p>
            <a:endParaRPr lang="pl-PL" sz="2400" b="1" dirty="0" smtClean="0"/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82983" y="263237"/>
            <a:ext cx="881149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pl-PL" sz="4000" b="1" dirty="0" smtClean="0"/>
              <a:t>Proces hodnocení a výběru projektů </a:t>
            </a:r>
            <a:endParaRPr lang="cs-CZ" sz="4000" dirty="0"/>
          </a:p>
        </p:txBody>
      </p:sp>
      <p:sp>
        <p:nvSpPr>
          <p:cNvPr id="4" name="Obdélník 3"/>
          <p:cNvSpPr/>
          <p:nvPr/>
        </p:nvSpPr>
        <p:spPr>
          <a:xfrm>
            <a:off x="1593273" y="1385456"/>
            <a:ext cx="9753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Problematika hodnocení přijatelnosti a formálních náležitostí, věcného</a:t>
            </a:r>
          </a:p>
          <a:p>
            <a:r>
              <a:rPr lang="cs-CZ" sz="2400" dirty="0" smtClean="0"/>
              <a:t>    hodnocení a výběru projektů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</a:t>
            </a:r>
            <a:r>
              <a:rPr lang="cs-CZ" sz="2400" dirty="0" smtClean="0"/>
              <a:t>viz. Příloha č. 1 Výzvy MAS – Informace o způsobu hodnocení projektů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</a:t>
            </a:r>
            <a:r>
              <a:rPr lang="cs-CZ" sz="2400" dirty="0" smtClean="0"/>
              <a:t>viz. Specifická část pravidel pro žadatele a příjemce v rámci OPZ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Proces hodnocení a výběru projektů zajišťuje MAS Labské skály z.s.</a:t>
            </a:r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Žádosti předložené jiným způsobem a v jiném termínu než umožňuje</a:t>
            </a:r>
          </a:p>
          <a:p>
            <a:r>
              <a:rPr lang="cs-CZ" sz="2400" dirty="0" smtClean="0"/>
              <a:t>   výzva, nejsou akceptovány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0120"/>
          </a:xfrm>
        </p:spPr>
        <p:txBody>
          <a:bodyPr/>
          <a:lstStyle/>
          <a:p>
            <a:r>
              <a:rPr lang="cs-CZ" b="1" dirty="0" smtClean="0"/>
              <a:t>Představení výzvy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12423"/>
            <a:ext cx="10018713" cy="4078778"/>
          </a:xfrm>
        </p:spPr>
        <p:txBody>
          <a:bodyPr>
            <a:normAutofit fontScale="55000" lnSpcReduction="20000"/>
          </a:bodyPr>
          <a:lstStyle/>
          <a:p>
            <a:r>
              <a:rPr lang="cs-CZ" sz="4400" dirty="0" smtClean="0"/>
              <a:t>Číslo výzvy: 366/03_16_047/CLLD_15_01_184 </a:t>
            </a:r>
          </a:p>
          <a:p>
            <a:r>
              <a:rPr lang="cs-CZ" sz="4400" dirty="0" smtClean="0"/>
              <a:t>Prioritní osa 2 Sociální začleňování a boj s chudobou </a:t>
            </a:r>
          </a:p>
          <a:p>
            <a:r>
              <a:rPr lang="cs-CZ" sz="4400" dirty="0" smtClean="0"/>
              <a:t>Investiční priorita 2.3 Strategie </a:t>
            </a:r>
            <a:r>
              <a:rPr lang="cs-CZ" sz="4400" dirty="0" err="1" smtClean="0"/>
              <a:t>komunitně</a:t>
            </a:r>
            <a:r>
              <a:rPr lang="cs-CZ" sz="4400" dirty="0" smtClean="0"/>
              <a:t> vedeného místního rozvoje </a:t>
            </a:r>
          </a:p>
          <a:p>
            <a:r>
              <a:rPr lang="cs-CZ" sz="4400" dirty="0" smtClean="0"/>
              <a:t>Specifický cíl 2.3.1 Zvýšit zapojení lokálních aktérů do řešení problémů nezaměstnanosti a sociálního začleňování ve venkovských oblastech </a:t>
            </a:r>
          </a:p>
          <a:p>
            <a:r>
              <a:rPr lang="cs-CZ" sz="4400" dirty="0" smtClean="0"/>
              <a:t>Vyhlášení výzvy: 26. 2. 2018 </a:t>
            </a:r>
          </a:p>
          <a:p>
            <a:r>
              <a:rPr lang="cs-CZ" sz="4400" dirty="0" smtClean="0"/>
              <a:t>Zahájení příjmu žádostí: 26. 2. 2018, 09:00 </a:t>
            </a:r>
          </a:p>
          <a:p>
            <a:r>
              <a:rPr lang="cs-CZ" sz="4400" dirty="0" smtClean="0"/>
              <a:t>Ukončení příjmu žádostí o podporu: 30. 4. 2018, 12:00 </a:t>
            </a:r>
          </a:p>
          <a:p>
            <a:r>
              <a:rPr lang="cs-CZ" sz="4400" dirty="0" smtClean="0"/>
              <a:t>Informace na  www.maslabskeskaly.cz</a:t>
            </a:r>
            <a:endParaRPr lang="cs-CZ" sz="4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819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63091" y="304801"/>
            <a:ext cx="864523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Povinná publicita</a:t>
            </a:r>
            <a:endParaRPr lang="cs-CZ" b="1" dirty="0" smtClean="0"/>
          </a:p>
          <a:p>
            <a:pPr algn="ctr"/>
            <a:r>
              <a:rPr lang="cs-CZ" b="1" dirty="0" smtClean="0"/>
              <a:t>viz Obecná pravidla pro žadatele a příjemce v rámci OPZ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59527" y="1582341"/>
            <a:ext cx="976745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Alespoň 1 povinný plakát min. A3 s informacemi o projektu – je možno </a:t>
            </a:r>
          </a:p>
          <a:p>
            <a:r>
              <a:rPr lang="cs-CZ" sz="2400" dirty="0" smtClean="0"/>
              <a:t>   využít el. šablonu z www.</a:t>
            </a:r>
            <a:r>
              <a:rPr lang="cs-CZ" sz="2400" dirty="0" err="1" smtClean="0"/>
              <a:t>esfcr.cz</a:t>
            </a:r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 celou dobu realizace projektu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 místě realizace projektu snadno viditelném pro veřejnost, např. vstupní </a:t>
            </a:r>
          </a:p>
          <a:p>
            <a:r>
              <a:rPr lang="cs-CZ" sz="2400" dirty="0" smtClean="0"/>
              <a:t>    prostory budovy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je projekt realizován na více místech, bude umístěn na všech těchto </a:t>
            </a:r>
          </a:p>
          <a:p>
            <a:r>
              <a:rPr lang="cs-CZ" sz="2400" dirty="0" smtClean="0"/>
              <a:t>   místech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nelze plakát umístit v místě realizace projektu, bude umístěn v sídle</a:t>
            </a:r>
          </a:p>
          <a:p>
            <a:r>
              <a:rPr lang="cs-CZ" sz="2400" dirty="0" smtClean="0"/>
              <a:t>   příjemce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Pokud příjemce realizuje více projektů OPZ v jednom místě, je možné pro </a:t>
            </a:r>
          </a:p>
          <a:p>
            <a:r>
              <a:rPr lang="cs-CZ" sz="2400" dirty="0" smtClean="0"/>
              <a:t>   všechny tyto projekty umístit pouze jeden plakát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"/>
            <a:ext cx="73152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ISKP14+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579418" y="1028343"/>
            <a:ext cx="103493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Součást monitorovacího systému pro využívání Evropských strukturálních a investičních fondů v ČR v programovém období 2014 – 2020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On-line aplikace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Nevyžaduje instalaci do PC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pt-BR" sz="2400" dirty="0" smtClean="0"/>
              <a:t>Vyžaduje registraci s platnou emailovou adresou a telefonním číslem </a:t>
            </a:r>
            <a:endParaRPr lang="cs-CZ" sz="2400" dirty="0" smtClean="0"/>
          </a:p>
          <a:p>
            <a:endParaRPr lang="pt-BR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Edukační videa </a:t>
            </a:r>
            <a:r>
              <a:rPr lang="cs-CZ" dirty="0" smtClean="0"/>
              <a:t>http://strukturalni-fondy.cz/cs/jak-na-projekt/Elektronicka-zadost/Edukacni-videa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Pokyny k vyplnění žádosti v IS KP14+ </a:t>
            </a:r>
          </a:p>
          <a:p>
            <a:r>
              <a:rPr lang="cs-CZ" dirty="0" smtClean="0"/>
              <a:t>https://www.esfcr.cz/formulare-a-pokyny-potrebne-v-ramci-pripravy-zadosti-o-podporu-opz/-/dokument/797956 </a:t>
            </a:r>
          </a:p>
          <a:p>
            <a:endParaRPr lang="cs-CZ" dirty="0" smtClean="0"/>
          </a:p>
          <a:p>
            <a:r>
              <a:rPr lang="cs-CZ" sz="2400" b="1" dirty="0" smtClean="0"/>
              <a:t> K práci v ISKP14+ budou nápomocni pracovníci kanceláře MAS 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46219" y="277091"/>
            <a:ext cx="83958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Postup při podávání žádosti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634836" y="1454728"/>
            <a:ext cx="101969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Registrace do systému ISKP14+    </a:t>
            </a:r>
            <a:r>
              <a:rPr lang="cs-CZ" sz="2400" dirty="0" smtClean="0">
                <a:hlinkClick r:id="rId2"/>
              </a:rPr>
              <a:t>https://mseu.mssf.cz/</a:t>
            </a:r>
            <a:endParaRPr lang="cs-CZ" sz="2400" dirty="0" smtClean="0"/>
          </a:p>
          <a:p>
            <a:r>
              <a:rPr lang="cs-CZ" sz="2400" dirty="0" smtClean="0"/>
              <a:t>   jen v prohlížeči </a:t>
            </a:r>
            <a:r>
              <a:rPr lang="cs-CZ" sz="2400" b="1" dirty="0" smtClean="0"/>
              <a:t>Microsoft </a:t>
            </a:r>
            <a:r>
              <a:rPr lang="cs-CZ" sz="2400" b="1" dirty="0" err="1" smtClean="0"/>
              <a:t>explorer</a:t>
            </a:r>
            <a:r>
              <a:rPr lang="cs-CZ" sz="2400" b="1" dirty="0" smtClean="0"/>
              <a:t> </a:t>
            </a:r>
          </a:p>
          <a:p>
            <a:r>
              <a:rPr lang="cs-CZ" sz="2400" b="1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Vyplnění elektronické verze žádosti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Finalizace elektronické verze žádosti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Podepsání a odeslání elektronické verze žádosti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Veškeré žádosti se zasílají jen v elektronické podobě prostřednictvím</a:t>
            </a:r>
          </a:p>
          <a:p>
            <a:r>
              <a:rPr lang="cs-CZ" sz="2400" b="1" dirty="0" smtClean="0"/>
              <a:t>   ISKP14+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Zřízení elektronického podpisu před podáním/odesláním žádosti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Nutnost zřízení datové schránky žadatele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90800" y="304800"/>
            <a:ext cx="8797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Postup při podávání žádosti v ISKP14+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382983" y="1260764"/>
            <a:ext cx="88253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ŽADATEL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NOVÁ ŽÁDOST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03 OP Z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OP Z – (03_15_047) Výzva pro MAS na podporu strategií </a:t>
            </a:r>
            <a:r>
              <a:rPr lang="cs-CZ" sz="2400" dirty="0" err="1" smtClean="0"/>
              <a:t>komunitně</a:t>
            </a:r>
            <a:endParaRPr lang="cs-CZ" sz="2400" dirty="0" smtClean="0"/>
          </a:p>
          <a:p>
            <a:r>
              <a:rPr lang="cs-CZ" sz="2400" dirty="0" smtClean="0"/>
              <a:t>     vedeného místního rozvoje </a:t>
            </a:r>
            <a:r>
              <a:rPr lang="cs-CZ" sz="2400" u="sng" dirty="0" err="1" smtClean="0">
                <a:solidFill>
                  <a:srgbClr val="00B0F0"/>
                </a:solidFill>
              </a:rPr>
              <a:t>individální</a:t>
            </a:r>
            <a:r>
              <a:rPr lang="cs-CZ" sz="2400" u="sng" dirty="0" smtClean="0">
                <a:solidFill>
                  <a:srgbClr val="00B0F0"/>
                </a:solidFill>
              </a:rPr>
              <a:t> projekt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otevře se žádost a ve sloupečku vlevo - 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366/03_16_47/CLLD_15_01_184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855527" y="4613564"/>
          <a:ext cx="1967346" cy="415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346"/>
              </a:tblGrid>
              <a:tr h="4156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výběr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podvýzvy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98618" y="166255"/>
            <a:ext cx="806334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000" b="1" dirty="0" smtClean="0"/>
              <a:t>Zpráva o realizaci</a:t>
            </a:r>
          </a:p>
          <a:p>
            <a:pPr algn="ctr"/>
            <a:r>
              <a:rPr lang="cs-CZ" b="1" dirty="0" smtClean="0"/>
              <a:t>viz Obecná pravidla pro žadatele a příjemce v rámci OPZ </a:t>
            </a:r>
            <a:endParaRPr lang="cs-CZ" dirty="0" smtClean="0"/>
          </a:p>
          <a:p>
            <a:pPr algn="ctr"/>
            <a:r>
              <a:rPr lang="cs-CZ" sz="4000" b="1" dirty="0" smtClean="0"/>
              <a:t>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939636" y="2008908"/>
            <a:ext cx="95873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Předkládá se prostřednictvím ISKP14+ do 30 dnů po ukončení </a:t>
            </a:r>
            <a:r>
              <a:rPr lang="cs-CZ" sz="2400" b="1" dirty="0" smtClean="0"/>
              <a:t>každého</a:t>
            </a:r>
          </a:p>
          <a:p>
            <a:r>
              <a:rPr lang="cs-CZ" sz="2400" b="1" dirty="0" smtClean="0"/>
              <a:t>   monitorovacího období </a:t>
            </a:r>
          </a:p>
          <a:p>
            <a:endParaRPr lang="cs-CZ" sz="2400" b="1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Monitorovací období trvá zpravidla 6 měsíců (upraveno v Právním aktu)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Kontrolu Zprávy o realizaci provádí ŘO OPZ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95400"/>
          </a:xfrm>
        </p:spPr>
        <p:txBody>
          <a:bodyPr/>
          <a:lstStyle/>
          <a:p>
            <a:r>
              <a:rPr lang="cs-CZ" b="1" dirty="0" smtClean="0"/>
              <a:t>Konzultace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61309"/>
            <a:ext cx="10018713" cy="3629891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Petra </a:t>
            </a:r>
            <a:r>
              <a:rPr lang="cs-CZ" dirty="0"/>
              <a:t>Šofrová, </a:t>
            </a:r>
            <a:r>
              <a:rPr lang="cs-CZ" dirty="0">
                <a:hlinkClick r:id="rId2"/>
              </a:rPr>
              <a:t>sofrova.masls@seznam.cz</a:t>
            </a:r>
            <a:r>
              <a:rPr lang="cs-CZ" dirty="0"/>
              <a:t>, 731 485 </a:t>
            </a:r>
            <a:r>
              <a:rPr lang="cs-CZ" dirty="0" smtClean="0"/>
              <a:t>975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3320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93273" y="581891"/>
            <a:ext cx="1016923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 smtClean="0"/>
              <a:t>DĚKUJI   ZA   POZORNOST</a:t>
            </a:r>
          </a:p>
          <a:p>
            <a:pPr algn="ctr"/>
            <a:endParaRPr lang="cs-CZ" sz="5400" b="1" dirty="0" smtClean="0"/>
          </a:p>
          <a:p>
            <a:pPr algn="ctr"/>
            <a:r>
              <a:rPr lang="cs-CZ" sz="2800" b="1" dirty="0" smtClean="0"/>
              <a:t>Petra Šofrová</a:t>
            </a:r>
            <a:endParaRPr lang="cs-CZ" sz="2800" b="1" dirty="0"/>
          </a:p>
        </p:txBody>
      </p:sp>
      <p:pic>
        <p:nvPicPr>
          <p:cNvPr id="3" name="Obrázek 2" descr="logo mas l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8036" y="3643745"/>
            <a:ext cx="2549238" cy="2119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 rot="10800000" flipV="1">
            <a:off x="5885846" y="3167675"/>
            <a:ext cx="1127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7200" b="1" dirty="0" smtClean="0">
                <a:latin typeface="Arial"/>
                <a:cs typeface="Arial"/>
              </a:rPr>
              <a:t>☺</a:t>
            </a:r>
            <a:endParaRPr lang="cs-CZ" sz="7200" dirty="0"/>
          </a:p>
        </p:txBody>
      </p:sp>
      <p:sp>
        <p:nvSpPr>
          <p:cNvPr id="5" name="Obdélník 4"/>
          <p:cNvSpPr/>
          <p:nvPr/>
        </p:nvSpPr>
        <p:spPr>
          <a:xfrm>
            <a:off x="1717965" y="3560617"/>
            <a:ext cx="38792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/>
          </a:p>
          <a:p>
            <a:endParaRPr lang="cs-CZ" sz="28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9665" y="432261"/>
            <a:ext cx="101914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b="1" dirty="0" smtClean="0"/>
              <a:t>Finanční alokace výzvy </a:t>
            </a:r>
          </a:p>
          <a:p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8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Rozhodná pro výběr projektů k financování: 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,- Kč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Minimální výše celkových způsobilých výdajů: 400 000,- Kč </a:t>
            </a:r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Maximální výše celkových způsobilých výdajů: 1 000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,- Kč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Maximální délka projektu: 36 měsíců </a:t>
            </a:r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Nejzazší datum pro ukončení fyzické realizace projektu: 31. 12. 2022 </a:t>
            </a:r>
          </a:p>
          <a:p>
            <a:endParaRPr lang="cs-CZ" sz="2400" dirty="0" smtClean="0"/>
          </a:p>
          <a:p>
            <a:r>
              <a:rPr lang="cs-CZ" sz="2400" b="1" dirty="0" smtClean="0"/>
              <a:t>Forma podpory: ex-ante 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74619" y="1274619"/>
            <a:ext cx="105433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sz="2200" dirty="0" smtClean="0">
                <a:latin typeface="Arial"/>
                <a:cs typeface="Arial"/>
              </a:rPr>
              <a:t> </a:t>
            </a:r>
            <a:r>
              <a:rPr lang="cs-CZ" sz="2200" dirty="0" smtClean="0"/>
              <a:t>Cílem výzvy je prevence sociálního vyloučení a negativních jevů. Zlepšení spolupráce všech místních aktérů při řešení problémů lokální zaměstnanosti, lepší dostupnosti sociálních služeb a zlepšení situace osob vyloučených a ohrožených sociálním vyloučením žijících na venkově.</a:t>
            </a:r>
          </a:p>
          <a:p>
            <a:r>
              <a:rPr lang="cs-CZ" sz="2200" dirty="0" smtClean="0"/>
              <a:t> </a:t>
            </a:r>
          </a:p>
          <a:p>
            <a:r>
              <a:rPr 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sz="2200" dirty="0" smtClean="0">
                <a:latin typeface="Arial"/>
                <a:cs typeface="Arial"/>
              </a:rPr>
              <a:t> </a:t>
            </a:r>
            <a:r>
              <a:rPr lang="cs-CZ" sz="2200" dirty="0" smtClean="0"/>
              <a:t>Podporované budou programy a činnosti, které řeší </a:t>
            </a:r>
            <a:r>
              <a:rPr lang="cs-CZ" sz="2200" b="1" dirty="0" smtClean="0"/>
              <a:t>rozšíření, případně vznik nových sociálních služeb </a:t>
            </a:r>
            <a:r>
              <a:rPr lang="cs-CZ" sz="2200" dirty="0" smtClean="0"/>
              <a:t>vyplývající z potřeb definovaných v komunitních plánech obcí území MAS Labské skály. </a:t>
            </a:r>
          </a:p>
          <a:p>
            <a:r>
              <a:rPr lang="cs-CZ" sz="2200" dirty="0" smtClean="0"/>
              <a:t> </a:t>
            </a:r>
          </a:p>
          <a:p>
            <a:r>
              <a:rPr 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sz="2200" dirty="0" smtClean="0">
                <a:latin typeface="Arial"/>
                <a:cs typeface="Arial"/>
              </a:rPr>
              <a:t> </a:t>
            </a:r>
            <a:r>
              <a:rPr lang="cs-CZ" sz="2200" dirty="0" smtClean="0"/>
              <a:t>Budou podporovány pouze aktivity, které mají přímý dopad na cílové skupiny, tj. aktivity zaměřené na přímou práci s cílovými skupinami.</a:t>
            </a:r>
          </a:p>
          <a:p>
            <a:r>
              <a:rPr lang="cs-CZ" sz="2200" dirty="0" smtClean="0"/>
              <a:t> </a:t>
            </a:r>
          </a:p>
          <a:p>
            <a:r>
              <a:rPr lang="cs-CZ" sz="2200" dirty="0" smtClean="0">
                <a:solidFill>
                  <a:srgbClr val="00B0F0"/>
                </a:solidFill>
                <a:latin typeface="Arial"/>
                <a:cs typeface="Arial"/>
              </a:rPr>
              <a:t>•</a:t>
            </a:r>
            <a:r>
              <a:rPr lang="cs-CZ" sz="2200" dirty="0" smtClean="0">
                <a:latin typeface="Arial"/>
                <a:cs typeface="Arial"/>
              </a:rPr>
              <a:t> </a:t>
            </a:r>
            <a:r>
              <a:rPr lang="cs-CZ" sz="2200" dirty="0" smtClean="0"/>
              <a:t>Jednotlivé aktivity lze při realizaci projektů mezi sebou navzájem kombinovat. Z popisu projektu však musí být jasně zřejmé, které činnosti spadají do dané aktivity a stejně tak musí být náklady na jednotlivé typy aktivit odděleny v rozpočtu projektu.</a:t>
            </a:r>
            <a:endParaRPr lang="cs-CZ" sz="2200" dirty="0"/>
          </a:p>
        </p:txBody>
      </p:sp>
      <p:sp>
        <p:nvSpPr>
          <p:cNvPr id="3" name="Obdélník 2"/>
          <p:cNvSpPr/>
          <p:nvPr/>
        </p:nvSpPr>
        <p:spPr>
          <a:xfrm>
            <a:off x="2452256" y="484909"/>
            <a:ext cx="73567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Cíl výzvy</a:t>
            </a:r>
            <a:endParaRPr lang="cs-CZ" sz="4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41418" y="235527"/>
            <a:ext cx="86590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Cílové skupiny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925782" y="1166843"/>
            <a:ext cx="9601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sociálně vyloučené a osoby sociálním vyloučením ohrožené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se zdravotním postižení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osoby s kombinovanými diagnózami 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ohrožené domácím násilím a závislostmi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oběti trestné činnosti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ohrožené předlužeností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ohrožené vícenásobnými riziky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osoby žijící v sociálně vyloučených lokalitách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opouštějící institucionální zařízení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bezdomovci a osoby žijící v nevyhovujícím nebo nejistém ubytování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osoby pečující o jiné závislé osoby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neformální pečovatelé 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sociální pracovníci </a:t>
            </a:r>
          </a:p>
          <a:p>
            <a:r>
              <a:rPr lang="pl-PL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pl-PL" sz="2400" b="1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pracovníci v sociálních službách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41964" y="598516"/>
            <a:ext cx="77474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Oprávnění žadatelé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2008909" y="1878676"/>
            <a:ext cx="8451273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Dobrovolné svazky obcí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Organizace zřizované obcemi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Nestátní neziskové organizace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Poskytovatelé sociálních služeb. 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Pro projekty zaměřené na poskytování sociálních služeb (aktivita 1.1) jsou oprávněnými žadateli pouze poskytovatelé sociálních služeb registrovaní podle zákona č. 108/2006 Sb., o sociálních službách.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831273"/>
          </a:xfrm>
        </p:spPr>
        <p:txBody>
          <a:bodyPr/>
          <a:lstStyle/>
          <a:p>
            <a:r>
              <a:rPr lang="cs-CZ" b="1" dirty="0" smtClean="0"/>
              <a:t>Míra podpory</a:t>
            </a:r>
            <a:endParaRPr lang="cs-CZ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878677" y="781398"/>
          <a:ext cx="9858892" cy="4521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9362"/>
                <a:gridCol w="1242316"/>
                <a:gridCol w="1130826"/>
                <a:gridCol w="1226388"/>
              </a:tblGrid>
              <a:tr h="66061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žadatel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Evropský podíl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Příjemce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Státní rozpočet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617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Obce, Příspěvkové organizace zřizované kraji a obcemi (s výjimkou škol a školských zařízení), Dobrovolné svazky obcí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10 %</a:t>
                      </a:r>
                      <a:endParaRPr lang="cs-CZ" dirty="0"/>
                    </a:p>
                  </a:txBody>
                  <a:tcPr/>
                </a:tc>
              </a:tr>
              <a:tr h="1452085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 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společnosti, Spolky, Ústavy, Církve , Nadace a nadační fondy, Hospodářská komora, Agrární komora, Svazy, asociace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1724353">
                <a:tc>
                  <a:txBody>
                    <a:bodyPr/>
                    <a:lstStyle/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 </a:t>
                      </a:r>
                    </a:p>
                    <a:p>
                      <a:r>
                        <a:rPr lang="cs-CZ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společnost, komanditní společnost, s. r. o.,a. s., evropská společnost, evropské hospodářské zájmové sdružení, Státní podniky, Družstva: družstvo, evropská družstevní společnost, OSVČ, Profesní komory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98074" y="346364"/>
            <a:ext cx="9060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Křížové financování a nepřímé náklady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288473" y="1316182"/>
            <a:ext cx="102939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Křížové financování</a:t>
            </a:r>
          </a:p>
          <a:p>
            <a:pPr lvl="1"/>
            <a:r>
              <a:rPr lang="cs-CZ" sz="2400" dirty="0" smtClean="0"/>
              <a:t>V rámci této výzvy není využití křížového financování umožněno</a:t>
            </a:r>
          </a:p>
          <a:p>
            <a:pPr lvl="1"/>
            <a:r>
              <a:rPr lang="cs-CZ" sz="2400" b="1" dirty="0" smtClean="0"/>
              <a:t> 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     • </a:t>
            </a:r>
            <a:r>
              <a:rPr lang="cs-CZ" sz="2400" b="1" dirty="0" smtClean="0"/>
              <a:t>Nepřímé náklady </a:t>
            </a:r>
            <a:r>
              <a:rPr lang="cs-CZ" sz="2400" dirty="0" smtClean="0"/>
              <a:t>Nepřímé náklady mohou dosahovat maximálně 25%</a:t>
            </a:r>
          </a:p>
          <a:p>
            <a:r>
              <a:rPr lang="cs-CZ" sz="2400" dirty="0" smtClean="0"/>
              <a:t>         přímých způsobilých nákladů projektu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717964" y="3325091"/>
          <a:ext cx="9615054" cy="296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8945"/>
                <a:gridCol w="6276109"/>
              </a:tblGrid>
              <a:tr h="1032962">
                <a:tc>
                  <a:txBody>
                    <a:bodyPr/>
                    <a:lstStyle/>
                    <a:p>
                      <a:r>
                        <a:rPr lang="cs-CZ" dirty="0" smtClean="0"/>
                        <a:t>Podíl  nákupu služeb a celkových způsobilých nákladech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podílu nepřímých nákladů oproti výše uvedenému  procentu (25%)</a:t>
                      </a:r>
                      <a:endParaRPr lang="cs-CZ" dirty="0"/>
                    </a:p>
                  </a:txBody>
                  <a:tcPr/>
                </a:tc>
              </a:tr>
              <a:tr h="528219">
                <a:tc>
                  <a:txBody>
                    <a:bodyPr/>
                    <a:lstStyle/>
                    <a:p>
                      <a:r>
                        <a:rPr lang="cs-CZ" dirty="0" smtClean="0"/>
                        <a:t>Do  60%  včetně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25%</a:t>
                      </a:r>
                      <a:endParaRPr lang="cs-CZ" dirty="0"/>
                    </a:p>
                  </a:txBody>
                  <a:tcPr/>
                </a:tc>
              </a:tr>
              <a:tr h="723073">
                <a:tc>
                  <a:txBody>
                    <a:bodyPr/>
                    <a:lstStyle/>
                    <a:p>
                      <a:r>
                        <a:rPr lang="cs-CZ" dirty="0" smtClean="0"/>
                        <a:t>Více než 60% a méně než 90%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na 3/5 (60%) základního podílu na 15%</a:t>
                      </a:r>
                      <a:endParaRPr lang="cs-CZ" dirty="0"/>
                    </a:p>
                  </a:txBody>
                  <a:tcPr/>
                </a:tc>
              </a:tr>
              <a:tr h="528219">
                <a:tc>
                  <a:txBody>
                    <a:bodyPr/>
                    <a:lstStyle/>
                    <a:p>
                      <a:r>
                        <a:rPr lang="cs-CZ" dirty="0" smtClean="0"/>
                        <a:t>90% a výše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Snížení na 1/5 (20%) základního podílu , tj. 5%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43200" y="498761"/>
            <a:ext cx="83792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/>
              <a:t>Podporované aktivity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440873" y="1762299"/>
            <a:ext cx="100861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Podpora sociálního začleňování osob sociálně vyloučených či sociálním vyloučením ohrožených prostřednictvím poskytování vybraných sociálních služeb a prostřednictvím dalších programů a činností v oblasti sociálního začleňování  </a:t>
            </a:r>
          </a:p>
          <a:p>
            <a:endParaRPr lang="cs-CZ" sz="2400" dirty="0" smtClean="0"/>
          </a:p>
          <a:p>
            <a:r>
              <a:rPr lang="cs-CZ" sz="2400" dirty="0" smtClean="0"/>
              <a:t>1.1. Sociální služby</a:t>
            </a:r>
          </a:p>
          <a:p>
            <a:r>
              <a:rPr lang="cs-CZ" sz="2400" dirty="0" smtClean="0"/>
              <a:t>1.2. Další programy a činnosti v oblasti sociálního začleňování</a:t>
            </a:r>
          </a:p>
          <a:p>
            <a:r>
              <a:rPr lang="cs-CZ" sz="2400" dirty="0" smtClean="0"/>
              <a:t> </a:t>
            </a:r>
          </a:p>
          <a:p>
            <a:r>
              <a:rPr lang="cs-CZ" sz="2400" dirty="0" smtClean="0"/>
              <a:t>Popis podporovaných aktivit je uveden v příloze č. 2  - Popis podporovaných aktivit   výzvy MAS.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1300</TotalTime>
  <Words>1651</Words>
  <Application>Microsoft Office PowerPoint</Application>
  <PresentationFormat>Vlastní</PresentationFormat>
  <Paragraphs>357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Paralaxa</vt:lpstr>
      <vt:lpstr>Snímek 1</vt:lpstr>
      <vt:lpstr>Představení výzvy</vt:lpstr>
      <vt:lpstr>Snímek 3</vt:lpstr>
      <vt:lpstr>Snímek 4</vt:lpstr>
      <vt:lpstr>Snímek 5</vt:lpstr>
      <vt:lpstr>Snímek 6</vt:lpstr>
      <vt:lpstr>Míra podpory</vt:lpstr>
      <vt:lpstr>Snímek 8</vt:lpstr>
      <vt:lpstr>Snímek 9</vt:lpstr>
      <vt:lpstr>Podporované aktivity  1.1. Sociální služby 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Konzultace </vt:lpstr>
      <vt:lpstr>Snímek 26</vt:lpstr>
    </vt:vector>
  </TitlesOfParts>
  <Company>MAS Labské skály, z.s.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1  z OPZ  - Podpora péče pro děti zaměstnaných rodičů</dc:title>
  <dc:creator>Jiřina Bischoffiova</dc:creator>
  <cp:lastModifiedBy>Kancelář</cp:lastModifiedBy>
  <cp:revision>131</cp:revision>
  <dcterms:created xsi:type="dcterms:W3CDTF">2017-02-14T16:42:27Z</dcterms:created>
  <dcterms:modified xsi:type="dcterms:W3CDTF">2018-06-01T12:11:07Z</dcterms:modified>
</cp:coreProperties>
</file>