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4" r:id="rId2"/>
    <p:sldId id="257" r:id="rId3"/>
    <p:sldId id="265" r:id="rId4"/>
    <p:sldId id="310" r:id="rId5"/>
    <p:sldId id="283" r:id="rId6"/>
    <p:sldId id="285" r:id="rId7"/>
    <p:sldId id="271" r:id="rId8"/>
    <p:sldId id="284" r:id="rId9"/>
    <p:sldId id="269" r:id="rId10"/>
    <p:sldId id="259" r:id="rId11"/>
    <p:sldId id="266" r:id="rId12"/>
    <p:sldId id="267" r:id="rId13"/>
    <p:sldId id="274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76" r:id="rId25"/>
    <p:sldId id="304" r:id="rId26"/>
    <p:sldId id="311" r:id="rId27"/>
    <p:sldId id="262" r:id="rId28"/>
    <p:sldId id="309" r:id="rId2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9309D-5173-4B76-AFD6-12B1AC64C63D}" type="datetimeFigureOut">
              <a:rPr lang="cs-CZ" smtClean="0"/>
              <a:pPr/>
              <a:t>20.6.2018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1A86-05EE-49C1-8019-EC838ADDE0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6E80-EDCC-4DCA-83CF-A61E81F2D1DC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6F4-5C0F-4826-A490-758D6C310FD8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D74D-40F6-46CA-8F50-CC33B9958F3E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CCEA-7EC5-469C-A996-BEF9B0503DC3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024AB-5969-47A6-9F9D-EF91BF36A991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A67C-F674-46E1-B389-AF1E59577E51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BC-A074-49CF-980A-884D057906A1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FA88-F040-4B27-BB94-140824C2C006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D7F4-A03D-4200-854C-4C7BBE0A71F1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A887-4DC6-4D96-8615-98ED289D675A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F095-E27E-48E0-9F05-D19F48B57B0F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06A-FC9C-4E33-8179-CC414C807630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002-8A0F-42DD-A778-0379334CB952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B260-5EC0-4356-BB53-FB42492994FB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A410-5FF2-4FCD-8E47-D05871462B6B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8B97-42FF-4C4B-A26D-B45D125F199C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02F4-AB96-425F-A42A-3F0A5B0A651C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D5B895-5651-4A2C-82A3-9E4BD01072D6}" type="datetime1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290945"/>
            <a:ext cx="106901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/>
              <a:t>SEMINÁŘ   PRO   PŘÍJEMCE</a:t>
            </a:r>
          </a:p>
          <a:p>
            <a:pPr algn="ctr"/>
            <a:endParaRPr lang="cs-CZ" sz="4800" b="1" dirty="0" smtClean="0"/>
          </a:p>
          <a:p>
            <a:r>
              <a:rPr lang="cs-CZ" sz="4800" b="1" dirty="0" smtClean="0"/>
              <a:t>Výzva č. 4  z OPZ  - Výzva MAS Labské skály - Podpora péče o děti zaměstnaných rodičů – II.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3"/>
            <a:ext cx="10018713" cy="919940"/>
          </a:xfrm>
        </p:spPr>
        <p:txBody>
          <a:bodyPr>
            <a:normAutofit/>
          </a:bodyPr>
          <a:lstStyle/>
          <a:p>
            <a:r>
              <a:rPr lang="cs-CZ" b="1" dirty="0" smtClean="0"/>
              <a:t>Zpráva o realizaci</a:t>
            </a: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1219202"/>
            <a:ext cx="10357658" cy="54254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100" b="1" dirty="0" smtClean="0"/>
              <a:t>Obsah Zprávy o realizaci : </a:t>
            </a:r>
            <a:r>
              <a:rPr lang="cs-CZ" sz="3100" dirty="0" smtClean="0"/>
              <a:t>ZOR informuje o realizaci projektu za monitorovací období (délka období je stanovena v Rozhodnutí)</a:t>
            </a:r>
          </a:p>
          <a:p>
            <a:pPr>
              <a:buFontTx/>
              <a:buChar char="-"/>
            </a:pPr>
            <a:r>
              <a:rPr lang="cs-CZ" sz="3100" dirty="0" smtClean="0"/>
              <a:t>pokrok v realizaci KA (popis jak probíhají aktivity…)</a:t>
            </a:r>
          </a:p>
          <a:p>
            <a:pPr>
              <a:buFontTx/>
              <a:buChar char="-"/>
            </a:pPr>
            <a:r>
              <a:rPr lang="cs-CZ" sz="3100" dirty="0" smtClean="0"/>
              <a:t>povinné přílohy ZOR</a:t>
            </a:r>
          </a:p>
          <a:p>
            <a:pPr>
              <a:buFontTx/>
              <a:buChar char="-"/>
            </a:pPr>
            <a:r>
              <a:rPr lang="cs-CZ" sz="3100" dirty="0" smtClean="0"/>
              <a:t>plnění indikátorů (povinné k naplnění a povinné k vykazování) – indikátory vykazované přes IS ESF 2014+</a:t>
            </a:r>
          </a:p>
          <a:p>
            <a:pPr>
              <a:buFontTx/>
              <a:buChar char="-"/>
            </a:pPr>
            <a:r>
              <a:rPr lang="cs-CZ" sz="3100" dirty="0" smtClean="0"/>
              <a:t>horizontální  principy</a:t>
            </a:r>
          </a:p>
          <a:p>
            <a:pPr>
              <a:buFontTx/>
              <a:buChar char="-"/>
            </a:pPr>
            <a:r>
              <a:rPr lang="cs-CZ" sz="3100" dirty="0" smtClean="0"/>
              <a:t>publicita</a:t>
            </a:r>
          </a:p>
          <a:p>
            <a:pPr>
              <a:buFontTx/>
              <a:buChar char="-"/>
            </a:pPr>
            <a:r>
              <a:rPr lang="cs-CZ" sz="3100" dirty="0" smtClean="0"/>
              <a:t>veřejné zakázky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příjmech (částky se vyplňují jen pokud příjmy převýší spolufinancování, jinak vyplnit nuly)</a:t>
            </a:r>
          </a:p>
          <a:p>
            <a:pPr>
              <a:buFontTx/>
              <a:buChar char="-"/>
            </a:pPr>
            <a:r>
              <a:rPr lang="cs-CZ" sz="3100" dirty="0" smtClean="0"/>
              <a:t>problémy během realizace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kontrolách (mim ŘO)</a:t>
            </a:r>
          </a:p>
          <a:p>
            <a:pPr>
              <a:buFontTx/>
              <a:buChar char="-"/>
            </a:pPr>
            <a:r>
              <a:rPr lang="cs-CZ" sz="3100" dirty="0" smtClean="0"/>
              <a:t>čestná prohlášení</a:t>
            </a:r>
          </a:p>
          <a:p>
            <a:pPr>
              <a:buFontTx/>
              <a:buChar char="-"/>
            </a:pPr>
            <a:r>
              <a:rPr lang="cs-CZ" sz="3100" dirty="0" smtClean="0"/>
              <a:t>nedílnou součástí ZOR je ŽOP</a:t>
            </a:r>
          </a:p>
          <a:p>
            <a:pPr>
              <a:buNone/>
            </a:pPr>
            <a:r>
              <a:rPr lang="cs-CZ" sz="3100" dirty="0" smtClean="0">
                <a:hlinkClick r:id="rId2"/>
              </a:rPr>
              <a:t>https://www.esfcr.cz/pokyny-k-vyplneni-zpravy-o-realizaci-zadosti-o-platbu-a-zadosti-o-zmenu-opz</a:t>
            </a:r>
            <a:endParaRPr lang="cs-CZ" sz="3100" dirty="0" smtClean="0"/>
          </a:p>
          <a:p>
            <a:pPr>
              <a:buFontTx/>
              <a:buChar char="-"/>
            </a:pPr>
            <a:endParaRPr lang="cs-CZ" sz="3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319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7935" y="266007"/>
            <a:ext cx="9160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Plán aktivit projektu</a:t>
            </a:r>
            <a:endParaRPr lang="cs-CZ" sz="2700" dirty="0"/>
          </a:p>
        </p:txBody>
      </p:sp>
      <p:sp>
        <p:nvSpPr>
          <p:cNvPr id="4" name="Obdélník 3"/>
          <p:cNvSpPr/>
          <p:nvPr/>
        </p:nvSpPr>
        <p:spPr>
          <a:xfrm>
            <a:off x="1330036" y="969818"/>
            <a:ext cx="10861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 má možnost vyžádat si plán aktivit projektu na období 1-6 měsíců a to i opakovaně po celou dobu realizace projektu</a:t>
            </a:r>
          </a:p>
          <a:p>
            <a:endParaRPr lang="cs-CZ" sz="12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Plán aktivit slouží ŘO k provádění neohlášených kontrol realizace</a:t>
            </a:r>
          </a:p>
          <a:p>
            <a:endParaRPr lang="cs-CZ" sz="12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Nepředložení plánu aktivit – sankce 0,5% z celkové částky dotace</a:t>
            </a:r>
          </a:p>
          <a:p>
            <a:endParaRPr lang="cs-CZ" sz="12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Pokud ŘO přo kontrole na místě zjistí, že akltivita dle plánu aktivit na ném místě a ve stanoveném čase neprobíhá, jedná se o porušení rozpčtové kázně se sankcí 2% z celkové částky dotace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Výjimky:</a:t>
            </a:r>
          </a:p>
          <a:p>
            <a:pPr>
              <a:buFontTx/>
              <a:buChar char="-"/>
            </a:pPr>
            <a:r>
              <a:rPr lang="cs-CZ" sz="2400" dirty="0" smtClean="0"/>
              <a:t>příjemce poskytl ŘO aktualizaci plánu aktivit, ve které měl ŘO možnost získat informace o změně místa či času konání aktivity</a:t>
            </a:r>
          </a:p>
          <a:p>
            <a:pPr>
              <a:buFontTx/>
              <a:buChar char="-"/>
            </a:pPr>
            <a:r>
              <a:rPr lang="cs-CZ" sz="2400" dirty="0" smtClean="0"/>
              <a:t> nekonání aktivity  z důvodu „vyšší moci“ (nemoc, nepřízeň počasí) : toto je příjemce povinen prokázat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6509" y="315885"/>
            <a:ext cx="9731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Aktualizace plánu aktivit</a:t>
            </a:r>
            <a:endParaRPr lang="cs-CZ" sz="28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562793" y="2061555"/>
            <a:ext cx="99918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prostřednictvím depeše v ISKP14+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tabulka v xls formátu del vzoru na esfcz.cz (záložka pokyny k vyplnění zprávy o realizaci,..) + elektronický podpis přímo v souboru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aktivitu lze změnit nejpozději 3 pracovní dny před nahlášeným termínem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nenahlášení aktualizace není samo o sobě porušením rozpočtové kázně</a:t>
            </a: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Způsobilé výdaje</a:t>
            </a:r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Všechny výdaje musí splňovat podmínky:</a:t>
            </a:r>
          </a:p>
          <a:p>
            <a:pPr>
              <a:buFontTx/>
              <a:buChar char="-"/>
            </a:pPr>
            <a:r>
              <a:rPr lang="cs-CZ" sz="2400" dirty="0" smtClean="0"/>
              <a:t>hospodárnost</a:t>
            </a:r>
          </a:p>
          <a:p>
            <a:pPr>
              <a:buFontTx/>
              <a:buChar char="-"/>
            </a:pPr>
            <a:r>
              <a:rPr lang="cs-CZ" sz="2400" dirty="0" smtClean="0"/>
              <a:t> efektivnost</a:t>
            </a:r>
          </a:p>
          <a:p>
            <a:pPr>
              <a:buFontTx/>
              <a:buChar char="-"/>
            </a:pPr>
            <a:r>
              <a:rPr lang="cs-CZ" sz="2400" dirty="0" smtClean="0"/>
              <a:t> účelnost</a:t>
            </a:r>
          </a:p>
          <a:p>
            <a:pPr>
              <a:buFontTx/>
              <a:buChar char="-"/>
            </a:pPr>
            <a:r>
              <a:rPr lang="cs-CZ" sz="2400" dirty="0" smtClean="0"/>
              <a:t>vznikly v době realizace projektu</a:t>
            </a:r>
          </a:p>
          <a:p>
            <a:r>
              <a:rPr lang="cs-CZ" sz="2400" dirty="0" smtClean="0"/>
              <a:t>- vždy je nutné mít doklad o úhradě výdaje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 je oprávněn si od příjemce vyžádat jakýkoli dokument, který je nezbytný pro ověření způsobilosti výdajů v rámci projektu (a může se jednat i o dokument, který vznikl v době před zahájením realizace projektu)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32509"/>
            <a:ext cx="75645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Dokladování výdajů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981200" y="1108364"/>
            <a:ext cx="933796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Všechny výdaje, které spadají do PN příjemce dokládá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Originály dokladů musí být označeny registračním číslem projektu</a:t>
            </a:r>
          </a:p>
          <a:p>
            <a:endParaRPr lang="cs-CZ" sz="2700" dirty="0" smtClean="0"/>
          </a:p>
          <a:p>
            <a:r>
              <a:rPr lang="cs-CZ" sz="2700" dirty="0" smtClean="0"/>
              <a:t> 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Doklady musí mít přiložen záznam o zaúčtování</a:t>
            </a:r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rámci ŽOP se do ISKP14+ naskenují všechny doklady, z nichž je nárokovány částka přesahující 10 000 Kč vč. dokladu o úhradě</a:t>
            </a:r>
          </a:p>
          <a:p>
            <a:endParaRPr lang="cs-CZ" sz="2700" dirty="0" smtClean="0"/>
          </a:p>
          <a:p>
            <a:endParaRPr lang="cs-CZ" sz="27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1440873"/>
            <a:ext cx="10266218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endParaRPr lang="cs-CZ" sz="27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vykazují se v soupisce lidských zdrojů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dokládá se:</a:t>
            </a:r>
          </a:p>
          <a:p>
            <a:pPr lvl="1">
              <a:buFontTx/>
              <a:buChar char="-"/>
            </a:pPr>
            <a:r>
              <a:rPr lang="cs-CZ" sz="2400" dirty="0" smtClean="0"/>
              <a:t>pracovní smlouva, DPČ, DPP</a:t>
            </a:r>
          </a:p>
          <a:p>
            <a:pPr lvl="1">
              <a:buFontTx/>
              <a:buChar char="-"/>
            </a:pPr>
            <a:r>
              <a:rPr lang="cs-CZ" sz="2400" dirty="0" smtClean="0"/>
              <a:t>úhrada osobních nákladů (VBÚ, VPD)</a:t>
            </a:r>
          </a:p>
          <a:p>
            <a:pPr lvl="1"/>
            <a:r>
              <a:rPr lang="cs-CZ" sz="2400" dirty="0" smtClean="0"/>
              <a:t>- pracovní výkazy (v případě, že zaměstnanec vykonává činnost pro projekt i mimo projekt nebo na jednu PS, DPČ, DPP vykonává činnosti, které spadají do přímých i nepřímých nákladů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Pracovní výkazy se zpracovávají za jednotlivé měsíce</a:t>
            </a:r>
          </a:p>
          <a:p>
            <a:pPr lvl="1"/>
            <a:r>
              <a:rPr lang="cs-CZ" sz="2400" dirty="0" smtClean="0"/>
              <a:t>https://www.esfcr.cz/pracovni-vykaz-opz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341418" y="471056"/>
            <a:ext cx="84651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Dokladování osobních výdajů, spadajících do přímých nákladů </a:t>
            </a:r>
          </a:p>
          <a:p>
            <a:pPr algn="ctr"/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1510145"/>
            <a:ext cx="10626435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čerpání jednotlivých položek nemůže překročit rozpočtovanou výši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změny v rozpočtu jsou možné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každou změnu je třeba zdůvodnit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- celková výše rozpočtu nemůže být navýšena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687782" y="471055"/>
            <a:ext cx="7536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Rozpočet projektu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374073"/>
            <a:ext cx="9822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Změny projektu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20983" y="1510145"/>
            <a:ext cx="9947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Nepodstatné změny – nevyžadují změnu právního aktu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změny, o kterých je potřeba informovat ŘO bez zbytečných prodlení od data provedení změny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pl-PL" altLang="cs-CZ" sz="2400" dirty="0" smtClean="0"/>
              <a:t>změny, o kterých je potřeba informovat ŘO 10 dnů předem před předložením ZOR</a:t>
            </a:r>
          </a:p>
          <a:p>
            <a:pPr marL="457200" indent="-457200" algn="just">
              <a:lnSpc>
                <a:spcPct val="100000"/>
              </a:lnSpc>
            </a:pPr>
            <a:endParaRPr lang="pl-PL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rozpočtu, o kterých je potřeba informovat ŘO spolu se ZOR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v osobě příjemce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1177636"/>
            <a:ext cx="100029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Informovat ŘO bez zbytečného prodlení od data provedení změny:</a:t>
            </a:r>
          </a:p>
          <a:p>
            <a:pPr lvl="1">
              <a:buFontTx/>
              <a:buChar char="-"/>
            </a:pPr>
            <a:r>
              <a:rPr lang="cs-CZ" sz="2400" dirty="0" smtClean="0"/>
              <a:t>kontaktní osoby projektu (vč. kontaktních údajů, adresy pro doručování..)</a:t>
            </a:r>
          </a:p>
          <a:p>
            <a:pPr lvl="1">
              <a:buFontTx/>
              <a:buChar char="-"/>
            </a:pPr>
            <a:r>
              <a:rPr lang="cs-CZ" sz="2400" dirty="0" smtClean="0"/>
              <a:t>sídla příjemce</a:t>
            </a:r>
          </a:p>
          <a:p>
            <a:pPr lvl="1">
              <a:buFontTx/>
              <a:buChar char="-"/>
            </a:pPr>
            <a:r>
              <a:rPr lang="cs-CZ" sz="2400" dirty="0" smtClean="0"/>
              <a:t>osob statutárních orgánů příjemce</a:t>
            </a:r>
          </a:p>
          <a:p>
            <a:pPr lvl="1"/>
            <a:r>
              <a:rPr lang="cs-CZ" sz="2400" dirty="0" smtClean="0"/>
              <a:t>- názvu příjemce (nesmí být přechod/převod práv a povinností příjemce z právního aktu)</a:t>
            </a:r>
          </a:p>
          <a:p>
            <a:pPr lvl="1"/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Informovat ŘO 10 dnů předem předložením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finančního plánu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rozpočtu v rámci jedné kapitoly (přesun mezi položkami, nové položky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rozpočtu mezi kapitolami  do výše 20% celkových způsobilých výdajů (počítá se </a:t>
            </a:r>
            <a:r>
              <a:rPr lang="cs-CZ" sz="2400" dirty="0" err="1" smtClean="0"/>
              <a:t>kumulovaně</a:t>
            </a:r>
            <a:r>
              <a:rPr lang="cs-CZ" sz="2400" dirty="0" smtClean="0"/>
              <a:t> od vydání právního aktu či poslední podstatné změny)</a:t>
            </a:r>
          </a:p>
        </p:txBody>
      </p:sp>
      <p:sp>
        <p:nvSpPr>
          <p:cNvPr id="3" name="Obdélník 2"/>
          <p:cNvSpPr/>
          <p:nvPr/>
        </p:nvSpPr>
        <p:spPr>
          <a:xfrm>
            <a:off x="2175165" y="332509"/>
            <a:ext cx="87699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Nepodstatné změny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37854" y="1163782"/>
            <a:ext cx="10058401" cy="4603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 algn="ctr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endParaRPr lang="cs-CZ" sz="27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Informovat ŘO spolu se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místa realizace nebo území dopadu (jen v případě bez vlivu na způsobilost výdajů)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ve způsobu provádění KA bez vlivu na plnění cílů (technické aspekty- harmonogram, rozfázování aktivity, změny rozpočtu plánovaných činností, lokality)</a:t>
            </a:r>
          </a:p>
          <a:p>
            <a:pPr lvl="1">
              <a:buFontTx/>
              <a:buChar char="-"/>
            </a:pPr>
            <a:r>
              <a:rPr lang="cs-CZ" sz="2400" dirty="0" smtClean="0"/>
              <a:t>navýšení počtu zapojených osob CS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složení realizačního týmu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smluv o partnerství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</a:t>
            </a:r>
            <a:r>
              <a:rPr lang="cs-CZ" sz="2400" dirty="0" err="1" smtClean="0"/>
              <a:t>plátcovství</a:t>
            </a:r>
            <a:r>
              <a:rPr lang="cs-CZ" sz="2400" dirty="0" smtClean="0"/>
              <a:t> DPH příjemce či partnera s </a:t>
            </a:r>
            <a:r>
              <a:rPr lang="cs-CZ" sz="2400" dirty="0" err="1" smtClean="0"/>
              <a:t>fin</a:t>
            </a:r>
            <a:r>
              <a:rPr lang="cs-CZ" sz="2400" dirty="0" smtClean="0"/>
              <a:t>. příspěvkem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2396836" y="249382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Nepodstatné změny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Číslo výzvy: 157/03_16_047/CLLD_15_01_184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Vyhlášení výzvy: 8. 9. 2017 </a:t>
            </a:r>
          </a:p>
          <a:p>
            <a:r>
              <a:rPr lang="cs-CZ" sz="4400" dirty="0" smtClean="0"/>
              <a:t>Zahájení příjmu žádostí: 8. 2. 2017, 09:00 </a:t>
            </a:r>
          </a:p>
          <a:p>
            <a:r>
              <a:rPr lang="cs-CZ" sz="4400" dirty="0" smtClean="0"/>
              <a:t>Ukončení příjmu žádostí o podporu: 3. 11. 2017, 12:00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6909" y="1246909"/>
            <a:ext cx="104324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Nevyžadující vydání změnového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v KA (vyjma technických aspektů), př. zrušení či přidání KA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prostředků mezi kapitolami rozpočtu v objemu nad 20% CZV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v rozpočtu mezi investicemi a </a:t>
            </a:r>
            <a:r>
              <a:rPr lang="cs-CZ" sz="2400" dirty="0" err="1" smtClean="0"/>
              <a:t>neinvesticemi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změna bankovního účtu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vymezení monitorovacího </a:t>
            </a:r>
            <a:r>
              <a:rPr lang="cs-CZ" sz="2400" dirty="0" err="1" smtClean="0"/>
              <a:t>obbdobí</a:t>
            </a:r>
            <a:r>
              <a:rPr lang="cs-CZ" sz="2400" dirty="0" smtClean="0"/>
              <a:t> (bez vlivu na termín konce projektu)</a:t>
            </a:r>
          </a:p>
          <a:p>
            <a:pPr lvl="1"/>
            <a:r>
              <a:rPr lang="cs-CZ" sz="2400" dirty="0" smtClean="0"/>
              <a:t>-změna v termínech dílčích kroků (tam, kde právní akt tyto termíny a kroky obsahuje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b="1" dirty="0" smtClean="0"/>
              <a:t>Podstatné změny nesmí být provedeny dříve, než bude schváleno ze strany ŘO 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28800" y="374073"/>
            <a:ext cx="960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Podstatné změny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10145" y="1163783"/>
            <a:ext cx="969818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700" b="1" dirty="0" smtClean="0"/>
          </a:p>
          <a:p>
            <a:pPr lvl="1"/>
            <a:endParaRPr lang="cs-CZ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cs-CZ" sz="2400" b="1" dirty="0" smtClean="0"/>
              <a:t>Vyžadující vydání změnového právního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plánovaných výstupů a výsledků projektu (indikátorů)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termínu ukončení realizace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nahrazení partnera jiným subjektem</a:t>
            </a:r>
          </a:p>
          <a:p>
            <a:pPr lvl="1"/>
            <a:r>
              <a:rPr lang="cs-CZ" sz="2400" dirty="0" smtClean="0"/>
              <a:t>-navýšení celkového rozpočtu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 projektu z důvodu jeho zániku (pokud dochází k navýšení veřejné podpory)</a:t>
            </a:r>
          </a:p>
          <a:p>
            <a:pPr lvl="1">
              <a:buFontTx/>
              <a:buChar char="-"/>
            </a:pP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   Žádost o změnu je možno stáhnout do doby její schválení/zamítnutí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401782"/>
            <a:ext cx="9116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Podstatné změny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3383" y="2161308"/>
            <a:ext cx="96427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administrativní :</a:t>
            </a:r>
          </a:p>
          <a:p>
            <a:r>
              <a:rPr lang="cs-CZ" sz="2400" dirty="0" smtClean="0"/>
              <a:t>- kontrola Zprávy o realizaci projektu a žádosti o platbu prostřednictvím ISKP14+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na místě:</a:t>
            </a:r>
          </a:p>
          <a:p>
            <a:r>
              <a:rPr lang="cs-CZ" sz="2400" dirty="0" smtClean="0"/>
              <a:t>-na základě zákona č. 320/2001 Sb. o finanční kontrole ve veřejné správě a o změně některých zákonů (zákon o finanční kontrole)</a:t>
            </a:r>
          </a:p>
          <a:p>
            <a:pPr>
              <a:buFontTx/>
              <a:buChar char="-"/>
            </a:pPr>
            <a:r>
              <a:rPr lang="cs-CZ" sz="2400" dirty="0" smtClean="0"/>
              <a:t>před vydáním právního aktu</a:t>
            </a:r>
          </a:p>
          <a:p>
            <a:r>
              <a:rPr lang="cs-CZ" sz="2400" dirty="0" smtClean="0"/>
              <a:t>-po vydání právního aktu (ohlášená i </a:t>
            </a:r>
            <a:r>
              <a:rPr lang="cs-CZ" sz="2400" dirty="0" err="1" smtClean="0"/>
              <a:t>neohášená</a:t>
            </a:r>
            <a:r>
              <a:rPr lang="cs-CZ" sz="2400" dirty="0" smtClean="0"/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075709" y="4572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Kontroly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25782" y="1330037"/>
            <a:ext cx="954578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700" b="1" dirty="0" smtClean="0"/>
          </a:p>
          <a:p>
            <a:r>
              <a:rPr lang="cs-CZ" sz="2400" dirty="0" smtClean="0"/>
              <a:t>Pravidla pro zadávání veřejných zakázek v Obecné části pravidel pro žadatele a příjemce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  <p:sp>
        <p:nvSpPr>
          <p:cNvPr id="3" name="Obdélník 2"/>
          <p:cNvSpPr/>
          <p:nvPr/>
        </p:nvSpPr>
        <p:spPr>
          <a:xfrm>
            <a:off x="2964873" y="318654"/>
            <a:ext cx="64977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Veřejné zakázky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61309" y="399011"/>
            <a:ext cx="7863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Povinná dokumentace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29541" y="1720840"/>
            <a:ext cx="98422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Písemná smlouva s rodiči dětí o poskytování služby (aktualizovaná na každé</a:t>
            </a:r>
          </a:p>
          <a:p>
            <a:r>
              <a:rPr lang="cs-CZ" sz="2400" dirty="0" smtClean="0"/>
              <a:t>   pololetí – u relevantních aktivit)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Evidence přítomnosti dětí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Doklady o vazbě rodičů (osob pečujících o děti ve společné domácnosti) na </a:t>
            </a:r>
          </a:p>
          <a:p>
            <a:r>
              <a:rPr lang="cs-CZ" sz="2400" dirty="0" smtClean="0"/>
              <a:t>   trh práce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Frekvence dokládání – před přijetím dítěte do zařízení a aktualizace</a:t>
            </a:r>
          </a:p>
          <a:p>
            <a:r>
              <a:rPr lang="cs-CZ" sz="2400" dirty="0" smtClean="0"/>
              <a:t>   s každou monitorovací zprávou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!! Výdaje, které nebudou součástí projektu (např. stravné dětí), ale jsou </a:t>
            </a:r>
          </a:p>
          <a:p>
            <a:r>
              <a:rPr lang="cs-CZ" sz="2400" dirty="0" smtClean="0"/>
              <a:t>   nezbytné pro realizaci projektu je potřeba přesně definovat v projektové </a:t>
            </a:r>
          </a:p>
          <a:p>
            <a:r>
              <a:rPr lang="cs-CZ" sz="2400" dirty="0" smtClean="0"/>
              <a:t>   žádosti !!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50473" y="318655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Publicita na </a:t>
            </a:r>
            <a:r>
              <a:rPr lang="cs-CZ" sz="4000" b="1" dirty="0" err="1" smtClean="0"/>
              <a:t>WEBu</a:t>
            </a:r>
            <a:endParaRPr lang="cs-CZ" sz="4000" b="1" dirty="0"/>
          </a:p>
        </p:txBody>
      </p:sp>
      <p:sp>
        <p:nvSpPr>
          <p:cNvPr id="3" name="Obdélník 2"/>
          <p:cNvSpPr/>
          <p:nvPr/>
        </p:nvSpPr>
        <p:spPr>
          <a:xfrm>
            <a:off x="1496291" y="1870365"/>
            <a:ext cx="991985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webových stránkách příjemce, vč. případných profilů projektu na sociálních sítích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viditelném místě v horní části obrazovky bez nutnosti rolovat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umístění více log v řadě, logo ESF zcela vlevo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3320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2  718 087,-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400 000,-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700 000,-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36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2021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60073" y="374073"/>
            <a:ext cx="82988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Křížové    financování </a:t>
            </a:r>
          </a:p>
          <a:p>
            <a:pPr algn="ctr"/>
            <a:r>
              <a:rPr lang="cs-CZ" sz="4000" b="1" dirty="0" smtClean="0"/>
              <a:t>a   nepřímé náklady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803564" y="2410691"/>
            <a:ext cx="1138843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křížové financování není  v této výzvě umožněno</a:t>
            </a:r>
          </a:p>
          <a:p>
            <a:endParaRPr lang="cs-CZ" sz="2400" dirty="0" smtClean="0"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latin typeface="Arial"/>
                <a:cs typeface="Arial"/>
              </a:rPr>
              <a:t>nepřímé náklady mohou dosahovat  maximálně 25% přímých způsobilých nákladů projektu</a:t>
            </a:r>
          </a:p>
          <a:p>
            <a:endParaRPr lang="cs-CZ" dirty="0" smtClean="0">
              <a:latin typeface="Arial"/>
              <a:cs typeface="Arial"/>
            </a:endParaRPr>
          </a:p>
          <a:p>
            <a:endParaRPr lang="cs-CZ" dirty="0" smtClean="0">
              <a:latin typeface="Arial"/>
              <a:cs typeface="Arial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70363" y="1676401"/>
            <a:ext cx="9836727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7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1. Zařízení péče o děti zajišťující péči o děti v době mimo školní vyučování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2. Příměstské tábory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3. Společná doprava dětí do/ze školy, dětské skupiny a/nebo příměstského tábora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4. Dětské skupiny</a:t>
            </a:r>
          </a:p>
          <a:p>
            <a:endParaRPr lang="cs-CZ" sz="24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452256" y="484909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235527"/>
            <a:ext cx="86590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Základní dokumenty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Výzva MAS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Obecná pravidla pro žadatele a příjemce v rámci operačního programu Zaměstnanost 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Specifická část pravidel pro žadatele a příjemce v rámci OPZ se skutečně vzniklými výdaji a s nepřímými náklady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Pokyny pro vyplnění ZoR a ŽoP https://www.esfcr.cz/pokyny-k-vyplneni-zpravy-o-realizaci-zadosti-o-platbu-a-zadosti-o-zmenu-opz</a:t>
            </a:r>
          </a:p>
          <a:p>
            <a:endParaRPr lang="pl-PL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Rozhodnutí o poskytnutí dotace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385455" y="1634836"/>
            <a:ext cx="990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ukončení procesu  výběru jsou žadatelé informováni o výsledku prostřednictvím o doporučení projektu k podpoře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Zápis z jednotlivých fází hodnocení je zveřejněn na webu MAS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Součástí Vyrozumění o doporučení projektu k podpoře  je také výzva k předložení dokladů k přípravě právního aktu, včetně provedení požadovaných změn projektu</a:t>
            </a:r>
          </a:p>
          <a:p>
            <a:endParaRPr lang="cs-CZ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Žadatel není oprávněn v žádosti o podporu provádět jiné změny, než jsou ve Vyrozumění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3818" y="346364"/>
            <a:ext cx="846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Rozhodnutí o poskytnutí dotace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2136339"/>
            <a:ext cx="102939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Lhůta pro vydání Rozhodnutí dotace je 3 měsíce od provedení závěrečného metodického ověření ze strany ŘO (stav PP27a)</a:t>
            </a:r>
            <a:endParaRPr lang="pl-PL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První platba (ex-ante) – záloha – bývá zpravidla zaslána měsíc před zahájením realizace nebo 20 PD od podpis Rozhodnutí o dotaci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Zpráva o realizaci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330035" y="1762299"/>
            <a:ext cx="97813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Příjemce:</a:t>
            </a:r>
          </a:p>
          <a:p>
            <a:pPr>
              <a:buFontTx/>
              <a:buChar char="-"/>
            </a:pPr>
            <a:r>
              <a:rPr lang="cs-CZ" sz="2400" dirty="0" smtClean="0"/>
              <a:t>předkládá ZOR a ŽOP prostřednictvím ISKP14+ do 30 dnů po ukončení monitorovacího období, závěrečnou ZOR a ŽOP do 60 dnů</a:t>
            </a:r>
          </a:p>
          <a:p>
            <a:pPr>
              <a:buFontTx/>
              <a:buChar char="-"/>
            </a:pPr>
            <a:r>
              <a:rPr lang="cs-CZ" sz="2400" dirty="0" smtClean="0"/>
              <a:t> je možno požádat o prodloužení termínu pro předložení, ale před vypršením řádného termínu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ŘO:</a:t>
            </a:r>
          </a:p>
          <a:p>
            <a:pPr>
              <a:buFontTx/>
              <a:buChar char="-"/>
            </a:pPr>
            <a:r>
              <a:rPr lang="cs-CZ" sz="2400" dirty="0" smtClean="0"/>
              <a:t>na kontrolu předložené ZOR a ŽOP má 40 PD, po vrácení k opravě tato lhůta běží od začátku</a:t>
            </a:r>
          </a:p>
          <a:p>
            <a:pPr>
              <a:buFontTx/>
              <a:buChar char="-"/>
            </a:pPr>
            <a:r>
              <a:rPr lang="cs-CZ" sz="2400" dirty="0" smtClean="0"/>
              <a:t>celková doba administrace ZOR a ŽOP na straně ŘO nesmí přesáhnout 90 dnů (poté může dojít k zamítnutí)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1556</TotalTime>
  <Words>1752</Words>
  <Application>Microsoft Office PowerPoint</Application>
  <PresentationFormat>Vlastní</PresentationFormat>
  <Paragraphs>274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Paralaxa</vt:lpstr>
      <vt:lpstr>Snímek 1</vt:lpstr>
      <vt:lpstr>Představení výzvy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Zpráva o realizaci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Konzultace </vt:lpstr>
      <vt:lpstr>Snímek 28</vt:lpstr>
    </vt:vector>
  </TitlesOfParts>
  <Company>MAS Labské skály, z.s.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Kancelář</cp:lastModifiedBy>
  <cp:revision>134</cp:revision>
  <dcterms:created xsi:type="dcterms:W3CDTF">2017-02-14T16:42:27Z</dcterms:created>
  <dcterms:modified xsi:type="dcterms:W3CDTF">2018-06-20T12:35:52Z</dcterms:modified>
</cp:coreProperties>
</file>