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97" r:id="rId4"/>
    <p:sldId id="298" r:id="rId5"/>
    <p:sldId id="299" r:id="rId6"/>
    <p:sldId id="300" r:id="rId7"/>
    <p:sldId id="257" r:id="rId8"/>
    <p:sldId id="259" r:id="rId9"/>
    <p:sldId id="296" r:id="rId10"/>
    <p:sldId id="301" r:id="rId11"/>
    <p:sldId id="302" r:id="rId12"/>
    <p:sldId id="265" r:id="rId13"/>
    <p:sldId id="271" r:id="rId14"/>
    <p:sldId id="266" r:id="rId15"/>
    <p:sldId id="258" r:id="rId16"/>
    <p:sldId id="294" r:id="rId17"/>
    <p:sldId id="295" r:id="rId18"/>
    <p:sldId id="275" r:id="rId19"/>
    <p:sldId id="280" r:id="rId20"/>
    <p:sldId id="305" r:id="rId21"/>
    <p:sldId id="306" r:id="rId22"/>
    <p:sldId id="303" r:id="rId23"/>
    <p:sldId id="304" r:id="rId24"/>
    <p:sldId id="281" r:id="rId25"/>
    <p:sldId id="307" r:id="rId26"/>
    <p:sldId id="282" r:id="rId27"/>
    <p:sldId id="308" r:id="rId28"/>
    <p:sldId id="309" r:id="rId29"/>
    <p:sldId id="310" r:id="rId30"/>
    <p:sldId id="311" r:id="rId31"/>
    <p:sldId id="283" r:id="rId32"/>
    <p:sldId id="284" r:id="rId33"/>
    <p:sldId id="285" r:id="rId34"/>
    <p:sldId id="287" r:id="rId35"/>
    <p:sldId id="289" r:id="rId36"/>
    <p:sldId id="286" r:id="rId37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6265" autoAdjust="0"/>
  </p:normalViewPr>
  <p:slideViewPr>
    <p:cSldViewPr snapToGrid="0">
      <p:cViewPr varScale="1">
        <p:scale>
          <a:sx n="111" d="100"/>
          <a:sy n="111" d="100"/>
        </p:scale>
        <p:origin x="47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0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3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aslabskeskaly.cz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jirina.bischoffiova@seznam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7067" y="1490472"/>
            <a:ext cx="7766936" cy="2560364"/>
          </a:xfrm>
        </p:spPr>
        <p:txBody>
          <a:bodyPr/>
          <a:lstStyle/>
          <a:p>
            <a:pPr algn="l"/>
            <a:r>
              <a:rPr lang="cs-CZ" sz="4400" dirty="0" smtClean="0"/>
              <a:t>10.Výzva MAS Labské skály – Kvalitní školy pro všechny III.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35" y="4050833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00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3500" b="1" dirty="0" smtClean="0"/>
              <a:t>Přílohy</a:t>
            </a:r>
            <a:endParaRPr lang="cs-CZ" sz="3500" b="1" dirty="0"/>
          </a:p>
          <a:p>
            <a:r>
              <a:rPr lang="cs-CZ" b="1" dirty="0"/>
              <a:t>8. Žádost o stavební povolení nebo ohlášení, případně stavební povolení nebo souhlas s provedením ohlášeného stavebního záměru nebo veřejnoprávní smlouva nahrazující stavební povolení </a:t>
            </a:r>
            <a:endParaRPr lang="cs-CZ" dirty="0"/>
          </a:p>
          <a:p>
            <a:r>
              <a:rPr lang="cs-CZ" dirty="0"/>
              <a:t>Pokud žadatel nebude mít k dispozici stavební povolení nebo souhlas s provedením ohlášeného stavebního záměru či veřejnoprávní smlouvu nahrazující stavební povolení, dokládá žádost o stavební povolení nebo ohlášení, potvrzené stavebním úřadem, a přílohy, nejsou-li doloženy v jiné příloze žádosti o podporu, či návrh veřejnoprávní smlouvy. </a:t>
            </a:r>
          </a:p>
          <a:p>
            <a:r>
              <a:rPr lang="cs-CZ" dirty="0"/>
              <a:t>Pokud žadatel požádal o vydání společného územního rozhodnutí a stavebního povolení, dokládá společné rozhodnutí </a:t>
            </a:r>
            <a:r>
              <a:rPr lang="cs-CZ" dirty="0">
                <a:solidFill>
                  <a:srgbClr val="FF0000"/>
                </a:solidFill>
              </a:rPr>
              <a:t>s nabytím právní moci </a:t>
            </a:r>
            <a:r>
              <a:rPr lang="cs-CZ" dirty="0"/>
              <a:t>nebo žádost o vydání společného územního rozhodnutí a stavebního povolení. </a:t>
            </a:r>
          </a:p>
          <a:p>
            <a:r>
              <a:rPr lang="cs-CZ" dirty="0"/>
              <a:t>Pokud byl na stavbu vydán územní souhlas a stavba nepodléhá povinnosti stavebního povolení nebo ohlášení, žadatel tuto přílohu nedokládá a přiloží dokument, ve kterém bude uvedeno, že tato příloha je nerelevantní. </a:t>
            </a:r>
            <a:endParaRPr lang="cs-CZ" b="1" u="sng" dirty="0">
              <a:solidFill>
                <a:srgbClr val="FF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2" y="273363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180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4724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3800" b="1" dirty="0" smtClean="0"/>
              <a:t>Přílohy – upozornění ke SP</a:t>
            </a:r>
          </a:p>
          <a:p>
            <a:r>
              <a:rPr lang="cs-CZ" b="1" dirty="0" smtClean="0"/>
              <a:t>UPOZORNĚNÍ </a:t>
            </a:r>
            <a:endParaRPr lang="cs-CZ" dirty="0"/>
          </a:p>
          <a:p>
            <a:r>
              <a:rPr lang="cs-CZ" dirty="0"/>
              <a:t>Žadatel popisuje územní a stavební řízení v daném projektu v kapitole 6 Studie proveditelnosti. </a:t>
            </a:r>
          </a:p>
          <a:p>
            <a:r>
              <a:rPr lang="cs-CZ" dirty="0"/>
              <a:t>Pokud žadatel k žádosti o podporu doložil žádost o stavební povolení, ohlášení nebo stavební povolení bez nabytí právní moci, případně neplatné stavební povolení či návrh veřejnoprávní smlouvy, musí nejpozději do vydání Rozhodnutí/Stanovení výdajů doložit stavební povolení s nabytím právní moci nebo souhlas s provedením ohlášeného stavebního záměru, případně účinnou veřejnoprávní smlouvu. </a:t>
            </a:r>
          </a:p>
          <a:p>
            <a:r>
              <a:rPr lang="cs-CZ" dirty="0"/>
              <a:t>Pokud žadatel k žádosti o podporu doložil žádost o vydání společného územního rozhodnutí a stavebního povolení, musí nejpozději do vydání Rozhodnutí/Stanovení výdajů doložit společné rozhodnutí s nabytím právní moci. </a:t>
            </a:r>
          </a:p>
          <a:p>
            <a:r>
              <a:rPr lang="cs-CZ" dirty="0"/>
              <a:t>Dokument žadatel dokládá současně se Žádostí o změnu jako doplnění žádosti o podporu (viz kap. 16 Obecných pravidel). </a:t>
            </a:r>
          </a:p>
          <a:p>
            <a:r>
              <a:rPr lang="cs-CZ" dirty="0"/>
              <a:t>Orientační harmonogram administrace projektů, od příjmu žádostí o podporu do přípravy a vydání Rozhodnutí/Stanovení výdajů, je uveden v kap. 2.8 Obecných pravidel.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20" y="273363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361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500" b="1" dirty="0" smtClean="0"/>
              <a:t>Soulad projektů se SCLLD</a:t>
            </a:r>
          </a:p>
          <a:p>
            <a:r>
              <a:rPr lang="cs-CZ" dirty="0" smtClean="0"/>
              <a:t>Je </a:t>
            </a:r>
            <a:r>
              <a:rPr lang="cs-CZ" dirty="0" smtClean="0"/>
              <a:t>nutné, aby se dal vyčíst ze studie proveditelnosti </a:t>
            </a:r>
          </a:p>
          <a:p>
            <a:r>
              <a:rPr lang="cs-CZ" dirty="0" smtClean="0"/>
              <a:t>SCLLD MAS Labské skály ( Strategie komunitně vedeného místního rozvoje) je uveřejněna na </a:t>
            </a:r>
            <a:r>
              <a:rPr lang="cs-CZ" dirty="0" smtClean="0">
                <a:hlinkClick r:id="rId2"/>
              </a:rPr>
              <a:t>www.maslabskeskaly.cz</a:t>
            </a:r>
            <a:r>
              <a:rPr lang="cs-CZ" dirty="0" smtClean="0"/>
              <a:t> </a:t>
            </a:r>
          </a:p>
          <a:p>
            <a:r>
              <a:rPr lang="cs-CZ" dirty="0" smtClean="0"/>
              <a:t>Analytická část  kap. Školství  tabulka č. 15 ( Petrovice i Markvartice tu mají  vyznačen záměr  přístavby  i rekonstrukce), ve SWOT analýze –slabé stránky  je uveden nedostatek zázemí  pro prorodinnou politiku kam spadají i MŠ, dále potřeba  realizace odborných učeben </a:t>
            </a:r>
            <a:endParaRPr lang="cs-CZ" dirty="0"/>
          </a:p>
          <a:p>
            <a:r>
              <a:rPr lang="cs-CZ" b="1" i="1" dirty="0" smtClean="0"/>
              <a:t>Specifický </a:t>
            </a:r>
            <a:r>
              <a:rPr lang="cs-CZ" b="1" i="1" dirty="0"/>
              <a:t>cíl: 2.2 Podpora klíčových kompetencí a inkluzivního vzdělávání</a:t>
            </a:r>
          </a:p>
          <a:p>
            <a:r>
              <a:rPr lang="cs-CZ" b="1" dirty="0" smtClean="0"/>
              <a:t>Soulad projektu se SCLLD je jedna ze základních podmínek při čerpání z alokace na SCLLD – musí být ve SP popsán </a:t>
            </a:r>
            <a:r>
              <a:rPr lang="cs-CZ" b="1" dirty="0" smtClean="0">
                <a:solidFill>
                  <a:srgbClr val="FF0000"/>
                </a:solidFill>
              </a:rPr>
              <a:t>– jinak jde  o nenapravitelné kritérium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50" y="388457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15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 smtClean="0"/>
              <a:t>Přílohy</a:t>
            </a:r>
            <a:endParaRPr lang="cs-CZ" sz="3200" b="1" dirty="0"/>
          </a:p>
          <a:p>
            <a:r>
              <a:rPr lang="cs-CZ" b="1" dirty="0"/>
              <a:t>9. Projektová dokumentace pro vydání stavebního povolení nebo pro ohlášení stavby </a:t>
            </a:r>
            <a:endParaRPr lang="cs-CZ" dirty="0"/>
          </a:p>
          <a:p>
            <a:r>
              <a:rPr lang="cs-CZ" dirty="0"/>
              <a:t>Žadatel dokládá projektovou dokumentaci, zpracovanou autorizovaným projektantem, v podrobnosti pro vydání stavebního povolení, která je součástí žádosti o stavební povolení, nebo je ověřená stavebním úřadem ve stavebním řízení. Jako ověření dostačuje razítko s podpisem a označením stavebního úřadu alespoň na titulní straně projektové dokumentace. Projektové dokumentace jsou zpracovány podle zákona č. 183/2006 Sb., o územním plánování a stavebním řádu, ve znění pozdějších předpisů, bližší specifikace je ve vyhlášce č. 499/2006 Sb., o dokumentaci staveb, ve znění pozdějších předpisů. </a:t>
            </a: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76" y="388457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20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500" b="1" dirty="0" smtClean="0"/>
              <a:t>Přílohy</a:t>
            </a:r>
            <a:endParaRPr lang="cs-CZ" sz="3500" b="1" dirty="0"/>
          </a:p>
          <a:p>
            <a:r>
              <a:rPr lang="cs-CZ" b="1" dirty="0"/>
              <a:t>10. Položkový rozpočet stavby </a:t>
            </a:r>
            <a:endParaRPr lang="cs-CZ" dirty="0"/>
          </a:p>
          <a:p>
            <a:r>
              <a:rPr lang="cs-CZ" dirty="0"/>
              <a:t>Žadatel stanoví ceny stavebních prací za účelem zjištění předpokládané ceny způsobilých výdajů </a:t>
            </a:r>
            <a:r>
              <a:rPr lang="cs-CZ" b="1" dirty="0"/>
              <a:t>hlavních a vedlejších aktivit projektu </a:t>
            </a:r>
            <a:r>
              <a:rPr lang="cs-CZ" dirty="0"/>
              <a:t>u nezahájených zakázek na základě stavebního rozpočtu, který se vztahuje k příslušnému stupni projektové dokumentace, a přiloží jeho originál ve formátu </a:t>
            </a:r>
            <a:r>
              <a:rPr lang="cs-CZ" dirty="0" err="1"/>
              <a:t>pdf</a:t>
            </a:r>
            <a:r>
              <a:rPr lang="cs-CZ" dirty="0"/>
              <a:t> jako povinnou přílohu k žádosti. </a:t>
            </a:r>
          </a:p>
          <a:p>
            <a:r>
              <a:rPr lang="cs-CZ" dirty="0"/>
              <a:t>Stavební rozpočet je nutno členit na stavební objekty, popř. dílčí stavební nebo funkční celky, případně jiné obdobné části a to tak, aby bylo možno jednoznačně vymezit způsobilé/nezpůsobilé výdaje a hlavní/vedlejší aktivity projektu. </a:t>
            </a:r>
          </a:p>
          <a:p>
            <a:r>
              <a:rPr lang="cs-CZ" dirty="0"/>
              <a:t>V případě, že žadatel předkládá projektovou dokumentaci ve stupni pro stavební povolení/ohlášení stavby, doloží stanovení výdajů za stavbu/stavební práce v členění podle způsobu jejich financování, tedy členěné na </a:t>
            </a:r>
            <a:r>
              <a:rPr lang="cs-CZ" dirty="0" smtClean="0"/>
              <a:t>způsobilé/nezpůsobilé </a:t>
            </a:r>
            <a:r>
              <a:rPr lang="cs-CZ" dirty="0"/>
              <a:t>a hlavní/vedlejší výdaje projektu v souladu s požadavky Specifických pravidel. 	</a:t>
            </a:r>
          </a:p>
          <a:p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30" y="194826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7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3800" b="1" dirty="0" smtClean="0"/>
              <a:t>Přílohy</a:t>
            </a:r>
            <a:endParaRPr lang="cs-CZ" sz="3800" b="1" dirty="0"/>
          </a:p>
          <a:p>
            <a:r>
              <a:rPr lang="cs-CZ" b="1" dirty="0"/>
              <a:t>11. Výpočet čistých jiných peněžních příjmů </a:t>
            </a:r>
            <a:endParaRPr lang="cs-CZ" dirty="0"/>
          </a:p>
          <a:p>
            <a:r>
              <a:rPr lang="cs-CZ" dirty="0"/>
              <a:t>Dokládají žadatelé, kteří předpokládají jiné peněžní příjmy v období realizace projektu. Vzor výpočtu čistých jiných peněžních příjmů je uveden v příloze č. 29 Obecných pravidel pro žadatele a příjemce. </a:t>
            </a:r>
            <a:r>
              <a:rPr lang="cs-CZ" dirty="0" smtClean="0"/>
              <a:t>Nerelevantní.</a:t>
            </a:r>
          </a:p>
          <a:p>
            <a:endParaRPr lang="cs-CZ" dirty="0"/>
          </a:p>
          <a:p>
            <a:r>
              <a:rPr lang="cs-CZ" b="1" dirty="0"/>
              <a:t>12. Čestné prohlášení o skutečném majiteli </a:t>
            </a:r>
            <a:endParaRPr lang="cs-CZ" dirty="0"/>
          </a:p>
          <a:p>
            <a:r>
              <a:rPr lang="cs-CZ" dirty="0"/>
              <a:t>Pokud je žadatelem právnická osoba mimo veřejnoprávní právnické osoby, jako povinnou přílohu žádosti o podporu předkládá čestné prohlášení obsahující informaci o skutečném majiteli ve smyslu § 4 odst. 4 zákona č. 253/2008 Sb., o některých opatřeních proti legalizaci výnosů z trestné činnosti a financování terorismu. </a:t>
            </a:r>
          </a:p>
          <a:p>
            <a:r>
              <a:rPr lang="cs-CZ" dirty="0"/>
              <a:t>Vysvětlení, co se rozumí skutečným vlastníkem, nalezne žadatel v Obecných pravidlech pro žadatele a příjemce v kap. 2.6.1. Vzor čestného prohlášení je přílohou Obecných pravidel č. 30. Žadatel je </a:t>
            </a:r>
            <a:r>
              <a:rPr lang="cs-CZ" dirty="0" err="1"/>
              <a:t>povinnen</a:t>
            </a:r>
            <a:r>
              <a:rPr lang="cs-CZ" dirty="0"/>
              <a:t> uvést v čestném prohlášení informace minimálně v rozsahu uvedeném ve vzoru. </a:t>
            </a:r>
            <a:r>
              <a:rPr lang="cs-CZ" dirty="0" smtClean="0"/>
              <a:t> U obcí nerelevantní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18" y="273363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18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200" b="1" dirty="0" smtClean="0"/>
              <a:t>Přílohy</a:t>
            </a:r>
            <a:endParaRPr lang="cs-CZ" sz="3200" b="1" dirty="0"/>
          </a:p>
          <a:p>
            <a:r>
              <a:rPr lang="cs-CZ" b="1" dirty="0"/>
              <a:t>13. Výpis z Rejstříku škol a školských zařízení </a:t>
            </a:r>
            <a:endParaRPr lang="cs-CZ" dirty="0"/>
          </a:p>
          <a:p>
            <a:r>
              <a:rPr lang="cs-CZ" dirty="0"/>
              <a:t>Doloží žadatel za všechny školy a školská zařízení dotčená projektem. Výpis z Rejstříku škol a školských zařízení nesmí být v době podání </a:t>
            </a:r>
            <a:r>
              <a:rPr lang="cs-CZ" dirty="0">
                <a:solidFill>
                  <a:srgbClr val="FF0000"/>
                </a:solidFill>
              </a:rPr>
              <a:t>žádosti starší 3 měsíců. 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/>
          </a:p>
          <a:p>
            <a:r>
              <a:rPr lang="cs-CZ" b="1" dirty="0"/>
              <a:t>14. Stanovisko Krajské hygienické stanice ke kapacitě školy </a:t>
            </a:r>
            <a:endParaRPr lang="cs-CZ" dirty="0"/>
          </a:p>
          <a:p>
            <a:r>
              <a:rPr lang="cs-CZ" dirty="0"/>
              <a:t>Sdělení Krajské hygienické stanice k udělení výjimky ke kapacitě zařízení. </a:t>
            </a:r>
          </a:p>
          <a:p>
            <a:r>
              <a:rPr lang="cs-CZ" dirty="0"/>
              <a:t>Přílohu žadatel dokládá, pokud realizací projektu dojde k modernizaci školského zařízení, která zajistí zachování kapacity mateřské školy bez nutnosti udělit výjimku Krajské hygienické stanice ke zvýšení kapacit. 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554" y="273363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5649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3800" b="1" dirty="0" smtClean="0"/>
              <a:t>Maximální výše způsobilých výdajů</a:t>
            </a:r>
          </a:p>
          <a:p>
            <a:r>
              <a:rPr lang="cs-CZ" dirty="0" err="1" smtClean="0"/>
              <a:t>Max.výše</a:t>
            </a:r>
            <a:r>
              <a:rPr lang="cs-CZ" dirty="0" smtClean="0"/>
              <a:t> </a:t>
            </a:r>
            <a:r>
              <a:rPr lang="cs-CZ" dirty="0" smtClean="0"/>
              <a:t>ZV – 3 000 000,- Kč </a:t>
            </a:r>
          </a:p>
          <a:p>
            <a:r>
              <a:rPr lang="cs-CZ" b="1" dirty="0"/>
              <a:t>UPOZORNĚNÍ </a:t>
            </a:r>
            <a:endParaRPr lang="cs-CZ" dirty="0"/>
          </a:p>
          <a:p>
            <a:r>
              <a:rPr lang="cs-CZ" dirty="0"/>
              <a:t>V případě, že dojde v </a:t>
            </a:r>
            <a:r>
              <a:rPr lang="cs-CZ" b="1" dirty="0"/>
              <a:t>mateřské škole </a:t>
            </a:r>
            <a:r>
              <a:rPr lang="cs-CZ" dirty="0"/>
              <a:t>(provozované podle zákona č. 561/2004 Sb.): </a:t>
            </a:r>
          </a:p>
          <a:p>
            <a:r>
              <a:rPr lang="cs-CZ" dirty="0"/>
              <a:t>- k navýšení kapacity zařízení </a:t>
            </a:r>
            <a:r>
              <a:rPr lang="cs-CZ" b="1" dirty="0"/>
              <a:t>minimálně o 16 dětí (do navýšení kapacity se započítává i modernizace objektu z důvodu trvalého zachování kapacity, pro kterou je nyní udělena výjimka Krajské hygienické stanice)</a:t>
            </a:r>
            <a:r>
              <a:rPr lang="cs-CZ" dirty="0"/>
              <a:t>, jsou v plné míře způsobilé všechny výdaje na hlavní i vedlejší aktivity projektu. </a:t>
            </a:r>
          </a:p>
          <a:p>
            <a:r>
              <a:rPr lang="cs-CZ" dirty="0"/>
              <a:t>- k navýšení kapacity zařízení o méně než 16 dětí, jsou plně způsobilé pouze výdaje související s rozšířením kapacity kmenových tříd, nákup kompenzačních pomůcek a stavební úpravy budovy spojené s bezbariérovostí. Ostatní výdaje na hlavní a vedlejší aktivity jsou způsobilé v poměrné části dle navýšené kapacity a stávající kapacity vycházející z Rejstříku škol a školských zařízení. 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588" y="388457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963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103517"/>
            <a:ext cx="8596668" cy="109555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80745"/>
            <a:ext cx="8596668" cy="534009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sz="3500" b="1" dirty="0" smtClean="0"/>
              <a:t>Způsobilé výdaje MŠ</a:t>
            </a:r>
          </a:p>
          <a:p>
            <a:r>
              <a:rPr lang="pl-PL" b="1" dirty="0" smtClean="0"/>
              <a:t>Způsobilé </a:t>
            </a:r>
            <a:r>
              <a:rPr lang="pl-PL" b="1" dirty="0"/>
              <a:t>výdaje na hlavní aktivity projektu: </a:t>
            </a:r>
            <a:endParaRPr lang="pl-PL" dirty="0"/>
          </a:p>
          <a:p>
            <a:r>
              <a:rPr lang="cs-CZ" dirty="0"/>
              <a:t>Stavba </a:t>
            </a:r>
          </a:p>
          <a:p>
            <a:r>
              <a:rPr lang="cs-CZ" dirty="0"/>
              <a:t> výstavba nové budovy sloužící pro péči o děti do 3 let nebo předškolní vzdělávání, související s rozšířením stávající kapacity zařízení, </a:t>
            </a:r>
          </a:p>
          <a:p>
            <a:r>
              <a:rPr lang="cs-CZ" dirty="0"/>
              <a:t> rozšíření stávající budovy sloužící pro péči o děti do 3 let nebo předškolní vzdělávání, související s rozšířením stávající kapacity zařízení, </a:t>
            </a:r>
            <a:endParaRPr lang="cs-CZ" dirty="0" smtClean="0"/>
          </a:p>
          <a:p>
            <a:r>
              <a:rPr lang="cs-CZ" dirty="0" smtClean="0"/>
              <a:t> </a:t>
            </a:r>
            <a:r>
              <a:rPr lang="cs-CZ" dirty="0"/>
              <a:t>stavební úpravy stávající budovy pro péči o děti do 3 let nebo předškolní vzdělávání nebo jiného objektu pouze z důvodu rozšíření stávající kapacity předškolního vzdělávání či vzniku zcela nového vzdělávacího zařízení, </a:t>
            </a:r>
          </a:p>
          <a:p>
            <a:r>
              <a:rPr lang="cs-CZ" dirty="0"/>
              <a:t> stavební úpravy společných prostor, kmenových učeben a prostor pro spánek dětí v rámci budovy mateřské školy (zapsané do školského rejstříku), </a:t>
            </a:r>
          </a:p>
          <a:p>
            <a:r>
              <a:rPr lang="cs-CZ" dirty="0"/>
              <a:t> stavební úpravy objektu dle vyhlášky č. 398/2009 Sb. související s podporou sociální inkluze v rámci projektu rozšíření kapacit (např</a:t>
            </a:r>
            <a:r>
              <a:rPr lang="cs-CZ" dirty="0">
                <a:solidFill>
                  <a:srgbClr val="FF0000"/>
                </a:solidFill>
              </a:rPr>
              <a:t>. zajištění bezbariérového přístupu), </a:t>
            </a:r>
          </a:p>
          <a:p>
            <a:r>
              <a:rPr lang="cs-CZ" dirty="0"/>
              <a:t> budování a modernizace související inženýrské sítě (vodovod, kanalizace, plyn, elektrické vedení) v rámci stavby, která je součástí projektu a projektové dokumentace stavby (způsobilým výdajem je přípojka realizovaná i mimo pozemek hlavní stavby, pokud je tato přípojka součástí projektové dokumentace a souvisí s realizovaným projektem). 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18" y="-177225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7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682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 smtClean="0"/>
              <a:t>Upozornění k </a:t>
            </a:r>
            <a:r>
              <a:rPr lang="cs-CZ" sz="3200" b="1" dirty="0" err="1" smtClean="0"/>
              <a:t>bezbarierovosti</a:t>
            </a:r>
            <a:endParaRPr lang="cs-CZ" sz="3200" b="1" dirty="0" smtClean="0"/>
          </a:p>
          <a:p>
            <a:r>
              <a:rPr lang="cs-CZ" b="1" dirty="0" smtClean="0"/>
              <a:t>UPOZORNĚNÍ </a:t>
            </a:r>
            <a:endParaRPr lang="cs-CZ" dirty="0"/>
          </a:p>
          <a:p>
            <a:r>
              <a:rPr lang="cs-CZ" dirty="0"/>
              <a:t>Stavebně upravené prostory (učebny, jídelna, sborovna, ředitelna) podpořené z IROP musí být vždy bezbariérově dostupné. Základním požadavkem je zajištění bezbariérové toalety a umožnění volného pohybu osob na vozíku od vstupu do budovy po vstup do prostor podpořených z IROP. Další stavební úpravy podle vyhlášky č. 398/2009 Sb. jsou způsobilým výdajem v hlavní aktivitě a žadatel popisuje potřebnost těchto úprav ve Studii proveditelnosti (osnova je přílohou č. 4A těchto Pravidel). Pokud je zařízení již bezbariérové a dostupnost prostor bude zajištěna, žadatel popíše tento stav rovněž ve Studii proveditelnosti. 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18" y="273363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 smtClean="0"/>
              <a:t>Program semináře</a:t>
            </a:r>
          </a:p>
          <a:p>
            <a:endParaRPr lang="cs-CZ" dirty="0"/>
          </a:p>
          <a:p>
            <a:r>
              <a:rPr lang="cs-CZ" dirty="0" smtClean="0"/>
              <a:t> </a:t>
            </a:r>
            <a:r>
              <a:rPr lang="cs-CZ" dirty="0" smtClean="0"/>
              <a:t>- Administrace výzev na MAS </a:t>
            </a:r>
          </a:p>
          <a:p>
            <a:r>
              <a:rPr lang="cs-CZ" dirty="0" smtClean="0"/>
              <a:t>Odpovědnost žadatele</a:t>
            </a:r>
          </a:p>
          <a:p>
            <a:r>
              <a:rPr lang="cs-CZ" dirty="0" smtClean="0"/>
              <a:t>10.výzva MAS Labské skály – Kvalitní školy pro všechny III. (pravidla, podání žádosti v ISKP, přílohy, výběr dodavatele)</a:t>
            </a:r>
          </a:p>
          <a:p>
            <a:r>
              <a:rPr lang="cs-CZ" dirty="0" smtClean="0"/>
              <a:t>Otázky a odpovědi 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14" y="441481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73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5" y="130630"/>
            <a:ext cx="8596668" cy="795646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7335" y="2104844"/>
            <a:ext cx="8596668" cy="4054416"/>
          </a:xfrm>
        </p:spPr>
        <p:txBody>
          <a:bodyPr>
            <a:normAutofit lnSpcReduction="10000"/>
          </a:bodyPr>
          <a:lstStyle/>
          <a:p>
            <a:r>
              <a:rPr lang="cs-CZ" sz="3200" b="1" dirty="0" smtClean="0"/>
              <a:t>Způsobilé výdaje – MŠ vybavení</a:t>
            </a:r>
          </a:p>
          <a:p>
            <a:r>
              <a:rPr lang="cs-CZ" dirty="0" smtClean="0"/>
              <a:t>Pořízení </a:t>
            </a:r>
            <a:r>
              <a:rPr lang="cs-CZ" dirty="0"/>
              <a:t>vybavení budov, učeben, výukových prostor </a:t>
            </a:r>
          </a:p>
          <a:p>
            <a:r>
              <a:rPr lang="cs-CZ" dirty="0"/>
              <a:t> pořízení alternativních výukových prostor např. jurty, unimobuňky/obytné kontejnery, </a:t>
            </a:r>
          </a:p>
          <a:p>
            <a:r>
              <a:rPr lang="cs-CZ" dirty="0"/>
              <a:t> pořízení nábytku, </a:t>
            </a:r>
          </a:p>
          <a:p>
            <a:r>
              <a:rPr lang="cs-CZ" dirty="0"/>
              <a:t> vybavení zázemí infrastruktury pro péči o děti do 3 let nebo předškolní vzdělávání (vybavení kmenových tříd, prostory pro spánek dětí, společné prostory, zázemí pro personál, šatny, toalety, jídelna apod.), </a:t>
            </a:r>
          </a:p>
          <a:p>
            <a:r>
              <a:rPr lang="cs-CZ" dirty="0"/>
              <a:t> pořízení kompenzačních pomůcek a kompenzačního vybavení nezbytných pro zajištění rovného přístupu ke vzdělávání dětem se speciálními vzdělávacími potřebami. 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07" y="-141477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2995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5" y="0"/>
            <a:ext cx="8596668" cy="1033153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7335" y="1211283"/>
            <a:ext cx="8596668" cy="5403273"/>
          </a:xfrm>
        </p:spPr>
        <p:txBody>
          <a:bodyPr>
            <a:normAutofit fontScale="70000" lnSpcReduction="20000"/>
          </a:bodyPr>
          <a:lstStyle/>
          <a:p>
            <a:r>
              <a:rPr lang="cs-CZ" sz="4600" b="1" dirty="0" smtClean="0">
                <a:solidFill>
                  <a:schemeClr val="tx1"/>
                </a:solidFill>
              </a:rPr>
              <a:t>Způsobilé výdaje vedlejší aktivita - MŠ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 </a:t>
            </a:r>
            <a:r>
              <a:rPr lang="cs-CZ" dirty="0">
                <a:solidFill>
                  <a:schemeClr val="tx1"/>
                </a:solidFill>
              </a:rPr>
              <a:t>demolice původního objektu, ve kterém probíhala výchova a vzdělávání dětí, a budov na pozemku objektu, jejichž odstranění souvisí s realizací projektu; demolice nemůže být jedinou aktivitou projektu, </a:t>
            </a:r>
          </a:p>
          <a:p>
            <a:r>
              <a:rPr lang="cs-CZ" dirty="0">
                <a:solidFill>
                  <a:schemeClr val="tx1"/>
                </a:solidFill>
              </a:rPr>
              <a:t> pořízení bezpečnostních prvků a zařízení, osvětlení, elektronického zabezpečení vstupu do budovy a mechanického zabezpečení (oplocení), </a:t>
            </a:r>
          </a:p>
          <a:p>
            <a:r>
              <a:rPr lang="cs-CZ" dirty="0">
                <a:solidFill>
                  <a:schemeClr val="tx1"/>
                </a:solidFill>
              </a:rPr>
              <a:t> pořízení vnitřních i venkovních herních prvků a hraček,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úpravy </a:t>
            </a:r>
            <a:r>
              <a:rPr lang="cs-CZ" dirty="0">
                <a:solidFill>
                  <a:schemeClr val="tx1"/>
                </a:solidFill>
              </a:rPr>
              <a:t>venkovního prostranství v areálu zařízení péče o děti do 3 let nebo předškolního vzdělávání (zeleň, přístupové cesty v areálu zařízení, úprava a zřizování dětských hřišť, pítka, parkové úpravy, oplocení, </a:t>
            </a:r>
          </a:p>
          <a:p>
            <a:r>
              <a:rPr lang="cs-CZ" dirty="0">
                <a:solidFill>
                  <a:schemeClr val="tx1"/>
                </a:solidFill>
              </a:rPr>
              <a:t> pořízení a obnova mobiliáře např. lavičky, herní prvky) a přístřešky nevyžadující stavební povolení, </a:t>
            </a:r>
          </a:p>
          <a:p>
            <a:r>
              <a:rPr lang="cs-CZ" dirty="0">
                <a:solidFill>
                  <a:schemeClr val="tx1"/>
                </a:solidFill>
              </a:rPr>
              <a:t> parkovací místa na pozemku podpořeného zařízení pro předškolní vzdělávání (nejedná se o veřejná parkovací místa), </a:t>
            </a:r>
          </a:p>
          <a:p>
            <a:r>
              <a:rPr lang="cs-CZ" dirty="0">
                <a:solidFill>
                  <a:schemeClr val="tx1"/>
                </a:solidFill>
              </a:rPr>
              <a:t> zabezpečení výstavby (technický dozor investora, BOZP, autorský dozor), </a:t>
            </a:r>
          </a:p>
          <a:p>
            <a:r>
              <a:rPr lang="cs-CZ" dirty="0">
                <a:solidFill>
                  <a:schemeClr val="tx1"/>
                </a:solidFill>
              </a:rPr>
              <a:t> projektová dokumentace stavby, EIA, </a:t>
            </a:r>
          </a:p>
          <a:p>
            <a:r>
              <a:rPr lang="cs-CZ" dirty="0">
                <a:solidFill>
                  <a:schemeClr val="tx1"/>
                </a:solidFill>
              </a:rPr>
              <a:t> pořízení služeb bezprostředně souvisejících s realizací projektu (příprava a realizace zadávacích a výběrových řízení, zpracování studie proveditelnosti), </a:t>
            </a:r>
          </a:p>
          <a:p>
            <a:r>
              <a:rPr lang="cs-CZ" dirty="0">
                <a:solidFill>
                  <a:schemeClr val="tx1"/>
                </a:solidFill>
              </a:rPr>
              <a:t> nákup služeb, které jsou součástí pořízení dlouhodobého hmotného a nehmotného majetku, nejsou-li tyto služby součástí pořizovací ceny vybavení, </a:t>
            </a:r>
          </a:p>
          <a:p>
            <a:r>
              <a:rPr lang="cs-CZ" dirty="0">
                <a:solidFill>
                  <a:schemeClr val="tx1"/>
                </a:solidFill>
              </a:rPr>
              <a:t> povinná publicita (viz kap. 13 Obecných pravidel), </a:t>
            </a:r>
          </a:p>
          <a:p>
            <a:r>
              <a:rPr lang="cs-CZ" dirty="0">
                <a:solidFill>
                  <a:schemeClr val="tx1"/>
                </a:solidFill>
              </a:rPr>
              <a:t> DPH </a:t>
            </a:r>
            <a:r>
              <a:rPr lang="cs-CZ" dirty="0" smtClean="0">
                <a:solidFill>
                  <a:schemeClr val="tx1"/>
                </a:solidFill>
              </a:rPr>
              <a:t> - pokud si neuplatní 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22" y="-210616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2850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121434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18161"/>
            <a:ext cx="8596668" cy="518951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3800" b="1" dirty="0" smtClean="0"/>
              <a:t>Způsobilé výdaje ZŠ</a:t>
            </a:r>
          </a:p>
          <a:p>
            <a:r>
              <a:rPr lang="cs-CZ" dirty="0" smtClean="0"/>
              <a:t> </a:t>
            </a:r>
            <a:r>
              <a:rPr lang="cs-CZ" dirty="0"/>
              <a:t>Stavba </a:t>
            </a:r>
          </a:p>
          <a:p>
            <a:r>
              <a:rPr lang="cs-CZ" dirty="0"/>
              <a:t> stavby, přístavby, nástavby, stavební úpravy a modernizace budov sloužící základnímu vzdělávání: </a:t>
            </a:r>
          </a:p>
          <a:p>
            <a:r>
              <a:rPr lang="cs-CZ" dirty="0"/>
              <a:t>o laboratoře, dílny, odborné a specializované učebny a výukové prostory ve vazbě na klíčové kompetence IROP, nezbytné zázemí těchto učeben (např. šatny k dílnám, sociální zázemí, přípravny, sklady pomůcek, úklidové komory), </a:t>
            </a:r>
          </a:p>
          <a:p>
            <a:r>
              <a:rPr lang="cs-CZ" dirty="0"/>
              <a:t>o odborné kabinety ve vazbě na klíčové kompetence IROP, </a:t>
            </a:r>
          </a:p>
          <a:p>
            <a:r>
              <a:rPr lang="cs-CZ" dirty="0"/>
              <a:t>o školní poradenské pracoviště v budově školy, </a:t>
            </a:r>
          </a:p>
          <a:p>
            <a:r>
              <a:rPr lang="cs-CZ" dirty="0"/>
              <a:t>o chodby, vstupní a spojovací prostory nezbytné pro propojení nově vybudovaných prostor, </a:t>
            </a:r>
          </a:p>
          <a:p>
            <a:r>
              <a:rPr lang="cs-CZ" dirty="0"/>
              <a:t> stavby a stavební úpravy objektu dle vyhlášky č. 398/2009 Sb. související s podporou sociální inkluze v celé budově (např. zajištění bezbariérového přístupu), </a:t>
            </a:r>
          </a:p>
          <a:p>
            <a:r>
              <a:rPr lang="cs-CZ" dirty="0"/>
              <a:t> budování a modernizace související inženýrské sítě (vodovod, kanalizace, plyn, elektrické vedení) v rámci stavby, která je součástí projektu a projektové dokumentace stavby (způsobilým výdajem je přípojka realizovaná i mimo pozemek hlavní stavby, pokud je tato přípojka součástí projektové dokumentace a souvisí s realizovaným projektem), </a:t>
            </a:r>
          </a:p>
          <a:p>
            <a:r>
              <a:rPr lang="cs-CZ" dirty="0"/>
              <a:t> </a:t>
            </a:r>
            <a:r>
              <a:rPr lang="cs-CZ" b="1" dirty="0"/>
              <a:t>pouze ve správním obvodu ORP se SVL navíc: </a:t>
            </a:r>
            <a:endParaRPr lang="cs-CZ" dirty="0"/>
          </a:p>
          <a:p>
            <a:r>
              <a:rPr lang="cs-CZ" dirty="0"/>
              <a:t>o nové kmenové učebny za účelem rozšíření kapacity školy, šatny a toalety pro potřeby nově vybudovaných kapacit, </a:t>
            </a:r>
          </a:p>
          <a:p>
            <a:r>
              <a:rPr lang="es-ES" dirty="0"/>
              <a:t>o nové kabinety ve vazbě na rozšiřování kapacit školy.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2" y="-267802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9126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Upozornění k </a:t>
            </a:r>
            <a:r>
              <a:rPr lang="cs-CZ" sz="3200" b="1" dirty="0" err="1" smtClean="0"/>
              <a:t>bezbarierovosti</a:t>
            </a:r>
            <a:r>
              <a:rPr lang="cs-CZ" sz="3200" b="1" dirty="0" smtClean="0"/>
              <a:t> (ZŠ)</a:t>
            </a:r>
          </a:p>
          <a:p>
            <a:r>
              <a:rPr lang="cs-CZ" b="1" dirty="0" smtClean="0"/>
              <a:t>UPOZORNĚNÍ </a:t>
            </a:r>
            <a:endParaRPr lang="cs-CZ" dirty="0"/>
          </a:p>
          <a:p>
            <a:r>
              <a:rPr lang="cs-CZ" dirty="0"/>
              <a:t>Učebny, výukové prostory, kabinety a další školní pracoviště podpořené z IROP musí být vždy bezbariérově dostupné. Základním požadavkem je zajištění bezbariérové toalety a umožnění volného pohybu osob na vozíku od vstupu do budovy po vstup do učebny (prostor) podpořené z IROP. Další stavební úpravy podle vyhlášky č. 398/2009 Sb. jsou způsobilým výdajem v hlavní aktivitě a žadatel popisuje potřebnost těchto úprav ve Studii proveditelnosti (příloha č. 4B těchto Pravidel). Pokud je vzdělávací zařízení již bezbariérové a dostupnost výukových prostor bude zajištěna, žadatel popíše tento stav rovněž ve Studii proveditelnosti.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237" y="143067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6123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2163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298448"/>
            <a:ext cx="8596668" cy="536114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500" b="1" dirty="0" smtClean="0"/>
              <a:t>Způsobilé výdaje – vybavení ZŠ</a:t>
            </a:r>
          </a:p>
          <a:p>
            <a:r>
              <a:rPr lang="cs-CZ" dirty="0" smtClean="0"/>
              <a:t>Pořízení </a:t>
            </a:r>
            <a:r>
              <a:rPr lang="cs-CZ" dirty="0"/>
              <a:t>vybavení budov a zázemí </a:t>
            </a:r>
          </a:p>
          <a:p>
            <a:r>
              <a:rPr lang="cs-CZ" dirty="0"/>
              <a:t> pořízení nábytku a vybavení laboratoří, dílen, odborných a specializovaných učeben, výukových prostor, kabinetů ve vazbě na klíčové kompetence IROP včetně nezbytného zázemí těchto učeben, </a:t>
            </a:r>
          </a:p>
          <a:p>
            <a:r>
              <a:rPr lang="cs-CZ" dirty="0"/>
              <a:t> nákup výukových pomůcek a technického vybavení laboratoří, dílen, odborných a specializovaných učeben, výukových prostor a kabinetů (přípraven) ve vazbě na klíčové kompetence IROP (např. laboratorní soustavy, měřící zařízení, nářadí, SW a HW vybavení), </a:t>
            </a:r>
          </a:p>
          <a:p>
            <a:r>
              <a:rPr lang="cs-CZ" dirty="0"/>
              <a:t> pořízení nábytku a vybavení poradenských pracovišť v budově školy, </a:t>
            </a:r>
          </a:p>
          <a:p>
            <a:r>
              <a:rPr lang="cs-CZ" dirty="0"/>
              <a:t> pořízení nábytku do nově vybudovaných chodeb, vstupních a spojovacích prostor, </a:t>
            </a:r>
          </a:p>
          <a:p>
            <a:r>
              <a:rPr lang="cs-CZ" dirty="0"/>
              <a:t> vybavení venkovních výukových prostor s vazbou na klíčové kompetence IROP, </a:t>
            </a:r>
          </a:p>
          <a:p>
            <a:r>
              <a:rPr lang="cs-CZ" dirty="0"/>
              <a:t> pořízení kompenzačních pomůcek a kompenzačního vybavení nezbytných pro zajištění rovného přístupu ke vzdělávání dětem se speciálními vzdělávacími potřebami, </a:t>
            </a:r>
          </a:p>
          <a:p>
            <a:r>
              <a:rPr lang="cs-CZ" dirty="0"/>
              <a:t> </a:t>
            </a:r>
            <a:r>
              <a:rPr lang="cs-CZ" b="1" dirty="0"/>
              <a:t>pouze ve správním obvodu ORP se SVL navíc: </a:t>
            </a:r>
            <a:endParaRPr lang="cs-CZ" dirty="0"/>
          </a:p>
          <a:p>
            <a:r>
              <a:rPr lang="cs-CZ" dirty="0"/>
              <a:t>o pořízení nábytku a vybavení nových kmenových učeben, šaten, toalet a kabinetů ve vazbě na zvýšenou kapacitu. 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30" y="-220357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49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4972" y="0"/>
            <a:ext cx="8596668" cy="1181819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41912"/>
            <a:ext cx="8596668" cy="540327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4600" b="1" dirty="0" smtClean="0"/>
              <a:t>Indikátory - MŠ</a:t>
            </a:r>
          </a:p>
          <a:p>
            <a:r>
              <a:rPr lang="cs-CZ" b="1" dirty="0" smtClean="0"/>
              <a:t>Indikátory </a:t>
            </a:r>
            <a:r>
              <a:rPr lang="cs-CZ" b="1" dirty="0"/>
              <a:t>výstupu </a:t>
            </a:r>
            <a:endParaRPr lang="cs-CZ" dirty="0"/>
          </a:p>
          <a:p>
            <a:r>
              <a:rPr lang="cs-CZ" b="1" dirty="0"/>
              <a:t>5 00 01 - Kapacita podporovaných zařízení péče o děti nebo vzdělávacích zařízení </a:t>
            </a:r>
            <a:endParaRPr lang="cs-CZ" dirty="0"/>
          </a:p>
          <a:p>
            <a:r>
              <a:rPr lang="cs-CZ" dirty="0"/>
              <a:t>Povinný k výběru a k naplnění pro všechny projekty výzvy. Žadatel v žádosti o podporu vyplňuje cílovou hodnotu a datum, ke kterému se zavazuje ji naplnit. K naplnění cílové hodnoty indikátoru musí dojít k datu ukončení realizace projektu. </a:t>
            </a:r>
          </a:p>
          <a:p>
            <a:r>
              <a:rPr lang="cs-CZ" dirty="0"/>
              <a:t>Indikátor neměří pouhé navýšení kapacity podpořeného vzdělávacího zařízení oproti původnímu stavu. Do cílové hodnoty indikátoru se započítává celková kapacita podpořené (rekonstruované) třídy, např. v rámci projektu dojde k navýšení kapacity zařízení o 10 dětí, ale předmětem projektu je vybudování kmenové třídy pro 24 dětí (pro 14 stávajících dětí + 10 nových); hodnota indikátoru bude 24. </a:t>
            </a:r>
          </a:p>
          <a:p>
            <a:r>
              <a:rPr lang="cs-CZ" dirty="0"/>
              <a:t>Pokud projekt řeší bezbariérovost zařízení, je započítána kapacita dotčené části zařízení (např. pokud je budován výtah zpřístupňující 1. a 2. patro, bude do hodnoty indikátoru započítána kapacita všech tříd v obou zpřístupněných patrech). Každé místo je započítáno nanejvýše jednou. Podrobné informace k indikátoru naleznete v příloze č. 3 těchto Pravidel. </a:t>
            </a:r>
          </a:p>
          <a:p>
            <a:r>
              <a:rPr lang="cs-CZ" b="1" dirty="0"/>
              <a:t>5 00 00 - Počet podpořených vzdělávacích zařízení </a:t>
            </a:r>
            <a:endParaRPr lang="cs-CZ" dirty="0"/>
          </a:p>
          <a:p>
            <a:r>
              <a:rPr lang="cs-CZ" dirty="0"/>
              <a:t>Povinný k výběru a k naplnění pro všechny projekty výzvy. Žadatel v žádosti o podporu vyplňuje cílovou hodnotu a datum, ke kterému se zavazuje ji naplnit. K naplnění cílové hodnoty indikátoru musí dojít k datu ukončení realizace projektu. </a:t>
            </a:r>
          </a:p>
          <a:p>
            <a:r>
              <a:rPr lang="cs-CZ" dirty="0"/>
              <a:t>Projekty obsahující aktivity zaměřené na děti starší než 3 roky nevykazují žádný </a:t>
            </a:r>
            <a:r>
              <a:rPr lang="cs-CZ" b="1" dirty="0"/>
              <a:t>indikátor výsledku</a:t>
            </a:r>
            <a:r>
              <a:rPr lang="cs-CZ" dirty="0"/>
              <a:t>, a proto </a:t>
            </a:r>
            <a:r>
              <a:rPr lang="cs-CZ" b="1" dirty="0"/>
              <a:t>je nutné, </a:t>
            </a:r>
            <a:r>
              <a:rPr lang="cs-CZ" dirty="0"/>
              <a:t>aby žadatel plánované výsledky projektu stručně slovně popsal na záložce „Popis projektu“ v MS2014+ při vyplňování žádosti. Do textového pole s názvem „Co je cílem projektu“ žadatel stručně popíše cíle projektu, očekávané výsledky a změny, kterých má být prostřednictvím projektu dosaženo. </a:t>
            </a:r>
          </a:p>
          <a:p>
            <a:r>
              <a:rPr lang="cs-CZ" b="1" dirty="0"/>
              <a:t>UPOZORNĚNÍ </a:t>
            </a:r>
            <a:endParaRPr lang="cs-CZ" dirty="0"/>
          </a:p>
          <a:p>
            <a:r>
              <a:rPr lang="cs-CZ" dirty="0"/>
              <a:t>Podrobné informace k jednotlivým indikátorům a závazná pravidla jejich </a:t>
            </a:r>
            <a:r>
              <a:rPr lang="cs-CZ" dirty="0" smtClean="0"/>
              <a:t>příloha č. 3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56" y="-107099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5408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9012"/>
            <a:ext cx="8596668" cy="1233578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55065"/>
            <a:ext cx="8596668" cy="499262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4100" b="1" dirty="0" smtClean="0"/>
              <a:t>Způsobilé výdaje – vedlejší aktivita u ZŠ</a:t>
            </a:r>
          </a:p>
          <a:p>
            <a:r>
              <a:rPr lang="cs-CZ" b="1" dirty="0" smtClean="0"/>
              <a:t>Způsobilé </a:t>
            </a:r>
            <a:r>
              <a:rPr lang="cs-CZ" b="1" dirty="0"/>
              <a:t>výdaje na vedlejší aktivity projektu: </a:t>
            </a:r>
            <a:endParaRPr lang="cs-CZ" dirty="0"/>
          </a:p>
          <a:p>
            <a:r>
              <a:rPr lang="cs-CZ" dirty="0"/>
              <a:t> demolice budov v areálu školy, jejichž odstranění souvisí s realizací projektu, </a:t>
            </a:r>
          </a:p>
          <a:p>
            <a:r>
              <a:rPr lang="cs-CZ" dirty="0"/>
              <a:t> pořízení bezpečnostních prvků a zařízení u vstupu do budovy (např. elektronické zabezpečení vstupu do budovy), </a:t>
            </a:r>
          </a:p>
          <a:p>
            <a:r>
              <a:rPr lang="cs-CZ" dirty="0"/>
              <a:t> úpravy venkovního prostranství v areálu zařízení ZŠ (zeleň, přístupové cesty v areálu školy/školského zařízení, oplocení, parkové úpravy, pořízení a obnova mobiliáře, např. lavičky) a přístřešky nevyžadující stavební povolení, </a:t>
            </a:r>
          </a:p>
          <a:p>
            <a:r>
              <a:rPr lang="cs-CZ" dirty="0"/>
              <a:t> zabezpečení výstavby (technický dozor investora, BOZP, autorský dozor), </a:t>
            </a:r>
          </a:p>
          <a:p>
            <a:r>
              <a:rPr lang="cs-CZ" dirty="0"/>
              <a:t> projektová dokumentace stavby, EIA, </a:t>
            </a:r>
          </a:p>
          <a:p>
            <a:r>
              <a:rPr lang="cs-CZ" dirty="0"/>
              <a:t> pořízení služeb bezprostředně souvisejících s realizací projektu (příprava a realizace zadávacích a výběrových řízení, zpracování studie proveditelnosti), </a:t>
            </a:r>
          </a:p>
          <a:p>
            <a:r>
              <a:rPr lang="cs-CZ" dirty="0"/>
              <a:t> nákup služeb, které jsou součástí pořízení dlouhodobého hmotného a nehmotného majetku, nejsou-li tyto služby součástí pořizovací ceny vybavení, </a:t>
            </a:r>
          </a:p>
          <a:p>
            <a:r>
              <a:rPr lang="cs-CZ" dirty="0"/>
              <a:t> povinná publicita (viz kap. 13 Obecných pravidel), </a:t>
            </a:r>
          </a:p>
          <a:p>
            <a:r>
              <a:rPr lang="cs-CZ" dirty="0"/>
              <a:t> DPH </a:t>
            </a:r>
          </a:p>
          <a:p>
            <a:r>
              <a:rPr lang="cs-CZ" dirty="0"/>
              <a:t>- DPH je způsobilým výdajem, jen je-li způsobilým výdajem plnění, ke kterému se vztahuje, </a:t>
            </a:r>
          </a:p>
          <a:p>
            <a:r>
              <a:rPr lang="cs-CZ" dirty="0"/>
              <a:t>- pokud nemá žadatel jakožto plátce DPH k podporovaným vedlejším aktivitám nárok na odpočet na vstupu,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97" y="-142718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4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3800" b="1" dirty="0" smtClean="0"/>
              <a:t>Indikátory ZŠ</a:t>
            </a:r>
          </a:p>
          <a:p>
            <a:r>
              <a:rPr lang="cs-CZ" b="1" dirty="0" smtClean="0"/>
              <a:t>Indikátory </a:t>
            </a:r>
            <a:r>
              <a:rPr lang="cs-CZ" b="1" dirty="0"/>
              <a:t>výstupu </a:t>
            </a:r>
            <a:endParaRPr lang="cs-CZ" dirty="0"/>
          </a:p>
          <a:p>
            <a:r>
              <a:rPr lang="cs-CZ" b="1" dirty="0"/>
              <a:t>5 00 01 - Kapacita podporovaných zařízení péče o děti nebo vzdělávacích zařízení </a:t>
            </a:r>
            <a:endParaRPr lang="cs-CZ" dirty="0"/>
          </a:p>
          <a:p>
            <a:r>
              <a:rPr lang="cs-CZ" b="1" dirty="0"/>
              <a:t>Povinný k výběru a k naplnění pro všechny projekty výzvy</a:t>
            </a:r>
            <a:r>
              <a:rPr lang="cs-CZ" dirty="0"/>
              <a:t>. Žadatel v žádosti o podporu vyplňuje cílovou hodnotu a datum, ke kterému se zavazuje ji naplnit. K naplnění cílové hodnoty indikátoru musí dojít k datu ukončení realizace projektu. </a:t>
            </a:r>
          </a:p>
          <a:p>
            <a:r>
              <a:rPr lang="cs-CZ" b="1" dirty="0"/>
              <a:t>5 00 00 - Počet podpořených vzdělávacích zařízení </a:t>
            </a:r>
            <a:endParaRPr lang="cs-CZ" dirty="0"/>
          </a:p>
          <a:p>
            <a:r>
              <a:rPr lang="cs-CZ" b="1" dirty="0"/>
              <a:t>Povinný k výběru a k naplnění pro všechny projekty výzvy</a:t>
            </a:r>
            <a:r>
              <a:rPr lang="cs-CZ" dirty="0"/>
              <a:t>. Žadatel v žádosti o podporu vyplňuje cílovou hodnotu a datum, ke kterému se zavazuje ji naplnit. K naplnění cílové hodnoty indikátoru musí dojít k datu ukončení realizace projektu. </a:t>
            </a:r>
          </a:p>
          <a:p>
            <a:r>
              <a:rPr lang="cs-CZ" dirty="0"/>
              <a:t>Projekty nevykazují žádný </a:t>
            </a:r>
            <a:r>
              <a:rPr lang="cs-CZ" b="1" dirty="0"/>
              <a:t>indikátor výsledku</a:t>
            </a:r>
            <a:r>
              <a:rPr lang="cs-CZ" dirty="0"/>
              <a:t>, a proto </a:t>
            </a:r>
            <a:r>
              <a:rPr lang="cs-CZ" b="1" dirty="0"/>
              <a:t>je nutné, </a:t>
            </a:r>
            <a:r>
              <a:rPr lang="cs-CZ" dirty="0"/>
              <a:t>aby žadatel plánované výsledky projektu stručně slovně popsal na záložce „Popis projektu“ v MS2014+ při vyplňování žádosti. Do textového pole s názvem „Co je cílem projektu“ žadatel stručně </a:t>
            </a:r>
            <a:r>
              <a:rPr lang="cs-CZ" dirty="0" smtClean="0"/>
              <a:t>popíše ve SP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03" y="273363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178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Příjmy</a:t>
            </a:r>
          </a:p>
          <a:p>
            <a:r>
              <a:rPr lang="cs-CZ" dirty="0" smtClean="0"/>
              <a:t>Projekty </a:t>
            </a:r>
            <a:r>
              <a:rPr lang="cs-CZ" dirty="0" smtClean="0"/>
              <a:t>mohou vytvářet příjmy </a:t>
            </a:r>
          </a:p>
          <a:p>
            <a:r>
              <a:rPr lang="cs-CZ" b="1" dirty="0"/>
              <a:t>Projekty vytvářející příjmy podle čl. 61 nařízení Evropského parlamentu a Rady (EU) č. 1303/2013 ze dne 17. prosince 2013 (tzv. Obecné nařízení) </a:t>
            </a:r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 Celkové způsobilé výdaje, uvedené v žádosti o podporu, přesahují 20 mil. Kč. </a:t>
            </a:r>
            <a:r>
              <a:rPr lang="cs-CZ" dirty="0" smtClean="0">
                <a:solidFill>
                  <a:srgbClr val="FF0000"/>
                </a:solidFill>
              </a:rPr>
              <a:t> Nerelevantní 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 Projekt vytváří tzv. čisté příjmy </a:t>
            </a:r>
            <a:r>
              <a:rPr lang="cs-CZ" b="1" dirty="0"/>
              <a:t>po </a:t>
            </a:r>
            <a:r>
              <a:rPr lang="cs-CZ" b="1" dirty="0" smtClean="0"/>
              <a:t>dokončení. </a:t>
            </a:r>
            <a:r>
              <a:rPr lang="cs-CZ" dirty="0"/>
              <a:t>Příjmy projektu pocházejí z plateb hrazených za služby (např. školné, poplatky za zájmové aktivity) nebo za prodej/pronájem pozemků, budov a staveb9 a lze je předem odhadnout. 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29" y="151693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9890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Příjmy</a:t>
            </a:r>
          </a:p>
          <a:p>
            <a:r>
              <a:rPr lang="cs-CZ" b="1" dirty="0" smtClean="0"/>
              <a:t>Projekty </a:t>
            </a:r>
            <a:r>
              <a:rPr lang="cs-CZ" b="1" dirty="0"/>
              <a:t>vytvářející příjmy mimo čl. 61 Obecného nařízení </a:t>
            </a:r>
            <a:endParaRPr lang="cs-CZ" dirty="0"/>
          </a:p>
          <a:p>
            <a:r>
              <a:rPr lang="cs-CZ" dirty="0"/>
              <a:t>Některé podporované projekty mohou vytvářet, v souladu s čl. 65, odstavcem 8 Obecného nařízení, příjmy mimo čl. 61 Obecného nařízení, tzv. jiné peněžní příjmy. 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Celkové způsobilé výdaje, uvedené v žádosti o podporu, jsou vyšší než 1 mil. Kč. Horní hranice způsobilých výdajů není stanovena. 10 </a:t>
            </a:r>
          </a:p>
          <a:p>
            <a:r>
              <a:rPr lang="cs-CZ" dirty="0"/>
              <a:t> </a:t>
            </a:r>
            <a:r>
              <a:rPr lang="cs-CZ" b="1" dirty="0"/>
              <a:t>V průběhu realizace </a:t>
            </a:r>
            <a:r>
              <a:rPr lang="cs-CZ" dirty="0"/>
              <a:t>projektu se vytvoří </a:t>
            </a:r>
            <a:r>
              <a:rPr lang="cs-CZ" b="1" dirty="0"/>
              <a:t>čisté jiné peněžní příjmy </a:t>
            </a:r>
            <a:r>
              <a:rPr lang="cs-CZ" dirty="0"/>
              <a:t>(např. z prodeje vyřazeného zařízení ZŠ).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25" y="117188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609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Pravidla – Podporované aktivity</a:t>
            </a:r>
          </a:p>
          <a:p>
            <a:endParaRPr lang="cs-CZ" dirty="0"/>
          </a:p>
          <a:p>
            <a:r>
              <a:rPr lang="cs-CZ" dirty="0" smtClean="0"/>
              <a:t>Soulad </a:t>
            </a:r>
            <a:r>
              <a:rPr lang="cs-CZ" dirty="0" smtClean="0"/>
              <a:t>s MAP !!!</a:t>
            </a:r>
          </a:p>
          <a:p>
            <a:r>
              <a:rPr lang="cs-CZ" dirty="0" smtClean="0"/>
              <a:t>MŠ – prokazatelné navýšení kapacity, důsledně popsáno ve Studii proveditelnosti, pokud má  školka výjimku  od KHS –lze projekt řešit tak, aby výjimka již nebyla potřeba  - v rejstříku škol pak může být stejná kapacita – nebo navýšená </a:t>
            </a:r>
          </a:p>
          <a:p>
            <a:r>
              <a:rPr lang="cs-CZ" dirty="0" smtClean="0"/>
              <a:t>Povinnou přílohou je stanovisko KHS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50" y="441481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6484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Veřejná podpora</a:t>
            </a:r>
          </a:p>
          <a:p>
            <a:endParaRPr lang="cs-CZ" b="1" dirty="0"/>
          </a:p>
          <a:p>
            <a:r>
              <a:rPr lang="cs-CZ" b="1" dirty="0" smtClean="0"/>
              <a:t>Veřejná </a:t>
            </a:r>
            <a:r>
              <a:rPr lang="cs-CZ" b="1" dirty="0"/>
              <a:t>podpora </a:t>
            </a:r>
            <a:endParaRPr lang="cs-CZ" dirty="0"/>
          </a:p>
          <a:p>
            <a:r>
              <a:rPr lang="cs-CZ" dirty="0"/>
              <a:t>Podpořeny budou projekty nezakládající veřejnou podporu ve smyslu článku 107 odst. 1 Smlouvy o fungování Evropské unie.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479" y="273363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7008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57983"/>
            <a:ext cx="8596668" cy="445312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3500" b="1" dirty="0"/>
              <a:t>Kritéria formálních náležitostí a přijatelnosti  a kritéria věcného hodnocení - věcné hodnocení </a:t>
            </a:r>
            <a:endParaRPr lang="cs-CZ" sz="3500" b="1" dirty="0" smtClean="0"/>
          </a:p>
          <a:p>
            <a:r>
              <a:rPr lang="cs-CZ" dirty="0" smtClean="0"/>
              <a:t>Příloha </a:t>
            </a:r>
            <a:r>
              <a:rPr lang="cs-CZ" dirty="0" smtClean="0"/>
              <a:t>výzvy č. 2 – uveřejněny na stránkách MAS u výzvy </a:t>
            </a:r>
          </a:p>
          <a:p>
            <a:r>
              <a:rPr lang="cs-CZ" dirty="0" smtClean="0"/>
              <a:t>O výsledku  kontroly FNP je žadatel informován depeší. Možnost odvolání ( žádosti o přezkum do 15-ti pracovních dní)</a:t>
            </a:r>
          </a:p>
          <a:p>
            <a:r>
              <a:rPr lang="cs-CZ" dirty="0" smtClean="0"/>
              <a:t>Následně projekt  postupuje do věcného hodnocení Výběrovou komisí, která hodnotí podle věcných kritérií  příloha č. 2 – na stránkách MAS  u výzvy </a:t>
            </a:r>
          </a:p>
          <a:p>
            <a:r>
              <a:rPr lang="pl-PL" dirty="0" smtClean="0"/>
              <a:t>Věcná kritéria jsou pro každou aktivitu zvlášť  - hodnotí se ze žádosti  a hlavně ze studie proveditelnosti  - je nutné dobře vše popsat </a:t>
            </a:r>
          </a:p>
          <a:p>
            <a:r>
              <a:rPr lang="pl-PL" dirty="0" smtClean="0"/>
              <a:t>Na proces věcného hodnocení je vymezen čas 25 pracovních dní </a:t>
            </a:r>
          </a:p>
          <a:p>
            <a:r>
              <a:rPr lang="pl-PL" dirty="0" smtClean="0"/>
              <a:t>Výsledek věcného hodnocení (body) je zaznamenán do 5-ti pracovních dní do ISKP MS2014+</a:t>
            </a:r>
          </a:p>
          <a:p>
            <a:r>
              <a:rPr lang="pl-PL" dirty="0" smtClean="0"/>
              <a:t>O výsledku věcného hodnocení je žadatel informován depeší  vč. možnosti podat žádost o přezkum </a:t>
            </a:r>
            <a:r>
              <a:rPr lang="pl-PL" dirty="0"/>
              <a:t>	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479" y="273363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45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500" b="1" dirty="0"/>
              <a:t>Výběr projektů Výkonným výborem MAS  ke spolufinancování z alokace SC LLD</a:t>
            </a:r>
            <a:endParaRPr lang="cs-CZ" sz="3500" b="1" dirty="0" smtClean="0"/>
          </a:p>
          <a:p>
            <a:r>
              <a:rPr lang="cs-CZ" dirty="0" smtClean="0"/>
              <a:t>Výkonný </a:t>
            </a:r>
            <a:r>
              <a:rPr lang="cs-CZ" dirty="0" smtClean="0"/>
              <a:t>výbor MAS provede schválení  výběru projektů ke spolufinancování  do 20-ti pracovních dní od ukončení věcného hodnocení </a:t>
            </a:r>
          </a:p>
          <a:p>
            <a:r>
              <a:rPr lang="cs-CZ" dirty="0" smtClean="0"/>
              <a:t>Pokud požadavky na dotace jsou vyšší, než alokace  ve výzvě, je sestaven seznam náhradních projektů. Náhradní projekty  jsou ty, které obdržely alespoň minimální počet bodů nutných  pro průchodnost projektu  - projekty  v seznamu náhradních projektů jsou  seřazeny sestupně. </a:t>
            </a:r>
          </a:p>
          <a:p>
            <a:r>
              <a:rPr lang="cs-CZ" dirty="0" smtClean="0"/>
              <a:t>V případě, že některý ze žadatelů, jehož projekt byl  vybrán od projektu odstoupí postupuje  první projekt  ze seznamu  náhradních projektů</a:t>
            </a:r>
          </a:p>
          <a:p>
            <a:r>
              <a:rPr lang="cs-CZ" dirty="0" smtClean="0"/>
              <a:t>V případě, že na  poslední projekt  ze seznamu vybraných projektů zbývá pouze část  alokace ( ne celá požadovaná dotace), postupuje se podle  interních postupů kde jsou v kapitole 5 Výběr projektů, bod 9. popsány podmínky  podle kterých v tomto případě postupovat.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479" y="273363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60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500" b="1" dirty="0" smtClean="0"/>
              <a:t>Výběr projektů</a:t>
            </a:r>
          </a:p>
          <a:p>
            <a:r>
              <a:rPr lang="cs-CZ" dirty="0" smtClean="0"/>
              <a:t>MAS </a:t>
            </a:r>
            <a:r>
              <a:rPr lang="cs-CZ" dirty="0" smtClean="0"/>
              <a:t>zveřejní seznam vybraných a nevybraných   projektů na stránkách do 7  kalendářních dnů.</a:t>
            </a:r>
          </a:p>
          <a:p>
            <a:r>
              <a:rPr lang="cs-CZ" dirty="0" smtClean="0"/>
              <a:t>Žadatel má právo podat žádost o přezkum v kterékoli  fázi hodnocení. Přezkum řeší  Kontrolní a monitorovací výbor podle interních postupů. </a:t>
            </a:r>
          </a:p>
          <a:p>
            <a:r>
              <a:rPr lang="cs-CZ" dirty="0" smtClean="0"/>
              <a:t>Po skončení procesu schvalování výběru na MAS  projekty přebírá CRR ( Centrum pro regionální rozvoj), které provede závěrečné ověření způsobilosti , následně ŘO IROP schválí projekty ke spolufinancování  a vystaví právní akt. </a:t>
            </a:r>
          </a:p>
          <a:p>
            <a:r>
              <a:rPr lang="cs-CZ" dirty="0" smtClean="0"/>
              <a:t>Zásadní termíny : nejzazší </a:t>
            </a:r>
          </a:p>
          <a:p>
            <a:r>
              <a:rPr lang="cs-CZ" dirty="0" smtClean="0"/>
              <a:t>- 30.11.2019 12.00 hod ukončení výzvy </a:t>
            </a:r>
            <a:endParaRPr lang="cs-CZ" dirty="0"/>
          </a:p>
          <a:p>
            <a:r>
              <a:rPr lang="cs-CZ" dirty="0" smtClean="0"/>
              <a:t>Kontrola formálních náležitostí a přijatelnosti  ukončení – do konce prosince  (vzdání se odvolání)</a:t>
            </a:r>
          </a:p>
          <a:p>
            <a:r>
              <a:rPr lang="cs-CZ" dirty="0" smtClean="0"/>
              <a:t>Věcné hodnocení  - leden (vzdání se odvolání)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479" y="273363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97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3800" b="1" dirty="0" smtClean="0"/>
              <a:t>Zásadní termíny</a:t>
            </a:r>
          </a:p>
          <a:p>
            <a:r>
              <a:rPr lang="cs-CZ" dirty="0" smtClean="0"/>
              <a:t>Schválení </a:t>
            </a:r>
            <a:r>
              <a:rPr lang="cs-CZ" dirty="0" smtClean="0"/>
              <a:t>výběru Výkonným výborem  - do únor 2020 </a:t>
            </a:r>
          </a:p>
          <a:p>
            <a:r>
              <a:rPr lang="cs-CZ" dirty="0" smtClean="0"/>
              <a:t> Převzetí projektů CRR – do konce února 2020</a:t>
            </a:r>
          </a:p>
          <a:p>
            <a:r>
              <a:rPr lang="cs-CZ" dirty="0" smtClean="0"/>
              <a:t>Lhůta na  závěrečné ověření 20 </a:t>
            </a:r>
            <a:r>
              <a:rPr lang="cs-CZ" dirty="0" err="1" smtClean="0"/>
              <a:t>prac</a:t>
            </a:r>
            <a:r>
              <a:rPr lang="cs-CZ" dirty="0" smtClean="0"/>
              <a:t> dní-  začátek března ( může se protáhnout – když se doplňuje)</a:t>
            </a:r>
          </a:p>
          <a:p>
            <a:r>
              <a:rPr lang="cs-CZ" dirty="0" smtClean="0"/>
              <a:t>Před podpisem právního aktu  - budou žadatelé vyzváni k předložení  dokladů k PA – přijde depeše o rozhodném okamžiku , nutné mít vyřešeno Výběrové řízení  - pokud jej již nepředložili se žádostí </a:t>
            </a:r>
          </a:p>
          <a:p>
            <a:r>
              <a:rPr lang="cs-CZ" dirty="0" smtClean="0"/>
              <a:t>V případě </a:t>
            </a:r>
            <a:r>
              <a:rPr lang="cs-CZ" dirty="0" err="1" smtClean="0"/>
              <a:t>vysoutěžení</a:t>
            </a:r>
            <a:r>
              <a:rPr lang="cs-CZ" dirty="0" smtClean="0"/>
              <a:t> nižší ceny  jsou vyzváni k úpravě  rozpočtu. Ušetřená alokace  se vrací  zpět  do alokace MAS  na to samé opatření, která se použije na další výzvu.</a:t>
            </a:r>
          </a:p>
          <a:p>
            <a:r>
              <a:rPr lang="cs-CZ" dirty="0" smtClean="0"/>
              <a:t>Podstatné změny v projektu v období realizace – MAS bude posuzovat, zda změna  neovlivní výsledek hodnocení projektu. Tzn. zda jsou  stále i při změně projektu naplněna kritéria za které projekt získal body. Pokud k takovému ovlivnění dojde – </a:t>
            </a:r>
            <a:r>
              <a:rPr lang="cs-CZ" b="1" dirty="0" smtClean="0">
                <a:solidFill>
                  <a:srgbClr val="FF0000"/>
                </a:solidFill>
              </a:rPr>
              <a:t>MAS změnu nedoporučí !!!  Je nutné žádost  kvalitně připravit. 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479" y="273363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35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Úplně na závěr</a:t>
            </a:r>
          </a:p>
          <a:p>
            <a:endParaRPr lang="cs-CZ" dirty="0"/>
          </a:p>
          <a:p>
            <a:r>
              <a:rPr lang="cs-CZ" dirty="0" smtClean="0"/>
              <a:t>NEBOJTE </a:t>
            </a:r>
            <a:r>
              <a:rPr lang="cs-CZ" dirty="0" smtClean="0"/>
              <a:t>SE – ALE BUĎTE OPATRNÍ, SPOLUPRACUJTE SE SVÝM PROJEKTOVÝM MANAŽEREM, RADĚJI SE NĚKOLIKRÁT ZEPTAT NEŽ ŘEŠIT NĚCO  PARTIZÁNSKY – ONO TO NĚJAK DOPADNE, POKUD SE TO TAKTO ŘEŠÍ DOPADNE TO VŽDYCKY ŠPATNĚ!!!!</a:t>
            </a:r>
            <a:endParaRPr lang="cs-CZ" dirty="0"/>
          </a:p>
          <a:p>
            <a:pPr algn="ctr"/>
            <a:r>
              <a:rPr lang="cs-CZ" dirty="0" smtClean="0"/>
              <a:t>Nebojme se nic , je nás na to víc !!!</a:t>
            </a:r>
          </a:p>
          <a:p>
            <a:pPr algn="ctr"/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479" y="273363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88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452777"/>
          </a:xfrm>
        </p:spPr>
        <p:txBody>
          <a:bodyPr>
            <a:normAutofit/>
          </a:bodyPr>
          <a:lstStyle/>
          <a:p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Jiřina </a:t>
            </a:r>
            <a:r>
              <a:rPr lang="cs-CZ" sz="2400" dirty="0" err="1" smtClean="0"/>
              <a:t>Bischoffiová</a:t>
            </a:r>
            <a:r>
              <a:rPr lang="cs-CZ" sz="2400" dirty="0" smtClean="0"/>
              <a:t> – vedoucí pracovník pro SCLLD </a:t>
            </a:r>
            <a:br>
              <a:rPr lang="cs-CZ" sz="2400" dirty="0" smtClean="0"/>
            </a:br>
            <a:r>
              <a:rPr lang="cs-CZ" sz="2400" dirty="0" smtClean="0">
                <a:hlinkClick r:id="rId2"/>
              </a:rPr>
              <a:t>jirina.bischoffiova@seznam.cz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nb-NO" sz="2400" dirty="0"/>
              <a:t>Mobilní telefon: 722 944 947 </a:t>
            </a:r>
            <a:endParaRPr lang="cs-CZ" sz="24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771" y="3217652"/>
            <a:ext cx="6498772" cy="3381556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479" y="273363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20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3800" b="1" dirty="0" smtClean="0"/>
              <a:t>Hlavní a vedlejší aktivity</a:t>
            </a:r>
          </a:p>
          <a:p>
            <a:pPr marL="0" indent="0">
              <a:buNone/>
            </a:pPr>
            <a:r>
              <a:rPr lang="cs-CZ" b="1" dirty="0" smtClean="0"/>
              <a:t>Hlavní </a:t>
            </a:r>
            <a:r>
              <a:rPr lang="cs-CZ" b="1" dirty="0" smtClean="0"/>
              <a:t>aktivity – min. 85%</a:t>
            </a:r>
          </a:p>
          <a:p>
            <a:r>
              <a:rPr lang="cs-CZ" dirty="0" smtClean="0"/>
              <a:t>Stavba, vč. sítí</a:t>
            </a:r>
          </a:p>
          <a:p>
            <a:r>
              <a:rPr lang="cs-CZ" dirty="0" smtClean="0"/>
              <a:t>Vybavení budov a učeben</a:t>
            </a:r>
          </a:p>
          <a:p>
            <a:r>
              <a:rPr lang="cs-CZ" dirty="0" smtClean="0"/>
              <a:t>Kompenzační </a:t>
            </a:r>
            <a:r>
              <a:rPr lang="cs-CZ" dirty="0" err="1" smtClean="0"/>
              <a:t>pomnůcky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Vedlejší aktivita – </a:t>
            </a:r>
            <a:r>
              <a:rPr lang="cs-CZ" b="1" dirty="0" err="1" smtClean="0"/>
              <a:t>max</a:t>
            </a:r>
            <a:r>
              <a:rPr lang="cs-CZ" b="1" dirty="0" smtClean="0"/>
              <a:t> 15% </a:t>
            </a:r>
            <a:endParaRPr lang="cs-CZ" b="1" dirty="0"/>
          </a:p>
          <a:p>
            <a:r>
              <a:rPr lang="cs-CZ" dirty="0"/>
              <a:t>demolice související s realizací projektu, </a:t>
            </a:r>
          </a:p>
          <a:p>
            <a:r>
              <a:rPr lang="cs-CZ" dirty="0"/>
              <a:t> pořízení bezpečnostních prvků a zařízení, osvětlení, elektronického a mechanického zabezpečení, </a:t>
            </a:r>
          </a:p>
          <a:p>
            <a:r>
              <a:rPr lang="cs-CZ" dirty="0"/>
              <a:t> pořízení herních prvků, </a:t>
            </a:r>
          </a:p>
          <a:p>
            <a:r>
              <a:rPr lang="cs-CZ" dirty="0"/>
              <a:t> úpravy venkovního prostranství (přístupové cesty v areálu, zeleň, hřiště a herní prvky), </a:t>
            </a:r>
          </a:p>
          <a:p>
            <a:r>
              <a:rPr lang="cs-CZ" dirty="0"/>
              <a:t> projektová dokumentace, EIA, 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33" y="388457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350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Vedlejší aktivita</a:t>
            </a:r>
            <a:endParaRPr lang="cs-CZ" sz="3200" b="1" dirty="0"/>
          </a:p>
          <a:p>
            <a:endParaRPr lang="cs-CZ" dirty="0" smtClean="0"/>
          </a:p>
          <a:p>
            <a:r>
              <a:rPr lang="cs-CZ" dirty="0" smtClean="0"/>
              <a:t>zabezpečení </a:t>
            </a:r>
            <a:r>
              <a:rPr lang="cs-CZ" dirty="0"/>
              <a:t>výstavby (technický dozor investora, BOZP, autorský dozor), </a:t>
            </a:r>
          </a:p>
          <a:p>
            <a:r>
              <a:rPr lang="cs-CZ" dirty="0"/>
              <a:t> pořízení služeb bezprostředně souvisejících s realizací projektu (příprava a realizace zadávacích a výběrových řízení, zpracování studie proveditelnosti), </a:t>
            </a:r>
          </a:p>
          <a:p>
            <a:r>
              <a:rPr lang="cs-CZ" dirty="0"/>
              <a:t> povinná publicita (podle kap. 13 Obecných pravidel). 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23" y="441481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642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500" b="1" dirty="0" smtClean="0"/>
              <a:t>Přílohy</a:t>
            </a:r>
          </a:p>
          <a:p>
            <a:pPr marL="0" indent="0">
              <a:buNone/>
            </a:pPr>
            <a:r>
              <a:rPr lang="cs-CZ" b="1" dirty="0" smtClean="0"/>
              <a:t>1</a:t>
            </a:r>
            <a:r>
              <a:rPr lang="cs-CZ" b="1" dirty="0" smtClean="0"/>
              <a:t>. Plná </a:t>
            </a:r>
            <a:r>
              <a:rPr lang="cs-CZ" b="1" dirty="0"/>
              <a:t>moc </a:t>
            </a:r>
            <a:r>
              <a:rPr lang="cs-CZ" b="1" dirty="0" smtClean="0"/>
              <a:t>– i když žadatel zplnomocní manažera  MAS důrazně doporučuje, zřídit starostovi ( nebo jinému pověřenému) přístup do MS 2014+ a přidat jej k projektu minimálně jako čtenáře, aby  měl přístup  k dokumentům a věděl co se na projektu děje!!!</a:t>
            </a:r>
          </a:p>
          <a:p>
            <a:pPr marL="0" indent="0">
              <a:buNone/>
            </a:pPr>
            <a:r>
              <a:rPr lang="cs-CZ" b="1" dirty="0" smtClean="0"/>
              <a:t>2. Zadávací a výběrová řízení  ( záložka veřejné zakázky) – po podání žádosti je nutné přepnout do stavu podána </a:t>
            </a:r>
          </a:p>
          <a:p>
            <a:pPr marL="0" indent="0">
              <a:buNone/>
            </a:pPr>
            <a:r>
              <a:rPr lang="cs-CZ" b="1" dirty="0" smtClean="0"/>
              <a:t>3. Doklady o právní subjektivitě ( záložka dokumenty)</a:t>
            </a:r>
            <a:r>
              <a:rPr lang="cs-CZ" dirty="0" smtClean="0"/>
              <a:t>Právní </a:t>
            </a:r>
            <a:r>
              <a:rPr lang="cs-CZ" dirty="0"/>
              <a:t>subjektivitu nemusí dokládat: </a:t>
            </a:r>
          </a:p>
          <a:p>
            <a:r>
              <a:rPr lang="pl-PL" dirty="0"/>
              <a:t> kraje a jimi zřizované organizace, </a:t>
            </a:r>
          </a:p>
          <a:p>
            <a:r>
              <a:rPr lang="cs-CZ" dirty="0"/>
              <a:t> obce a jimi zřizované organizace, </a:t>
            </a:r>
          </a:p>
          <a:p>
            <a:r>
              <a:rPr lang="cs-CZ" dirty="0"/>
              <a:t> organizační složky státu, </a:t>
            </a:r>
          </a:p>
          <a:p>
            <a:r>
              <a:rPr lang="cs-CZ" dirty="0"/>
              <a:t> příspěvkové organizace organizačních složek státu. </a:t>
            </a:r>
          </a:p>
          <a:p>
            <a:pPr>
              <a:buAutoNum type="arabicPeriod"/>
            </a:pPr>
            <a:endParaRPr lang="cs-CZ" b="1" dirty="0" smtClean="0"/>
          </a:p>
          <a:p>
            <a:pPr>
              <a:buAutoNum type="arabicPeriod"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082" y="273363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986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07034"/>
            <a:ext cx="8596668" cy="1224951"/>
          </a:xfrm>
        </p:spPr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51161"/>
            <a:ext cx="8596668" cy="429020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500" b="1" dirty="0" smtClean="0"/>
              <a:t>Přílohy</a:t>
            </a:r>
            <a:endParaRPr lang="cs-CZ" sz="3500" b="1" dirty="0"/>
          </a:p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r>
              <a:rPr lang="pl-PL" b="1" dirty="0" smtClean="0"/>
              <a:t>4</a:t>
            </a:r>
            <a:r>
              <a:rPr lang="pl-PL" b="1" dirty="0"/>
              <a:t>. Výpis z rejstříku trestů </a:t>
            </a:r>
            <a:endParaRPr lang="pl-PL" dirty="0"/>
          </a:p>
          <a:p>
            <a:r>
              <a:rPr lang="cs-CZ" dirty="0"/>
              <a:t>Žadatel od 27. 3. 2017 není povinen předkládat výpis z rejstříku trestů. </a:t>
            </a:r>
          </a:p>
          <a:p>
            <a:r>
              <a:rPr lang="cs-CZ" dirty="0"/>
              <a:t>Pokud MS2014+ vyžaduje doložení povinné přílohy Výpis z rejstříku trestů na záložce Dokumenty, nahraje žadatel jako přílohu dokument, ve kterém uvede, že doložení přílohy je nerelevantní. </a:t>
            </a:r>
            <a:endParaRPr lang="cs-CZ" dirty="0" smtClean="0"/>
          </a:p>
          <a:p>
            <a:endParaRPr lang="cs-CZ" dirty="0"/>
          </a:p>
          <a:p>
            <a:r>
              <a:rPr lang="cs-CZ" b="1" dirty="0"/>
              <a:t>5. Studie proveditelnosti </a:t>
            </a:r>
            <a:endParaRPr lang="cs-CZ" dirty="0"/>
          </a:p>
          <a:p>
            <a:r>
              <a:rPr lang="cs-CZ" dirty="0"/>
              <a:t>Studie proveditelnosti musí být zpracována podle osnovy uvedené v příloze č. 4A těchto Pravidel</a:t>
            </a:r>
            <a:r>
              <a:rPr lang="cs-CZ" dirty="0" smtClean="0"/>
              <a:t>. </a:t>
            </a:r>
            <a:r>
              <a:rPr lang="cs-CZ" dirty="0" smtClean="0">
                <a:solidFill>
                  <a:srgbClr val="FF0000"/>
                </a:solidFill>
              </a:rPr>
              <a:t>( Pozor na platnou verzi) </a:t>
            </a:r>
            <a:r>
              <a:rPr lang="cs-CZ" dirty="0"/>
              <a:t>Slouží k posouzení potřebnosti a realizovatelnosti projektu a usnadňuje podání žádosti o podporu v MS2014+, neboť mnoho údajů, uváděných ve Studii, bude využito při vyplňování elektronického formuláře žádosti. </a:t>
            </a:r>
            <a:endParaRPr lang="cs-CZ" b="1" dirty="0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10" y="0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81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 smtClean="0"/>
              <a:t>Přílohy</a:t>
            </a:r>
          </a:p>
          <a:p>
            <a:pPr marL="0" indent="0">
              <a:buNone/>
            </a:pPr>
            <a:endParaRPr lang="cs-CZ" sz="3200" b="1" dirty="0"/>
          </a:p>
          <a:p>
            <a:r>
              <a:rPr lang="cs-CZ" b="1" dirty="0"/>
              <a:t>6. Doklad o prokázání právních vztahů k majetku, který je předmětem projektu </a:t>
            </a:r>
            <a:endParaRPr lang="cs-CZ" dirty="0"/>
          </a:p>
          <a:p>
            <a:r>
              <a:rPr lang="cs-CZ" dirty="0"/>
              <a:t>Žadatel dokládá výpisy z katastru nemovitostí u majetku, který bude předmětem projektu. </a:t>
            </a:r>
            <a:r>
              <a:rPr lang="cs-CZ" dirty="0">
                <a:solidFill>
                  <a:srgbClr val="FF0000"/>
                </a:solidFill>
              </a:rPr>
              <a:t>Výpis z katastru nemovitostí nesmí být k datu podání žádosti starší než 3 měsíce. </a:t>
            </a:r>
            <a:endParaRPr lang="cs-CZ" dirty="0" smtClean="0">
              <a:solidFill>
                <a:srgbClr val="FF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40" y="273363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11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200" b="1" dirty="0" smtClean="0"/>
              <a:t>Přílohy</a:t>
            </a:r>
            <a:endParaRPr lang="cs-CZ" sz="3200" b="1" dirty="0"/>
          </a:p>
          <a:p>
            <a:r>
              <a:rPr lang="cs-CZ" b="1" dirty="0"/>
              <a:t>7. Územní rozhodnutí nebo územní souhlas nebo veřejnoprávní smlouva nahrazující územní řízení </a:t>
            </a:r>
            <a:endParaRPr lang="cs-CZ" dirty="0"/>
          </a:p>
          <a:p>
            <a:r>
              <a:rPr lang="cs-CZ" dirty="0"/>
              <a:t>Pokud se projekt týká stavby, žadatel dokládá územní rozhodnutí s nabytím právní moci. Pokud stavba nevyžaduje územní rozhodnutí, dokládá územní souhlas či účinnou veřejnoprávní smlouvu nahrazující územní řízení. Dokument je nutné doložit </a:t>
            </a:r>
            <a:r>
              <a:rPr lang="cs-CZ" dirty="0">
                <a:solidFill>
                  <a:srgbClr val="FF0000"/>
                </a:solidFill>
              </a:rPr>
              <a:t>s datem nabytí právní moci/vydání/uzavření</a:t>
            </a:r>
            <a:r>
              <a:rPr lang="cs-CZ" dirty="0"/>
              <a:t>, </a:t>
            </a:r>
            <a:r>
              <a:rPr lang="cs-CZ" dirty="0" smtClean="0"/>
              <a:t>které </a:t>
            </a:r>
            <a:r>
              <a:rPr lang="cs-CZ" dirty="0"/>
              <a:t>bude odpovídat nejpozději dnu podání žádosti o podporu. </a:t>
            </a:r>
            <a:endParaRPr lang="cs-CZ" dirty="0" smtClean="0"/>
          </a:p>
          <a:p>
            <a:r>
              <a:rPr lang="cs-CZ" dirty="0"/>
              <a:t>Pokud žadatel požádal o vydání společného územního rozhodnutí a stavebního povolení nebo pokud stavba nevyžaduje územní rozhodnutí ani územní souhlas, tuto přílohu nedokládá a přiloží jako přílohu dokument, ve kterém bude uvedeno, že tato příloha je nerelevantní.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50" y="388457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42317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1252</TotalTime>
  <Words>4210</Words>
  <Application>Microsoft Office PowerPoint</Application>
  <PresentationFormat>Širokoúhlá obrazovka</PresentationFormat>
  <Paragraphs>247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0" baseType="lpstr">
      <vt:lpstr>Arial</vt:lpstr>
      <vt:lpstr>Trebuchet MS</vt:lpstr>
      <vt:lpstr>Wingdings 3</vt:lpstr>
      <vt:lpstr>Fazeta</vt:lpstr>
      <vt:lpstr>10.Výzva MAS Labské skály – Kvalitní školy pro všechny III.</vt:lpstr>
      <vt:lpstr>Prezentace aplikace PowerPoint</vt:lpstr>
      <vt:lpstr>Prezentace aplikace PowerPoint</vt:lpstr>
      <vt:lpstr>Prezentace aplikace PowerPoint</vt:lpstr>
      <vt:lpstr>Prezentace aplikace PowerPoint</vt:lpstr>
      <vt:lpstr> </vt:lpstr>
      <vt:lpstr> </vt:lpstr>
      <vt:lpstr>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</vt:lpstr>
      <vt:lpstr>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</vt:lpstr>
      <vt:lpstr>Prezentace aplikace PowerPoint</vt:lpstr>
      <vt:lpstr>Prezentace aplikace PowerPoint</vt:lpstr>
      <vt:lpstr>Prezentace aplikace PowerPoint</vt:lpstr>
      <vt:lpstr>Prezentace aplikace PowerPoint</vt:lpstr>
      <vt:lpstr> </vt:lpstr>
      <vt:lpstr>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 Jiřina Bischoffiová – vedoucí pracovník pro SCLLD  jirina.bischoffiova@seznam.cz Mobilní telefon: 722 944 947 </vt:lpstr>
    </vt:vector>
  </TitlesOfParts>
  <Company>MAS Labské skály, z.s.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Opatření SCLLD – Kvalitní školy pro všechny</dc:title>
  <dc:creator>Jiřina Bischoffiova</dc:creator>
  <cp:lastModifiedBy>Uživatel systému Windows</cp:lastModifiedBy>
  <cp:revision>86</cp:revision>
  <cp:lastPrinted>2017-06-29T07:51:32Z</cp:lastPrinted>
  <dcterms:created xsi:type="dcterms:W3CDTF">2017-02-14T14:55:28Z</dcterms:created>
  <dcterms:modified xsi:type="dcterms:W3CDTF">2020-04-29T07:13:58Z</dcterms:modified>
</cp:coreProperties>
</file>