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handoutMasterIdLst>
    <p:handoutMasterId r:id="rId31"/>
  </p:handoutMasterIdLst>
  <p:sldIdLst>
    <p:sldId id="256" r:id="rId2"/>
    <p:sldId id="304" r:id="rId3"/>
    <p:sldId id="320" r:id="rId4"/>
    <p:sldId id="331" r:id="rId5"/>
    <p:sldId id="329" r:id="rId6"/>
    <p:sldId id="258" r:id="rId7"/>
    <p:sldId id="307" r:id="rId8"/>
    <p:sldId id="332" r:id="rId9"/>
    <p:sldId id="333" r:id="rId10"/>
    <p:sldId id="334" r:id="rId11"/>
    <p:sldId id="257" r:id="rId12"/>
    <p:sldId id="281" r:id="rId13"/>
    <p:sldId id="335" r:id="rId14"/>
    <p:sldId id="303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26" r:id="rId24"/>
    <p:sldId id="318" r:id="rId25"/>
    <p:sldId id="327" r:id="rId26"/>
    <p:sldId id="323" r:id="rId27"/>
    <p:sldId id="324" r:id="rId28"/>
    <p:sldId id="325" r:id="rId29"/>
    <p:sldId id="319" r:id="rId3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3" autoAdjust="0"/>
    <p:restoredTop sz="94264" autoAdjust="0"/>
  </p:normalViewPr>
  <p:slideViewPr>
    <p:cSldViewPr snapToGrid="0">
      <p:cViewPr varScale="1">
        <p:scale>
          <a:sx n="109" d="100"/>
          <a:sy n="109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7E0DD-AD81-4E6B-BEFC-E953F36CDCA3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BA5CE-44BD-433B-BAA7-FE65656A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600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25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71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5748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7950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4315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428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181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17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37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34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179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73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79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945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92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95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3A8FF-E226-4606-AF98-58BE9BD67D54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818BF84-0582-44F2-AED4-1BFCD66157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313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  <p:sldLayoutId id="2147483908" r:id="rId13"/>
    <p:sldLayoutId id="2147483909" r:id="rId14"/>
    <p:sldLayoutId id="2147483910" r:id="rId15"/>
    <p:sldLayoutId id="21474839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opzp.cz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maslabskeskaly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64141" y="898038"/>
            <a:ext cx="11227859" cy="1327926"/>
          </a:xfrm>
        </p:spPr>
        <p:txBody>
          <a:bodyPr>
            <a:noAutofit/>
          </a:bodyPr>
          <a:lstStyle/>
          <a:p>
            <a:r>
              <a:rPr lang="cs-CZ" sz="3600" dirty="0" smtClean="0"/>
              <a:t>						</a:t>
            </a:r>
            <a:r>
              <a:rPr lang="cs-CZ" sz="3600" b="1" dirty="0" smtClean="0"/>
              <a:t>Seminář 26. 9. 2019</a:t>
            </a:r>
            <a:br>
              <a:rPr lang="cs-CZ" sz="3600" b="1" dirty="0" smtClean="0"/>
            </a:br>
            <a:r>
              <a:rPr lang="cs-CZ" sz="3600" dirty="0" smtClean="0"/>
              <a:t>Operační program životního prostředí 2014-2020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75856" y="2124364"/>
            <a:ext cx="11240654" cy="3971636"/>
          </a:xfrm>
        </p:spPr>
        <p:txBody>
          <a:bodyPr>
            <a:normAutofit lnSpcReduction="10000"/>
          </a:bodyPr>
          <a:lstStyle/>
          <a:p>
            <a:endParaRPr lang="cs-CZ" sz="1200" dirty="0" smtClean="0"/>
          </a:p>
          <a:p>
            <a:r>
              <a:rPr lang="cs-CZ" sz="1200" dirty="0" smtClean="0"/>
              <a:t>Prioritní osa 4 : </a:t>
            </a:r>
            <a:r>
              <a:rPr lang="cs-CZ" sz="2400" dirty="0" smtClean="0"/>
              <a:t>Ochrana a péče o přírodu a krajinu </a:t>
            </a:r>
            <a:endParaRPr lang="cs-CZ" sz="2400" dirty="0"/>
          </a:p>
          <a:p>
            <a:endParaRPr lang="cs-CZ" sz="1200" dirty="0" smtClean="0"/>
          </a:p>
          <a:p>
            <a:r>
              <a:rPr lang="cs-CZ" sz="1200" dirty="0" smtClean="0"/>
              <a:t>Specifický </a:t>
            </a:r>
            <a:r>
              <a:rPr lang="cs-CZ" sz="1200" dirty="0"/>
              <a:t>cíl </a:t>
            </a:r>
            <a:r>
              <a:rPr lang="cs-CZ" sz="1200" dirty="0" smtClean="0"/>
              <a:t>4.3: </a:t>
            </a:r>
            <a:r>
              <a:rPr lang="cs-CZ" sz="2400" dirty="0" smtClean="0"/>
              <a:t> Posílit přirozené funkce krajiny – </a:t>
            </a:r>
          </a:p>
          <a:p>
            <a:r>
              <a:rPr lang="cs-CZ" sz="2400" dirty="0"/>
              <a:t>	</a:t>
            </a:r>
            <a:r>
              <a:rPr lang="cs-CZ" sz="1100" dirty="0" smtClean="0"/>
              <a:t>aktivita 4.3.2</a:t>
            </a:r>
            <a:r>
              <a:rPr lang="cs-CZ" sz="2400" dirty="0" smtClean="0"/>
              <a:t>		8. výzva MAS Labské skály-OPŽP- Realizace ÚSES</a:t>
            </a:r>
          </a:p>
          <a:p>
            <a:r>
              <a:rPr lang="cs-CZ" sz="2400" dirty="0"/>
              <a:t>	</a:t>
            </a:r>
            <a:r>
              <a:rPr lang="cs-CZ" sz="1100" dirty="0" smtClean="0"/>
              <a:t>aktivita 4.3.5</a:t>
            </a:r>
            <a:r>
              <a:rPr lang="cs-CZ" sz="2400" dirty="0" smtClean="0"/>
              <a:t>		9. </a:t>
            </a:r>
            <a:r>
              <a:rPr lang="cs-CZ" sz="2400" dirty="0"/>
              <a:t>výzva MAS Labské skály-OPŽP- </a:t>
            </a:r>
            <a:r>
              <a:rPr lang="cs-CZ" sz="2400" dirty="0" smtClean="0"/>
              <a:t>Protierozní opatření</a:t>
            </a:r>
          </a:p>
          <a:p>
            <a:r>
              <a:rPr lang="cs-CZ" sz="2400" dirty="0" smtClean="0"/>
              <a:t>     </a:t>
            </a:r>
            <a:r>
              <a:rPr lang="cs-CZ" sz="1100" dirty="0" smtClean="0"/>
              <a:t>aktivita 4.2                  </a:t>
            </a:r>
            <a:r>
              <a:rPr lang="cs-CZ" sz="2400" dirty="0" smtClean="0"/>
              <a:t>10. výzva MAS Labské skály-OPŽP – Likvidace invazních druhů</a:t>
            </a:r>
          </a:p>
          <a:p>
            <a:r>
              <a:rPr lang="cs-CZ" sz="1200" dirty="0" smtClean="0"/>
              <a:t>Specifický </a:t>
            </a:r>
            <a:r>
              <a:rPr lang="cs-CZ" sz="1200" dirty="0"/>
              <a:t>cíl </a:t>
            </a:r>
            <a:r>
              <a:rPr lang="cs-CZ" sz="1200" dirty="0" smtClean="0"/>
              <a:t>4.4 </a:t>
            </a:r>
            <a:r>
              <a:rPr lang="cs-CZ" sz="1200" dirty="0"/>
              <a:t>:  </a:t>
            </a:r>
            <a:r>
              <a:rPr lang="cs-CZ" dirty="0" smtClean="0"/>
              <a:t> </a:t>
            </a:r>
            <a:r>
              <a:rPr lang="cs-CZ" sz="2400" dirty="0"/>
              <a:t>Zlepšit kvalitu prostředí v sídlech </a:t>
            </a:r>
            <a:r>
              <a:rPr lang="cs-CZ" sz="2400" dirty="0" smtClean="0"/>
              <a:t>-</a:t>
            </a:r>
            <a:r>
              <a:rPr lang="cs-CZ" dirty="0"/>
              <a:t>	</a:t>
            </a:r>
          </a:p>
          <a:p>
            <a:r>
              <a:rPr lang="cs-CZ" sz="2400" dirty="0" smtClean="0"/>
              <a:t>     </a:t>
            </a:r>
            <a:r>
              <a:rPr lang="cs-CZ" sz="1100" dirty="0" smtClean="0"/>
              <a:t>aktivita 4.4.1         připravovaná</a:t>
            </a:r>
            <a:r>
              <a:rPr lang="cs-CZ" sz="2400" dirty="0" smtClean="0"/>
              <a:t> výzva MAS Labské skály –OPŽP- Realizace sídelní zeleně</a:t>
            </a:r>
            <a:endParaRPr lang="cs-CZ" sz="2400" dirty="0"/>
          </a:p>
          <a:p>
            <a:endParaRPr lang="cs-CZ" sz="1200" dirty="0"/>
          </a:p>
        </p:txBody>
      </p:sp>
      <p:pic>
        <p:nvPicPr>
          <p:cNvPr id="8" name="Obrázek 7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CF66499C-608B-4779-8152-2ED9224D9C7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941" y="5852067"/>
            <a:ext cx="817525" cy="598477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5F01762A-4C0D-4DD9-B187-BEE7264A7C4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648" y="5725090"/>
            <a:ext cx="345501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5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5864" y="694748"/>
            <a:ext cx="11180190" cy="870101"/>
          </a:xfrm>
        </p:spPr>
        <p:txBody>
          <a:bodyPr>
            <a:normAutofit fontScale="90000"/>
          </a:bodyPr>
          <a:lstStyle/>
          <a:p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10</a:t>
            </a:r>
            <a:r>
              <a:rPr lang="cs-CZ" sz="2400" b="1" dirty="0" smtClean="0"/>
              <a:t>. </a:t>
            </a:r>
            <a:r>
              <a:rPr lang="cs-CZ" sz="2700" b="1" dirty="0" smtClean="0"/>
              <a:t>Výzva Mas Labské skály – Likvidace invazních druhů rostlin</a:t>
            </a:r>
            <a:r>
              <a:rPr lang="cs-CZ" sz="2700" dirty="0"/>
              <a:t/>
            </a:r>
            <a:br>
              <a:rPr lang="cs-CZ" sz="2700" dirty="0"/>
            </a:br>
            <a:r>
              <a:rPr lang="cs-CZ" sz="2700" dirty="0" smtClean="0"/>
              <a:t>Typy </a:t>
            </a:r>
            <a:r>
              <a:rPr lang="cs-CZ" sz="2700" dirty="0"/>
              <a:t>podporovaných projektů a aktivit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37492" y="2163326"/>
            <a:ext cx="10868562" cy="46946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Likvidace invazních druhů rostlin zahrnuje: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podpora </a:t>
            </a:r>
            <a:r>
              <a:rPr lang="cs-CZ" b="1" dirty="0"/>
              <a:t>opatření </a:t>
            </a:r>
            <a:r>
              <a:rPr lang="cs-CZ" b="1" dirty="0" smtClean="0"/>
              <a:t>zamezující šíření invazních druhů rostlin a jejich likvidaci </a:t>
            </a:r>
            <a:endParaRPr lang="cs-CZ" b="1" dirty="0"/>
          </a:p>
          <a:p>
            <a:r>
              <a:rPr lang="cs-CZ" dirty="0" smtClean="0"/>
              <a:t>opatření </a:t>
            </a:r>
            <a:r>
              <a:rPr lang="cs-CZ" dirty="0"/>
              <a:t>proti </a:t>
            </a:r>
            <a:r>
              <a:rPr lang="cs-CZ" dirty="0" smtClean="0"/>
              <a:t>invazním druhům rostlin zejména křídlatka, netýkavka, pajasan </a:t>
            </a:r>
            <a:r>
              <a:rPr lang="cs-CZ" dirty="0" err="1" smtClean="0"/>
              <a:t>žlaznatý</a:t>
            </a:r>
            <a:r>
              <a:rPr lang="cs-CZ" dirty="0" smtClean="0"/>
              <a:t>, bolševník  (likvidace, omezení, následná úprava ošetřených ploch: zatravnění, výsadba)</a:t>
            </a:r>
            <a:endParaRPr lang="cs-CZ" dirty="0"/>
          </a:p>
          <a:p>
            <a:r>
              <a:rPr lang="cs-CZ" dirty="0" smtClean="0"/>
              <a:t>osvětová činnost v problematice invazních druhů rostlin (letáčky, brožury pro širokou veřejnost)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Doporučení/omezení: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* výsadba geograficky původních dřevin viz. seznam autochtonních dřevin</a:t>
            </a:r>
          </a:p>
          <a:p>
            <a:pPr marL="0" indent="0">
              <a:buNone/>
            </a:pPr>
            <a:r>
              <a:rPr lang="cs-CZ" dirty="0" smtClean="0"/>
              <a:t>      * 5 letá udržitelnost projektu</a:t>
            </a:r>
          </a:p>
          <a:p>
            <a:pPr marL="0" indent="0">
              <a:buNone/>
            </a:pPr>
            <a:r>
              <a:rPr lang="cs-CZ" dirty="0" smtClean="0"/>
              <a:t>      * pozemky musí být voně přístupné, akceptuje se pouze lesnické oplocení výsadeb, obory</a:t>
            </a:r>
            <a:r>
              <a:rPr lang="cs-CZ" dirty="0"/>
              <a:t>		</a:t>
            </a:r>
            <a:endParaRPr lang="cs-CZ" dirty="0" smtClean="0"/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5C7FD381-8AF2-4838-A0A8-26B0CA6F078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048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53309" y="624110"/>
            <a:ext cx="9851304" cy="943433"/>
          </a:xfrm>
        </p:spPr>
        <p:txBody>
          <a:bodyPr>
            <a:normAutofit fontScale="90000"/>
          </a:bodyPr>
          <a:lstStyle/>
          <a:p>
            <a:r>
              <a:rPr lang="cs-CZ" sz="2700" b="1" dirty="0" smtClean="0"/>
              <a:t/>
            </a:r>
            <a:br>
              <a:rPr lang="cs-CZ" sz="2700" b="1" dirty="0" smtClean="0"/>
            </a:br>
            <a:r>
              <a:rPr lang="cs-CZ" sz="2700" b="1" dirty="0" smtClean="0"/>
              <a:t>11</a:t>
            </a:r>
            <a:r>
              <a:rPr lang="cs-CZ" sz="2700" b="1" dirty="0" smtClean="0"/>
              <a:t>. Výzva Mas Labské skály – Realizace sídelní zeleně</a:t>
            </a:r>
            <a:r>
              <a:rPr lang="cs-CZ" dirty="0"/>
              <a:t/>
            </a:r>
            <a:br>
              <a:rPr lang="cs-CZ" dirty="0"/>
            </a:br>
            <a:r>
              <a:rPr lang="cs-CZ" sz="2400" dirty="0" smtClean="0"/>
              <a:t>Typy </a:t>
            </a:r>
            <a:r>
              <a:rPr lang="cs-CZ" sz="2400" dirty="0"/>
              <a:t>podporovaných projektů a aktivit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2369" y="2321168"/>
            <a:ext cx="11450815" cy="4536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Realizace sídelní zeleně zahrnuje: </a:t>
            </a:r>
          </a:p>
          <a:p>
            <a:pPr marL="0" indent="0">
              <a:buNone/>
            </a:pPr>
            <a:r>
              <a:rPr lang="cs-CZ" b="1" dirty="0" smtClean="0"/>
              <a:t>HLAVNÍ</a:t>
            </a:r>
            <a:endParaRPr lang="cs-CZ" dirty="0"/>
          </a:p>
          <a:p>
            <a:r>
              <a:rPr lang="cs-CZ" dirty="0" smtClean="0"/>
              <a:t>zakládání </a:t>
            </a:r>
            <a:r>
              <a:rPr lang="cs-CZ" dirty="0"/>
              <a:t>a obnova ploch a prvků veřejné zeleně (parků, zahrad, sadů, uličních stromořadí, alejí, lesoparků, remízů, </a:t>
            </a:r>
            <a:r>
              <a:rPr lang="cs-CZ" dirty="0" err="1"/>
              <a:t>průlehů</a:t>
            </a:r>
            <a:r>
              <a:rPr lang="cs-CZ" dirty="0"/>
              <a:t>) a zlepšení jejich funkčního stavu liniovými, skupinovými i solitérními výsadbami stromů doprovázenými založením zatravněných ploch nebo ošetřením stromů či výsadbami keřů a realizace funkčních propojení přírodních ploch a prvků, </a:t>
            </a: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DOPLŇKOVÉ</a:t>
            </a:r>
            <a:endParaRPr lang="cs-CZ" b="1" dirty="0"/>
          </a:p>
          <a:p>
            <a:r>
              <a:rPr lang="cs-CZ" dirty="0" smtClean="0"/>
              <a:t>jako </a:t>
            </a:r>
            <a:r>
              <a:rPr lang="cs-CZ" dirty="0"/>
              <a:t>součást realizace zeleně obnova a zakládání doprovodných vodních prvků a ploch přírodě blízkého charakteru (vytvoření vodních a mokřadních biotopů – tůní/jezírek, mokřadů, </a:t>
            </a:r>
            <a:r>
              <a:rPr lang="cs-CZ" dirty="0" err="1"/>
              <a:t>průlehů</a:t>
            </a:r>
            <a:r>
              <a:rPr lang="cs-CZ" dirty="0"/>
              <a:t> a jiných terénních sníženin, částí vodních toků, drobných retenčních nádrží na srážkovou vodu apod. prostorově začleněných a funkčně provázaných s realizovanými plochami zeleně, které zároveň zvyšují retenční potenciál sídelního prostředí a zpomalují odtok srážkové vody), </a:t>
            </a:r>
          </a:p>
          <a:p>
            <a:r>
              <a:rPr lang="cs-CZ" dirty="0" smtClean="0"/>
              <a:t>jako </a:t>
            </a:r>
            <a:r>
              <a:rPr lang="cs-CZ" dirty="0"/>
              <a:t>součást realizace zeleně opatření na podporu biodiverzity. </a:t>
            </a:r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5C7FD381-8AF2-4838-A0A8-26B0CA6F078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826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405F22-281C-4B26-BA18-2DC805FD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244" y="830425"/>
            <a:ext cx="10142343" cy="412382"/>
          </a:xfrm>
        </p:spPr>
        <p:txBody>
          <a:bodyPr>
            <a:normAutofit fontScale="90000"/>
          </a:bodyPr>
          <a:lstStyle/>
          <a:p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Realizace </a:t>
            </a:r>
            <a:r>
              <a:rPr lang="cs-CZ" sz="2400" dirty="0" smtClean="0"/>
              <a:t>sídelní zeleně</a:t>
            </a:r>
            <a:endParaRPr 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EE16D3-B0E4-4D9E-8ABA-14B5F1E08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968" y="2655277"/>
            <a:ext cx="11222215" cy="4090756"/>
          </a:xfrm>
        </p:spPr>
        <p:txBody>
          <a:bodyPr>
            <a:normAutofit/>
          </a:bodyPr>
          <a:lstStyle/>
          <a:p>
            <a:r>
              <a:rPr lang="cs-CZ" dirty="0" smtClean="0"/>
              <a:t>Plochy </a:t>
            </a:r>
            <a:r>
              <a:rPr lang="cs-CZ" dirty="0"/>
              <a:t>zeleně jsou v územním plánu vymezeny jako zeleň ve veřejném prostranství nebo samostatně vymezeny jako plochy zeleně nebo vymezeny v rámci systému sídelní zeleně nebo jako plochy, jejichž podmínky využití zajišťují ochranu před zastavěním a umožňují využití jako zeleň. Výjimku tvoří </a:t>
            </a:r>
            <a:r>
              <a:rPr lang="cs-CZ" dirty="0" smtClean="0"/>
              <a:t>zeleň </a:t>
            </a:r>
            <a:r>
              <a:rPr lang="cs-CZ" dirty="0"/>
              <a:t>a </a:t>
            </a:r>
            <a:r>
              <a:rPr lang="cs-CZ" dirty="0" smtClean="0"/>
              <a:t>liniová výsadba </a:t>
            </a:r>
            <a:r>
              <a:rPr lang="cs-CZ" dirty="0"/>
              <a:t>podél komunikací a vodních toků, které nemusí být v územním plánu samostatně vymezeny. Revitalizované plochy se musí nacházet v zastavěném území sídla nebo na zastavitelné ploše mimo zastavěné území, na které od doby schválení územního plánu došlo k realizaci zástavby či bylo vydáno stavební povolení. 	</a:t>
            </a:r>
          </a:p>
          <a:p>
            <a:r>
              <a:rPr lang="cs-CZ" dirty="0" smtClean="0"/>
              <a:t>Projekt </a:t>
            </a:r>
            <a:r>
              <a:rPr lang="cs-CZ" dirty="0"/>
              <a:t>je realizován v </a:t>
            </a:r>
            <a:r>
              <a:rPr lang="cs-CZ" dirty="0" smtClean="0"/>
              <a:t>obcích </a:t>
            </a:r>
            <a:r>
              <a:rPr lang="cs-CZ" dirty="0" smtClean="0">
                <a:solidFill>
                  <a:srgbClr val="FF0000"/>
                </a:solidFill>
              </a:rPr>
              <a:t>bez omezení počtu obyvatel 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 smtClean="0"/>
              <a:t>V </a:t>
            </a:r>
            <a:r>
              <a:rPr lang="cs-CZ" dirty="0"/>
              <a:t>rámci </a:t>
            </a:r>
            <a:r>
              <a:rPr lang="cs-CZ" dirty="0" smtClean="0"/>
              <a:t>výsadby se mohou vysazovat i geograficky nepůvodní dřeviny, nesmí se však používat invazní druhy např. akát</a:t>
            </a:r>
            <a:endParaRPr lang="cs-CZ" dirty="0"/>
          </a:p>
          <a:p>
            <a:pPr marL="3657600" lvl="8" indent="0">
              <a:buNone/>
            </a:pP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0D11B68D-4B37-47FD-9C2F-13BB10B03CC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442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94327" y="378692"/>
            <a:ext cx="10710285" cy="1159962"/>
          </a:xfrm>
        </p:spPr>
        <p:txBody>
          <a:bodyPr>
            <a:noAutofit/>
          </a:bodyPr>
          <a:lstStyle/>
          <a:p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>Specifické </a:t>
            </a:r>
            <a:r>
              <a:rPr lang="cs-CZ" sz="2800" dirty="0" smtClean="0"/>
              <a:t>způsobilé výdaje</a:t>
            </a: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94327" y="1899137"/>
            <a:ext cx="10710285" cy="4004525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následná </a:t>
            </a:r>
            <a:r>
              <a:rPr lang="cs-CZ" dirty="0">
                <a:solidFill>
                  <a:schemeClr val="tx2"/>
                </a:solidFill>
              </a:rPr>
              <a:t>péče </a:t>
            </a:r>
            <a:r>
              <a:rPr lang="cs-CZ" dirty="0" smtClean="0">
                <a:solidFill>
                  <a:schemeClr val="tx1"/>
                </a:solidFill>
              </a:rPr>
              <a:t>a mobilní zavlažovací systém po dobu 3 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ošetření </a:t>
            </a:r>
            <a:r>
              <a:rPr lang="cs-CZ" dirty="0">
                <a:solidFill>
                  <a:schemeClr val="tx2"/>
                </a:solidFill>
              </a:rPr>
              <a:t>stávajících </a:t>
            </a:r>
            <a:r>
              <a:rPr lang="cs-CZ" dirty="0" smtClean="0">
                <a:solidFill>
                  <a:schemeClr val="tx2"/>
                </a:solidFill>
              </a:rPr>
              <a:t>stromů, kácení stromů a frézování či jiné odstranění pařezů je-li to nezbytné pro založení nové výsadby (jinak nezpůsobilý výdaj)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trávníky </a:t>
            </a:r>
            <a:r>
              <a:rPr lang="cs-CZ" dirty="0">
                <a:solidFill>
                  <a:schemeClr val="tx2"/>
                </a:solidFill>
              </a:rPr>
              <a:t>(20% z výsadby a </a:t>
            </a:r>
            <a:r>
              <a:rPr lang="cs-CZ" dirty="0" smtClean="0">
                <a:solidFill>
                  <a:schemeClr val="tx2"/>
                </a:solidFill>
              </a:rPr>
              <a:t>ošetření)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krajinné trávníky zakládané ke zvýšení </a:t>
            </a:r>
            <a:r>
              <a:rPr lang="cs-CZ" dirty="0" err="1" smtClean="0">
                <a:solidFill>
                  <a:schemeClr val="tx2"/>
                </a:solidFill>
              </a:rPr>
              <a:t>nektarodárných</a:t>
            </a:r>
            <a:r>
              <a:rPr lang="cs-CZ" dirty="0" smtClean="0">
                <a:solidFill>
                  <a:schemeClr val="tx2"/>
                </a:solidFill>
              </a:rPr>
              <a:t> a pylodárných rostlin – bez % omezení, nezapočítávají se do klasických trávníků</a:t>
            </a:r>
            <a:endParaRPr lang="cs-CZ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trvalkové </a:t>
            </a:r>
            <a:r>
              <a:rPr lang="cs-CZ" dirty="0">
                <a:solidFill>
                  <a:schemeClr val="tx2"/>
                </a:solidFill>
              </a:rPr>
              <a:t>záhony (20% z výsadby a ošetření</a:t>
            </a:r>
            <a:r>
              <a:rPr lang="cs-CZ" dirty="0" smtClean="0">
                <a:solidFill>
                  <a:schemeClr val="tx2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vodní prvky (neomezeně</a:t>
            </a:r>
            <a:r>
              <a:rPr lang="cs-CZ" dirty="0" smtClean="0">
                <a:solidFill>
                  <a:schemeClr val="tx1"/>
                </a:solidFill>
              </a:rPr>
              <a:t>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 </a:t>
            </a:r>
            <a:r>
              <a:rPr lang="cs-CZ" dirty="0">
                <a:solidFill>
                  <a:schemeClr val="tx2"/>
                </a:solidFill>
              </a:rPr>
              <a:t>pěšiny (10% ze zeleně), </a:t>
            </a:r>
            <a:endParaRPr lang="cs-CZ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mobiliář </a:t>
            </a:r>
            <a:r>
              <a:rPr lang="cs-CZ" dirty="0">
                <a:solidFill>
                  <a:schemeClr val="tx2"/>
                </a:solidFill>
              </a:rPr>
              <a:t>(20% ze zeleně), </a:t>
            </a:r>
            <a:endParaRPr lang="cs-CZ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terénní </a:t>
            </a:r>
            <a:r>
              <a:rPr lang="cs-CZ" dirty="0">
                <a:solidFill>
                  <a:schemeClr val="tx2"/>
                </a:solidFill>
              </a:rPr>
              <a:t>úpravy (20% ze zeleně)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527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DED06C-378A-4E02-AB9B-5806C9B15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079704" cy="6858000"/>
          </a:xfrm>
        </p:spPr>
        <p:txBody>
          <a:bodyPr anchor="ctr">
            <a:normAutofit/>
          </a:bodyPr>
          <a:lstStyle/>
          <a:p>
            <a:pPr algn="ctr"/>
            <a:r>
              <a:rPr lang="cs-CZ" sz="4400" b="1" dirty="0" smtClean="0"/>
              <a:t>Obecná pravidla žádosti</a:t>
            </a:r>
            <a:endParaRPr lang="cs-CZ" sz="4400" b="1" dirty="0"/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466761F6-8474-42C2-B7CB-EE2C0108D20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391" y="5725274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33A079F-C080-4183-B9A8-280967427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991" y="398951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41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b="1" dirty="0" smtClean="0"/>
              <a:t/>
            </a:r>
            <a:br>
              <a:rPr lang="cs-CZ" sz="4400" b="1" dirty="0" smtClean="0"/>
            </a:br>
            <a:r>
              <a:rPr lang="cs-CZ" sz="4400" b="1" dirty="0" smtClean="0"/>
              <a:t>Jak </a:t>
            </a:r>
            <a:r>
              <a:rPr lang="cs-CZ" sz="4400" b="1" dirty="0" smtClean="0"/>
              <a:t>na žádost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2611315"/>
            <a:ext cx="11031808" cy="3638655"/>
          </a:xfrm>
        </p:spPr>
        <p:txBody>
          <a:bodyPr>
            <a:normAutofit/>
          </a:bodyPr>
          <a:lstStyle/>
          <a:p>
            <a:r>
              <a:rPr lang="cs-CZ" dirty="0" smtClean="0"/>
              <a:t>Žádost se vyplňuje elektronicky v </a:t>
            </a:r>
            <a:r>
              <a:rPr lang="cs-CZ" b="1" dirty="0" smtClean="0"/>
              <a:t>systému MS2014+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* do systému se musíte registrovat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 </a:t>
            </a:r>
            <a:r>
              <a:rPr lang="cs-CZ" dirty="0" smtClean="0">
                <a:hlinkClick r:id="rId2"/>
              </a:rPr>
              <a:t>www.opzp.cz</a:t>
            </a:r>
            <a:r>
              <a:rPr lang="cs-CZ" dirty="0" smtClean="0"/>
              <a:t>, v pravém horním rohu: </a:t>
            </a:r>
            <a:r>
              <a:rPr lang="cs-CZ" dirty="0" err="1" smtClean="0"/>
              <a:t>čtvereček“podat</a:t>
            </a:r>
            <a:r>
              <a:rPr lang="cs-CZ" dirty="0" smtClean="0"/>
              <a:t> žádost“, a provést registraci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* musíte mít odpovídající elektronický podpis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* do systému vkládáte rovněž přílohy žádosti vč. el. podpisu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* Projektová dokumentace  může být doložena v tištěné podobě ve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   2 vyhotoveních  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</a:t>
            </a:r>
            <a:r>
              <a:rPr lang="cs-CZ" dirty="0" smtClean="0"/>
              <a:t>* vyplnění žádosti jiným subjektem je uznaným nákladem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do výše 30 000,- Kč</a:t>
            </a: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676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3255" y="624110"/>
            <a:ext cx="10571358" cy="128089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Přílohy </a:t>
            </a:r>
            <a:r>
              <a:rPr lang="cs-CZ" b="1" dirty="0" smtClean="0"/>
              <a:t>žádosti </a:t>
            </a:r>
            <a:br>
              <a:rPr lang="cs-CZ" b="1" dirty="0" smtClean="0"/>
            </a:br>
            <a:r>
              <a:rPr lang="cs-CZ" b="1" dirty="0" smtClean="0"/>
              <a:t>Pravidla pro žadatele a příjemce verze 19.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37492" y="3094892"/>
            <a:ext cx="10467120" cy="2816330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Plné moci - </a:t>
            </a:r>
            <a:r>
              <a:rPr lang="cs-CZ" dirty="0"/>
              <a:t>plná moc pro osobu oprávněnou jednat jménem statutárního zástupce (plná moc k </a:t>
            </a:r>
            <a:r>
              <a:rPr lang="cs-CZ" dirty="0" smtClean="0"/>
              <a:t>podpisu příloh </a:t>
            </a:r>
            <a:r>
              <a:rPr lang="cs-CZ" dirty="0"/>
              <a:t>a formuláře žádosti, podání žádosti o platbu apod.). Plná moc nemusí být úředně ověřena. </a:t>
            </a:r>
            <a:r>
              <a:rPr lang="cs-CZ" dirty="0" smtClean="0"/>
              <a:t>Může být </a:t>
            </a:r>
            <a:r>
              <a:rPr lang="cs-CZ" dirty="0"/>
              <a:t>vyhotovena v IS KP14+ pomocí šablony uložené v systému nebo přiložena </a:t>
            </a:r>
            <a:r>
              <a:rPr lang="cs-CZ" dirty="0" smtClean="0"/>
              <a:t>samostatně jako příloha.</a:t>
            </a:r>
          </a:p>
          <a:p>
            <a:r>
              <a:rPr lang="cs-CZ" b="1" dirty="0" smtClean="0"/>
              <a:t>Aktuální </a:t>
            </a:r>
            <a:r>
              <a:rPr lang="cs-CZ" b="1" dirty="0"/>
              <a:t>prohlášení o plátcovství DPH </a:t>
            </a:r>
            <a:r>
              <a:rPr lang="cs-CZ" dirty="0"/>
              <a:t>- předkládá se v případě, že je žadatel plátcem DPH, </a:t>
            </a:r>
            <a:r>
              <a:rPr lang="cs-CZ" dirty="0" smtClean="0"/>
              <a:t>ale nebude </a:t>
            </a:r>
            <a:r>
              <a:rPr lang="cs-CZ" dirty="0"/>
              <a:t>na předmět podpory uplatňovat odpočet DPH (prohlášení musí obsahovat tuto </a:t>
            </a:r>
            <a:r>
              <a:rPr lang="cs-CZ" dirty="0" smtClean="0"/>
              <a:t>skutečnost včetně </a:t>
            </a:r>
            <a:r>
              <a:rPr lang="cs-CZ" dirty="0"/>
              <a:t>zdůvodnění), a v případě, že příjemce bude uplatňovat částečný nárok na odpočet daně dle </a:t>
            </a:r>
            <a:r>
              <a:rPr lang="cs-CZ" dirty="0" smtClean="0"/>
              <a:t>§72 </a:t>
            </a:r>
            <a:r>
              <a:rPr lang="cs-CZ" dirty="0"/>
              <a:t>odst. 5 zákona č. 235/2004 Sb., o dani z přidané hodnoty, v platném znění (prohlášení </a:t>
            </a:r>
            <a:r>
              <a:rPr lang="cs-CZ" dirty="0" smtClean="0"/>
              <a:t>musí obsahovat </a:t>
            </a:r>
            <a:r>
              <a:rPr lang="cs-CZ" dirty="0"/>
              <a:t>tuto skutečnost a roční vypořádací koeficient za poslední rok).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369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1494692" y="1644162"/>
            <a:ext cx="10009920" cy="4987546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Kumulativní rozpočet projektu </a:t>
            </a:r>
            <a:r>
              <a:rPr lang="cs-CZ" dirty="0"/>
              <a:t>– zpracovaný dle závazného vzoru uveřejněného v rámci </a:t>
            </a:r>
            <a:r>
              <a:rPr lang="cs-CZ" dirty="0" smtClean="0"/>
              <a:t>výzvy, jedná se o souhrnný rozpočet (cena za realizaci, projektovou přípravu, nákup nemovitosti,  propagaci, neuznané náklady </a:t>
            </a:r>
            <a:r>
              <a:rPr lang="cs-CZ" dirty="0" err="1" smtClean="0"/>
              <a:t>adt</a:t>
            </a:r>
            <a:r>
              <a:rPr lang="cs-CZ" dirty="0" smtClean="0"/>
              <a:t>.) musí být podepsán </a:t>
            </a:r>
            <a:r>
              <a:rPr lang="cs-CZ" dirty="0" err="1" smtClean="0"/>
              <a:t>žatadelem</a:t>
            </a:r>
            <a:endParaRPr lang="cs-CZ" dirty="0" smtClean="0"/>
          </a:p>
          <a:p>
            <a:r>
              <a:rPr lang="cs-CZ" b="1" dirty="0" smtClean="0"/>
              <a:t>Vyjádření stavebního úřadu </a:t>
            </a:r>
            <a:r>
              <a:rPr lang="cs-CZ" dirty="0" smtClean="0"/>
              <a:t>zda akce vyžaduje či nevyžaduje úkon stavebního úřadu</a:t>
            </a:r>
          </a:p>
          <a:p>
            <a:pPr marL="0" indent="0" algn="just">
              <a:buNone/>
            </a:pPr>
            <a:r>
              <a:rPr lang="cs-CZ" dirty="0" smtClean="0"/>
              <a:t>               Vyžaduje-li doložíme: </a:t>
            </a:r>
            <a:r>
              <a:rPr lang="cs-CZ" b="1" dirty="0"/>
              <a:t>Stavební povolení, povolení k nakládání s </a:t>
            </a:r>
            <a:r>
              <a:rPr lang="cs-CZ" b="1" dirty="0" smtClean="0"/>
              <a:t>vodami</a:t>
            </a:r>
            <a:endParaRPr lang="cs-CZ" b="1" dirty="0"/>
          </a:p>
          <a:p>
            <a:pPr marL="0" indent="0" algn="just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                                      územní </a:t>
            </a:r>
            <a:r>
              <a:rPr lang="cs-CZ" b="1" dirty="0"/>
              <a:t>rozhodnutí/souhlas, </a:t>
            </a:r>
            <a:r>
              <a:rPr lang="cs-CZ" b="1" dirty="0" smtClean="0"/>
              <a:t>souhlas s </a:t>
            </a:r>
            <a:r>
              <a:rPr lang="cs-CZ" b="1" dirty="0"/>
              <a:t>ohlášením </a:t>
            </a:r>
            <a:r>
              <a:rPr lang="cs-CZ" b="1" dirty="0" smtClean="0"/>
              <a:t>          </a:t>
            </a:r>
          </a:p>
          <a:p>
            <a:pPr marL="0" indent="0" algn="just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                                      stavby/terénních </a:t>
            </a:r>
            <a:r>
              <a:rPr lang="cs-CZ" b="1" dirty="0"/>
              <a:t>úprav/udržovacích prací</a:t>
            </a:r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</a:t>
            </a:r>
            <a:r>
              <a:rPr lang="cs-CZ" b="1" dirty="0"/>
              <a:t>Povolení ke kácení </a:t>
            </a:r>
            <a:r>
              <a:rPr lang="cs-CZ" dirty="0"/>
              <a:t>– pro dřeviny rostoucí mimo plochy vydaného </a:t>
            </a:r>
            <a:r>
              <a:rPr lang="cs-CZ" dirty="0" smtClean="0"/>
              <a:t> </a:t>
            </a:r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stavebního povolení/rozhodnutí </a:t>
            </a:r>
            <a:r>
              <a:rPr lang="cs-CZ" dirty="0"/>
              <a:t>o nakládání s vodami/územního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rozhodnutí</a:t>
            </a:r>
            <a:endParaRPr lang="cs-CZ" dirty="0"/>
          </a:p>
          <a:p>
            <a:pPr marL="0" indent="0" algn="just">
              <a:buNone/>
            </a:pPr>
            <a:r>
              <a:rPr lang="pl-PL" dirty="0"/>
              <a:t> </a:t>
            </a:r>
            <a:r>
              <a:rPr lang="pl-PL" dirty="0" smtClean="0"/>
              <a:t>                                   </a:t>
            </a:r>
            <a:r>
              <a:rPr lang="pl-PL" b="1" dirty="0" smtClean="0"/>
              <a:t>Výjimky </a:t>
            </a:r>
            <a:r>
              <a:rPr lang="pl-PL" b="1" dirty="0"/>
              <a:t>ze zákona č. 114/1992 Sb., o ochraně přírody a krajiny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Rozhodnutí vydaná ve správním řízení musí být opatřena doložkou právní moci, dokument musí nabýt </a:t>
            </a:r>
            <a:r>
              <a:rPr lang="cs-CZ" dirty="0" smtClean="0"/>
              <a:t>právní moci </a:t>
            </a:r>
            <a:r>
              <a:rPr lang="cs-CZ" dirty="0"/>
              <a:t>nejpozději ke dni vypršení lhůty pro doplnění žádosti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184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52954" y="1749669"/>
            <a:ext cx="9851658" cy="41615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Nevyžaduje-li </a:t>
            </a:r>
            <a:r>
              <a:rPr lang="cs-CZ" dirty="0"/>
              <a:t>doložíme</a:t>
            </a:r>
            <a:r>
              <a:rPr lang="cs-CZ" dirty="0" smtClean="0"/>
              <a:t>: </a:t>
            </a:r>
          </a:p>
          <a:p>
            <a:pPr marL="0" indent="0" algn="just">
              <a:buNone/>
            </a:pPr>
            <a:r>
              <a:rPr lang="cs-CZ" b="1" dirty="0" smtClean="0"/>
              <a:t>Souhrnné </a:t>
            </a:r>
            <a:r>
              <a:rPr lang="cs-CZ" b="1" dirty="0"/>
              <a:t>stanovisko odboru životního prostředí </a:t>
            </a:r>
            <a:r>
              <a:rPr lang="cs-CZ" dirty="0"/>
              <a:t>a všechny povinné </a:t>
            </a:r>
            <a:r>
              <a:rPr lang="cs-CZ" dirty="0" smtClean="0"/>
              <a:t>dokumenty vyplývající </a:t>
            </a:r>
            <a:r>
              <a:rPr lang="cs-CZ" dirty="0"/>
              <a:t>z jeho </a:t>
            </a:r>
            <a:r>
              <a:rPr lang="cs-CZ" dirty="0" smtClean="0"/>
              <a:t>požadavků. </a:t>
            </a:r>
            <a:r>
              <a:rPr lang="cs-CZ" dirty="0"/>
              <a:t>Nepředkládá se v rámci opatření SC 4.1, pokud je </a:t>
            </a:r>
            <a:r>
              <a:rPr lang="cs-CZ" dirty="0" smtClean="0"/>
              <a:t>žadatelem orgán </a:t>
            </a:r>
            <a:r>
              <a:rPr lang="cs-CZ" dirty="0"/>
              <a:t>ochrany přírody vykonávající státní správu na úseku ochrany přírody a krajiny </a:t>
            </a:r>
            <a:r>
              <a:rPr lang="cs-CZ" dirty="0" smtClean="0"/>
              <a:t>podle zákona </a:t>
            </a:r>
            <a:r>
              <a:rPr lang="cs-CZ" dirty="0"/>
              <a:t>č. 114/1992 Sb.</a:t>
            </a:r>
          </a:p>
          <a:p>
            <a:pPr marL="0" indent="0" algn="just">
              <a:buNone/>
            </a:pPr>
            <a:r>
              <a:rPr lang="cs-CZ" b="1" dirty="0" smtClean="0"/>
              <a:t>Stanovisko </a:t>
            </a:r>
            <a:r>
              <a:rPr lang="cs-CZ" b="1" dirty="0"/>
              <a:t>orgánu státní správy (místně a věcně příslušný stavební úřad) </a:t>
            </a:r>
            <a:r>
              <a:rPr lang="cs-CZ" b="1" dirty="0" smtClean="0"/>
              <a:t>dokládající soulad </a:t>
            </a:r>
            <a:r>
              <a:rPr lang="cs-CZ" b="1" dirty="0"/>
              <a:t>s územně plánovací dokumentací nebo schváleným plánem </a:t>
            </a:r>
            <a:r>
              <a:rPr lang="cs-CZ" b="1" dirty="0" smtClean="0"/>
              <a:t>pozemkových úprav</a:t>
            </a:r>
            <a:r>
              <a:rPr lang="cs-CZ" b="1" dirty="0"/>
              <a:t>. </a:t>
            </a:r>
            <a:r>
              <a:rPr lang="cs-CZ" dirty="0"/>
              <a:t>Nepředkládá se pro opatření v rámci SC 4.1 a SC 4.2, pro opatření „zpracování </a:t>
            </a:r>
            <a:r>
              <a:rPr lang="cs-CZ" dirty="0" smtClean="0"/>
              <a:t>plánu ÚSES</a:t>
            </a:r>
            <a:r>
              <a:rPr lang="cs-CZ" dirty="0"/>
              <a:t>“ ze SC 4.3 a pro opatření na zpracování studie systémů sídelní zeleně ve </a:t>
            </a:r>
            <a:r>
              <a:rPr lang="cs-CZ" dirty="0" smtClean="0"/>
              <a:t>SC  </a:t>
            </a:r>
            <a:r>
              <a:rPr lang="cs-CZ" dirty="0"/>
              <a:t>4.4</a:t>
            </a:r>
            <a:r>
              <a:rPr lang="cs-CZ" dirty="0" smtClean="0"/>
              <a:t>. </a:t>
            </a:r>
          </a:p>
          <a:p>
            <a:pPr marL="0" indent="0" algn="just">
              <a:buNone/>
            </a:pPr>
            <a:endParaRPr lang="cs-CZ" i="1" dirty="0"/>
          </a:p>
          <a:p>
            <a:pPr marL="0" indent="0" algn="just">
              <a:buNone/>
            </a:pPr>
            <a:r>
              <a:rPr lang="cs-CZ" i="1" dirty="0" smtClean="0"/>
              <a:t>Rozhodnutí</a:t>
            </a:r>
            <a:r>
              <a:rPr lang="cs-CZ" i="1" dirty="0"/>
              <a:t>, závazná stanoviska či vyjádření orgánů ochrany přírody k dočasným </a:t>
            </a:r>
            <a:r>
              <a:rPr lang="cs-CZ" i="1" dirty="0" smtClean="0"/>
              <a:t>stavbám, které </a:t>
            </a:r>
            <a:r>
              <a:rPr lang="cs-CZ" i="1" dirty="0"/>
              <a:t>jsou nezbytné pro realizaci opatření, mohou být vydané i na jinou osobu, než je </a:t>
            </a:r>
            <a:r>
              <a:rPr lang="cs-CZ" i="1" dirty="0" smtClean="0"/>
              <a:t>žadatel (</a:t>
            </a:r>
            <a:r>
              <a:rPr lang="cs-CZ" i="1" dirty="0"/>
              <a:t>např. na osobu zajišťující inženýrskou činnost).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132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7831" y="1090246"/>
            <a:ext cx="10440742" cy="521819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Pro opatření na území zvláště chráněných území a lokalit soustavy Natura 2000 je nutno </a:t>
            </a:r>
            <a:r>
              <a:rPr lang="cs-CZ" dirty="0" smtClean="0"/>
              <a:t>doložit </a:t>
            </a:r>
            <a:r>
              <a:rPr lang="cs-CZ" b="1" dirty="0" smtClean="0"/>
              <a:t>vyjádření </a:t>
            </a:r>
            <a:r>
              <a:rPr lang="cs-CZ" b="1" dirty="0"/>
              <a:t>příslušného orgánu ochrany přírody, že opatření není v rozporu s </a:t>
            </a:r>
            <a:r>
              <a:rPr lang="cs-CZ" b="1" dirty="0" smtClean="0"/>
              <a:t>plánem/zásadami péče</a:t>
            </a:r>
            <a:r>
              <a:rPr lang="cs-CZ" b="1" dirty="0"/>
              <a:t>, souhrnem doporučeného opatření </a:t>
            </a:r>
            <a:r>
              <a:rPr lang="cs-CZ" dirty="0"/>
              <a:t>a plněním cílů ochrany k zachování předmětu </a:t>
            </a:r>
            <a:r>
              <a:rPr lang="cs-CZ" dirty="0" smtClean="0"/>
              <a:t>ochrany. V </a:t>
            </a:r>
            <a:r>
              <a:rPr lang="cs-CZ" dirty="0"/>
              <a:t>době podání žádosti o podporu musí být plán/zásady péče či souhrn doporučených opatření platný</a:t>
            </a:r>
            <a:r>
              <a:rPr lang="cs-CZ" dirty="0" smtClean="0"/>
              <a:t>. Nepředkládá </a:t>
            </a:r>
            <a:r>
              <a:rPr lang="cs-CZ" dirty="0"/>
              <a:t>se v rámci opatření SC 4.1 Zajistit příznivý stav předmětu ochrany národně </a:t>
            </a:r>
            <a:r>
              <a:rPr lang="cs-CZ" dirty="0" smtClean="0"/>
              <a:t>významných chráněných </a:t>
            </a:r>
            <a:r>
              <a:rPr lang="cs-CZ" dirty="0"/>
              <a:t>území, </a:t>
            </a:r>
            <a:r>
              <a:rPr lang="cs-CZ" dirty="0" smtClean="0"/>
              <a:t>pokud </a:t>
            </a:r>
            <a:r>
              <a:rPr lang="cs-CZ" dirty="0"/>
              <a:t>je žadatelem orgán ochrany přírody</a:t>
            </a:r>
            <a:r>
              <a:rPr lang="cs-CZ" dirty="0" smtClean="0"/>
              <a:t>.</a:t>
            </a:r>
          </a:p>
          <a:p>
            <a:pPr algn="just"/>
            <a:r>
              <a:rPr lang="cs-CZ" b="1" dirty="0"/>
              <a:t>Smlouva o smlouvě budoucí nebo kupní smlouva </a:t>
            </a:r>
            <a:r>
              <a:rPr lang="cs-CZ" dirty="0"/>
              <a:t>– v případě nákupu nemovitosti nebo </a:t>
            </a:r>
            <a:r>
              <a:rPr lang="cs-CZ" dirty="0" smtClean="0"/>
              <a:t>pozemku</a:t>
            </a:r>
          </a:p>
          <a:p>
            <a:pPr algn="just"/>
            <a:r>
              <a:rPr lang="cs-CZ" b="1" dirty="0"/>
              <a:t>Ocenění pozemku nebo jiné nemovitosti odborně způsobilou osobou </a:t>
            </a:r>
            <a:r>
              <a:rPr lang="cs-CZ" dirty="0"/>
              <a:t>dle zákona </a:t>
            </a:r>
            <a:r>
              <a:rPr lang="cs-CZ" dirty="0" smtClean="0"/>
              <a:t>č. 151/1997 Sb</a:t>
            </a:r>
            <a:r>
              <a:rPr lang="cs-CZ" dirty="0"/>
              <a:t>., o oceňování majetku a o změně některých zákonů (zákon o oceňování majetku), ve znění </a:t>
            </a:r>
            <a:r>
              <a:rPr lang="cs-CZ" dirty="0" smtClean="0"/>
              <a:t>pozdějších předpisů </a:t>
            </a:r>
            <a:r>
              <a:rPr lang="cs-CZ" dirty="0"/>
              <a:t>– v případě, že je uplatněna podpora na nákup pozemku nebo jiné </a:t>
            </a:r>
            <a:r>
              <a:rPr lang="cs-CZ" dirty="0" smtClean="0"/>
              <a:t>nemovitosti</a:t>
            </a:r>
          </a:p>
          <a:p>
            <a:r>
              <a:rPr lang="cs-CZ" b="1" dirty="0"/>
              <a:t>Čestné prohlášení žadatele obsahující níže uvedené skutečnosti:</a:t>
            </a:r>
          </a:p>
          <a:p>
            <a:pPr marL="0" indent="0">
              <a:buNone/>
            </a:pPr>
            <a:r>
              <a:rPr lang="cs-CZ" b="1" dirty="0" smtClean="0"/>
              <a:t>Žadatel </a:t>
            </a:r>
            <a:r>
              <a:rPr lang="cs-CZ" b="1" dirty="0"/>
              <a:t>prohlašuje, že má na pozemcích realizace akce vypořádány vlastnické vztahy</a:t>
            </a:r>
            <a:r>
              <a:rPr lang="cs-CZ" b="1" dirty="0" smtClean="0"/>
              <a:t>. </a:t>
            </a:r>
            <a:r>
              <a:rPr lang="cs-CZ" dirty="0" smtClean="0"/>
              <a:t>Obsahem </a:t>
            </a:r>
            <a:r>
              <a:rPr lang="cs-CZ" dirty="0"/>
              <a:t>prohlášení bude soupis veškerých pozemků dotčených realizací akce. </a:t>
            </a:r>
            <a:r>
              <a:rPr lang="cs-CZ" dirty="0" smtClean="0"/>
              <a:t>Nedokládá se </a:t>
            </a:r>
            <a:r>
              <a:rPr lang="cs-CZ" dirty="0"/>
              <a:t>pro opatření na „zajištění územní ochrany“ a „zpracování podkladů pro zajištění péče“ </a:t>
            </a:r>
            <a:r>
              <a:rPr lang="cs-CZ" dirty="0" smtClean="0"/>
              <a:t>ve SC </a:t>
            </a:r>
            <a:r>
              <a:rPr lang="cs-CZ" dirty="0"/>
              <a:t>4.1 a pro opatření „zpracování plánů ÚSES“ ve SC 4.3 a pro opatření na </a:t>
            </a:r>
            <a:r>
              <a:rPr lang="cs-CZ" dirty="0" smtClean="0"/>
              <a:t>zpracování studie </a:t>
            </a:r>
            <a:r>
              <a:rPr lang="cs-CZ" dirty="0"/>
              <a:t>systémů sídelní zeleně ve SC 4.4. Žadatel může využít vzor Prohlášení </a:t>
            </a:r>
            <a:r>
              <a:rPr lang="cs-CZ" dirty="0" smtClean="0"/>
              <a:t>o nemovitostech</a:t>
            </a:r>
            <a:r>
              <a:rPr lang="cs-CZ" dirty="0"/>
              <a:t>, zveřejněný na stránkách www.opzp.cz</a:t>
            </a:r>
          </a:p>
          <a:p>
            <a:pPr marL="0" indent="0">
              <a:buNone/>
            </a:pPr>
            <a:r>
              <a:rPr lang="cs-CZ" b="1" dirty="0" smtClean="0"/>
              <a:t>Žadatel </a:t>
            </a:r>
            <a:r>
              <a:rPr lang="cs-CZ" b="1" dirty="0"/>
              <a:t>prohlašuje, že součástí projektu nebude realizace opatření, která </a:t>
            </a:r>
            <a:r>
              <a:rPr lang="cs-CZ" b="1" dirty="0" smtClean="0"/>
              <a:t>byla rozhodnutím </a:t>
            </a:r>
            <a:r>
              <a:rPr lang="cs-CZ" b="1" dirty="0"/>
              <a:t>orgánu správy uložena nebo vyplývají ze zákona jako kompenzační</a:t>
            </a:r>
            <a:r>
              <a:rPr lang="cs-CZ" b="1" dirty="0" smtClean="0"/>
              <a:t>, náhradní </a:t>
            </a:r>
            <a:r>
              <a:rPr lang="cs-CZ" b="1" dirty="0"/>
              <a:t>nebo nápravná</a:t>
            </a:r>
            <a:r>
              <a:rPr lang="cs-CZ" dirty="0"/>
              <a:t>. Náhradní výsadby uložené za kácení dřevin v </a:t>
            </a:r>
            <a:r>
              <a:rPr lang="cs-CZ" dirty="0" smtClean="0"/>
              <a:t>souvislosti s </a:t>
            </a:r>
            <a:r>
              <a:rPr lang="cs-CZ" dirty="0"/>
              <a:t>realizací projektu na revitalizaci zeleně se nepovažují za kompenzační, </a:t>
            </a:r>
            <a:r>
              <a:rPr lang="cs-CZ" dirty="0" smtClean="0"/>
              <a:t>náhradní nebo </a:t>
            </a:r>
            <a:r>
              <a:rPr lang="cs-CZ" dirty="0"/>
              <a:t>nápravná.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i="1" dirty="0"/>
              <a:t>Čestné prohlášení je dále možno doplnit o prohlášení že položkový rozpočet obsahuje </a:t>
            </a:r>
            <a:r>
              <a:rPr lang="cs-CZ" i="1" dirty="0" smtClean="0"/>
              <a:t>ceny v </a:t>
            </a:r>
            <a:r>
              <a:rPr lang="cs-CZ" i="1" dirty="0"/>
              <a:t>místě a čase obvyklé (viz níže „projektová dokumentace“) a o náležitosti </a:t>
            </a:r>
            <a:r>
              <a:rPr lang="cs-CZ" i="1" dirty="0" smtClean="0"/>
              <a:t>vyplývající z </a:t>
            </a:r>
            <a:r>
              <a:rPr lang="cs-CZ" i="1" dirty="0"/>
              <a:t>povinných ekonomických příloh, viz Příloha 1.6 těchto Pravidel.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28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20843AB3-72B3-41A3-908C-D645A46FB96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989" y="308707"/>
            <a:ext cx="817525" cy="598477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1108363" y="1468582"/>
            <a:ext cx="10806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8. výzva </a:t>
            </a:r>
            <a:r>
              <a:rPr lang="cs-CZ" sz="2400" dirty="0"/>
              <a:t>MAS </a:t>
            </a:r>
            <a:r>
              <a:rPr lang="cs-CZ" sz="2400" dirty="0" smtClean="0"/>
              <a:t>Labské skály-OPŽP- Realizace </a:t>
            </a:r>
            <a:r>
              <a:rPr lang="cs-CZ" sz="2400" dirty="0" err="1" smtClean="0"/>
              <a:t>Úses</a:t>
            </a:r>
            <a:endParaRPr lang="cs-CZ" sz="24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87054"/>
              </p:ext>
            </p:extLst>
          </p:nvPr>
        </p:nvGraphicFramePr>
        <p:xfrm>
          <a:off x="1588652" y="2798617"/>
          <a:ext cx="9541165" cy="385214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458693">
                  <a:extLst>
                    <a:ext uri="{9D8B030D-6E8A-4147-A177-3AD203B41FA5}">
                      <a16:colId xmlns:a16="http://schemas.microsoft.com/office/drawing/2014/main" val="1243243168"/>
                    </a:ext>
                  </a:extLst>
                </a:gridCol>
                <a:gridCol w="4082472">
                  <a:extLst>
                    <a:ext uri="{9D8B030D-6E8A-4147-A177-3AD203B41FA5}">
                      <a16:colId xmlns:a16="http://schemas.microsoft.com/office/drawing/2014/main" val="360999909"/>
                    </a:ext>
                  </a:extLst>
                </a:gridCol>
              </a:tblGrid>
              <a:tr h="366467">
                <a:tc>
                  <a:txBody>
                    <a:bodyPr/>
                    <a:lstStyle/>
                    <a:p>
                      <a:r>
                        <a:rPr lang="cs-CZ" dirty="0"/>
                        <a:t>Vyhlašovatel výzvy: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MAS Labské skály, z.s.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595551"/>
                  </a:ext>
                </a:extLst>
              </a:tr>
              <a:tr h="453822">
                <a:tc>
                  <a:txBody>
                    <a:bodyPr/>
                    <a:lstStyle/>
                    <a:p>
                      <a:r>
                        <a:rPr lang="cs-CZ" dirty="0"/>
                        <a:t>Alokace výzvy (prostředky EU):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1 000 000,-Kč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59913"/>
                  </a:ext>
                </a:extLst>
              </a:tr>
              <a:tr h="648317">
                <a:tc>
                  <a:txBody>
                    <a:bodyPr/>
                    <a:lstStyle/>
                    <a:p>
                      <a:r>
                        <a:rPr lang="cs-CZ" dirty="0"/>
                        <a:t>Datum vyhlášení výzvy MAS a zahájení příjmu žádostí: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5. 8. 2019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198057"/>
                  </a:ext>
                </a:extLst>
              </a:tr>
              <a:tr h="453822">
                <a:tc>
                  <a:txBody>
                    <a:bodyPr/>
                    <a:lstStyle/>
                    <a:p>
                      <a:r>
                        <a:rPr lang="cs-CZ" dirty="0"/>
                        <a:t>Ukončení příjmu žádostí o podporu: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6. 1. 2020 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548688"/>
                  </a:ext>
                </a:extLst>
              </a:tr>
              <a:tr h="366467">
                <a:tc>
                  <a:txBody>
                    <a:bodyPr/>
                    <a:lstStyle/>
                    <a:p>
                      <a:r>
                        <a:rPr lang="cs-CZ" dirty="0"/>
                        <a:t>Míra </a:t>
                      </a:r>
                      <a:r>
                        <a:rPr lang="cs-CZ" dirty="0" smtClean="0"/>
                        <a:t>podpory/spoluúčast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100% / 0%</a:t>
                      </a:r>
                    </a:p>
                    <a:p>
                      <a:r>
                        <a:rPr lang="cs-CZ" dirty="0" smtClean="0"/>
                        <a:t>80%  / 20%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0566"/>
                  </a:ext>
                </a:extLst>
              </a:tr>
              <a:tr h="648317">
                <a:tc>
                  <a:txBody>
                    <a:bodyPr/>
                    <a:lstStyle/>
                    <a:p>
                      <a:r>
                        <a:rPr lang="cs-CZ" dirty="0"/>
                        <a:t>Nejzazší datum pro ukončení fyzické realizace projektu: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30. 6. </a:t>
                      </a:r>
                      <a:r>
                        <a:rPr lang="cs-CZ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602090"/>
                  </a:ext>
                </a:extLst>
              </a:tr>
              <a:tr h="641317">
                <a:tc>
                  <a:txBody>
                    <a:bodyPr/>
                    <a:lstStyle/>
                    <a:p>
                      <a:r>
                        <a:rPr lang="cs-CZ" dirty="0"/>
                        <a:t>Minimální výše způsobilých realizačních výdajů: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100 000 Kč (bez DPH)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806304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35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80393" y="1318846"/>
            <a:ext cx="10124220" cy="511023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sz="2100" b="1" dirty="0"/>
              <a:t>ÚSES </a:t>
            </a:r>
            <a:r>
              <a:rPr lang="cs-CZ" sz="2100" dirty="0"/>
              <a:t>– v případě, kdy je opatření realizováno v rámci prvků ÚSES, je třeba tuto skutečnost </a:t>
            </a:r>
            <a:r>
              <a:rPr lang="cs-CZ" sz="2100" dirty="0" smtClean="0"/>
              <a:t>doložit platnou </a:t>
            </a:r>
            <a:r>
              <a:rPr lang="cs-CZ" sz="2100" dirty="0"/>
              <a:t>územně plánovací dokumentací nebo plánem komplexních pozemkových úprav.</a:t>
            </a:r>
          </a:p>
          <a:p>
            <a:pPr algn="just"/>
            <a:r>
              <a:rPr lang="cs-CZ" b="1" dirty="0"/>
              <a:t>Registrované významné krajinné prvky </a:t>
            </a:r>
            <a:r>
              <a:rPr lang="cs-CZ" dirty="0"/>
              <a:t>– v případě, kdy je opatření realizováno v rámci </a:t>
            </a:r>
            <a:r>
              <a:rPr lang="cs-CZ" dirty="0" smtClean="0"/>
              <a:t>registrovaných významných </a:t>
            </a:r>
            <a:r>
              <a:rPr lang="cs-CZ" dirty="0"/>
              <a:t>krajinných prvků, je třeba tuto skutečnost doložit rozhodnutím o registraci (</a:t>
            </a:r>
            <a:r>
              <a:rPr lang="cs-CZ" dirty="0" smtClean="0"/>
              <a:t>prostá kopie</a:t>
            </a:r>
            <a:r>
              <a:rPr lang="cs-CZ" dirty="0"/>
              <a:t>).</a:t>
            </a:r>
          </a:p>
          <a:p>
            <a:pPr algn="just"/>
            <a:r>
              <a:rPr lang="cs-CZ" b="1" dirty="0"/>
              <a:t>Prohlášení o vzdání se práva na náhradu škody </a:t>
            </a:r>
            <a:r>
              <a:rPr lang="cs-CZ" dirty="0"/>
              <a:t>– </a:t>
            </a:r>
            <a:r>
              <a:rPr lang="cs-CZ" b="1" dirty="0"/>
              <a:t>pro obnovu a výstavbu MVN </a:t>
            </a:r>
            <a:r>
              <a:rPr lang="cs-CZ" dirty="0"/>
              <a:t>v rámci SC 4.3</a:t>
            </a:r>
            <a:r>
              <a:rPr lang="cs-CZ" dirty="0" smtClean="0"/>
              <a:t>. Příloha </a:t>
            </a:r>
            <a:r>
              <a:rPr lang="cs-CZ" dirty="0"/>
              <a:t>není vyžadována v případě realizace opatření na území ZCHÚ a lokalitách soustavy </a:t>
            </a:r>
            <a:r>
              <a:rPr lang="cs-CZ" dirty="0" smtClean="0"/>
              <a:t>Natura 2000</a:t>
            </a:r>
            <a:r>
              <a:rPr lang="cs-CZ" dirty="0"/>
              <a:t>. Žadatel použije vzor zveřejněný v rámci výzvy na podávání žádostí o podporu. (ke stažení </a:t>
            </a:r>
            <a:r>
              <a:rPr lang="cs-CZ" dirty="0" smtClean="0"/>
              <a:t>na www.opzp.cz</a:t>
            </a:r>
            <a:r>
              <a:rPr lang="cs-CZ" dirty="0"/>
              <a:t>) Dokument nemusí mít úředně ověřený podpis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Čestné prohlášení o skutečných majitelích právnické osoby a její vlastnické struktuře </a:t>
            </a:r>
            <a:r>
              <a:rPr lang="cs-CZ" dirty="0" smtClean="0"/>
              <a:t>dokládají všechny právnické osoby (za ČR příslušné organizační složky státu), přičemž část I. Požadující uvedení skutečných majitelů ve smyslu § 4 odst. 4 zákona č. 253/2008 Sb., o některých opatřeních proti legalizaci výnosů z trestné činnosti a financování terorismu, vyplňují pouze žadatelé o podporu, kteří nejsou právnickou osobou veřejného práva133. Čestné prohlášení je ke stažení na www.opzp.cz.</a:t>
            </a:r>
          </a:p>
          <a:p>
            <a:pPr algn="just"/>
            <a:r>
              <a:rPr lang="cs-CZ" b="1" dirty="0"/>
              <a:t>Projektová dokumentace nebo prováděcí dokumentace včetně položkového rozpočtu dle vyhlášky</a:t>
            </a:r>
          </a:p>
          <a:p>
            <a:pPr marL="0" indent="0" algn="just">
              <a:buNone/>
            </a:pPr>
            <a:r>
              <a:rPr lang="cs-CZ" b="1" dirty="0" smtClean="0"/>
              <a:t>      MMR </a:t>
            </a:r>
            <a:r>
              <a:rPr lang="cs-CZ" b="1" dirty="0"/>
              <a:t>č. 405/2017 Sb. v platném znění </a:t>
            </a:r>
            <a:r>
              <a:rPr lang="cs-CZ" dirty="0"/>
              <a:t>– projektová dokumentace se předkládá v </a:t>
            </a:r>
            <a:r>
              <a:rPr lang="cs-CZ" dirty="0" smtClean="0"/>
              <a:t>konečném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      stupni </a:t>
            </a:r>
            <a:r>
              <a:rPr lang="cs-CZ" dirty="0"/>
              <a:t>přípravy pro daný typ projektu, který umožní posouzení opatření a posouzení možnosti poskytnutí</a:t>
            </a:r>
          </a:p>
          <a:p>
            <a:pPr marL="0" indent="0" algn="just">
              <a:buNone/>
            </a:pPr>
            <a:r>
              <a:rPr lang="cs-CZ" dirty="0" smtClean="0"/>
              <a:t>      podpory </a:t>
            </a:r>
            <a:r>
              <a:rPr lang="cs-CZ" dirty="0"/>
              <a:t>na jeho realizaci, průběžnou a závěrečnou kontrolu z věcného, ekonomického a ekologického</a:t>
            </a:r>
          </a:p>
          <a:p>
            <a:pPr marL="0" indent="0" algn="just">
              <a:buNone/>
            </a:pPr>
            <a:r>
              <a:rPr lang="cs-CZ" dirty="0" smtClean="0"/>
              <a:t>      hlediska</a:t>
            </a:r>
            <a:r>
              <a:rPr lang="cs-CZ" dirty="0"/>
              <a:t>. Součástí projektové dokumentace bude zákres situace do katastrální mapy vypracovaný</a:t>
            </a:r>
          </a:p>
          <a:p>
            <a:pPr marL="0" indent="0" algn="just">
              <a:buNone/>
            </a:pPr>
            <a:r>
              <a:rPr lang="cs-CZ" dirty="0" smtClean="0"/>
              <a:t>      </a:t>
            </a:r>
            <a:r>
              <a:rPr lang="cs-CZ" dirty="0" err="1" smtClean="0"/>
              <a:t>zpacovatelem</a:t>
            </a:r>
            <a:r>
              <a:rPr lang="cs-CZ" dirty="0" smtClean="0"/>
              <a:t> </a:t>
            </a:r>
            <a:r>
              <a:rPr lang="cs-CZ" dirty="0"/>
              <a:t>projektové dokumentace a </a:t>
            </a:r>
            <a:r>
              <a:rPr lang="cs-CZ" dirty="0">
                <a:solidFill>
                  <a:srgbClr val="FF0000"/>
                </a:solidFill>
              </a:rPr>
              <a:t>oceněný položkový výkaz výměr ve formátu </a:t>
            </a:r>
            <a:r>
              <a:rPr lang="cs-CZ" dirty="0" err="1">
                <a:solidFill>
                  <a:srgbClr val="FF0000"/>
                </a:solidFill>
              </a:rPr>
              <a:t>xls</a:t>
            </a:r>
            <a:r>
              <a:rPr lang="cs-CZ" dirty="0"/>
              <a:t>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  V   relevantních případech </a:t>
            </a:r>
            <a:r>
              <a:rPr lang="cs-CZ" dirty="0"/>
              <a:t>musí projektová dokumentace jednoznačně specifikovat, jak bude </a:t>
            </a:r>
            <a:r>
              <a:rPr lang="cs-CZ" dirty="0" smtClean="0"/>
              <a:t>   </a:t>
            </a:r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  naloženo s </a:t>
            </a:r>
            <a:r>
              <a:rPr lang="cs-CZ" dirty="0"/>
              <a:t>odtěženým materiálem.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01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1419" y="624110"/>
            <a:ext cx="10433194" cy="1280890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Součástí </a:t>
            </a:r>
            <a:r>
              <a:rPr lang="cs-CZ" dirty="0" smtClean="0"/>
              <a:t>projektové dokumentace je vždy: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73723" y="2022231"/>
            <a:ext cx="10730889" cy="433238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a) </a:t>
            </a:r>
            <a:r>
              <a:rPr lang="cs-CZ" b="1" dirty="0"/>
              <a:t>popis a posouzení výchozího stavu </a:t>
            </a:r>
            <a:r>
              <a:rPr lang="cs-CZ" dirty="0"/>
              <a:t>lokality před realizací opatření vč. </a:t>
            </a:r>
            <a:r>
              <a:rPr lang="cs-CZ" dirty="0" smtClean="0"/>
              <a:t>Širších územních </a:t>
            </a:r>
            <a:r>
              <a:rPr lang="cs-CZ" dirty="0"/>
              <a:t>vztahů, fotodokumentace a </a:t>
            </a:r>
            <a:r>
              <a:rPr lang="cs-CZ" b="1" dirty="0">
                <a:solidFill>
                  <a:srgbClr val="FF0000"/>
                </a:solidFill>
              </a:rPr>
              <a:t>biologického </a:t>
            </a:r>
            <a:r>
              <a:rPr lang="cs-CZ" b="1" dirty="0" smtClean="0">
                <a:solidFill>
                  <a:srgbClr val="FF0000"/>
                </a:solidFill>
              </a:rPr>
              <a:t>posouzení – není nutné pro sídelní zeleň pokud se neošetřují a nekácí stromy </a:t>
            </a:r>
            <a:r>
              <a:rPr lang="cs-CZ" dirty="0"/>
              <a:t>(</a:t>
            </a:r>
            <a:r>
              <a:rPr lang="cs-CZ" dirty="0" smtClean="0"/>
              <a:t>zejména výskyt </a:t>
            </a:r>
            <a:r>
              <a:rPr lang="cs-CZ" dirty="0"/>
              <a:t>zvláště chráněných druhů, průzkum, NDOP, literatura, aj. </a:t>
            </a:r>
            <a:r>
              <a:rPr lang="cs-CZ" dirty="0" smtClean="0"/>
              <a:t>nerelevantní pro </a:t>
            </a:r>
            <a:r>
              <a:rPr lang="cs-CZ" dirty="0"/>
              <a:t>návštěvnická střediska, u kterých se předkládá interpretační plán</a:t>
            </a:r>
            <a:r>
              <a:rPr lang="cs-CZ" dirty="0" smtClean="0"/>
              <a:t>), zhodnocení </a:t>
            </a:r>
            <a:r>
              <a:rPr lang="cs-CZ" dirty="0"/>
              <a:t>stávajících biologických a ekologických hodnot lokality </a:t>
            </a:r>
            <a:r>
              <a:rPr lang="cs-CZ" dirty="0" smtClean="0"/>
              <a:t>nemusí být </a:t>
            </a:r>
            <a:r>
              <a:rPr lang="cs-CZ" dirty="0"/>
              <a:t>v rozsahu hodnocení dle § 67 zákona č. 114/1992 Sb. o ochraně </a:t>
            </a:r>
            <a:r>
              <a:rPr lang="cs-CZ" dirty="0" smtClean="0"/>
              <a:t>přírody a </a:t>
            </a:r>
            <a:r>
              <a:rPr lang="cs-CZ" dirty="0"/>
              <a:t>krajiny zpracovaného autorizovanou osobou;</a:t>
            </a:r>
          </a:p>
          <a:p>
            <a:pPr algn="just"/>
            <a:r>
              <a:rPr lang="cs-CZ" dirty="0"/>
              <a:t>b) </a:t>
            </a:r>
            <a:r>
              <a:rPr lang="cs-CZ" b="1" dirty="0"/>
              <a:t>zdůvodnění potřeby realizace opatření </a:t>
            </a:r>
            <a:r>
              <a:rPr lang="cs-CZ" dirty="0"/>
              <a:t>– popis změn přispívajících k </a:t>
            </a:r>
            <a:r>
              <a:rPr lang="cs-CZ" dirty="0" smtClean="0"/>
              <a:t>posílení přirozených </a:t>
            </a:r>
            <a:r>
              <a:rPr lang="cs-CZ" dirty="0"/>
              <a:t>funkcí krajiny dosažených </a:t>
            </a:r>
            <a:r>
              <a:rPr lang="cs-CZ" b="1" dirty="0"/>
              <a:t>realizací opatření </a:t>
            </a:r>
            <a:r>
              <a:rPr lang="cs-CZ" dirty="0"/>
              <a:t>(z popisu </a:t>
            </a:r>
            <a:r>
              <a:rPr lang="cs-CZ" dirty="0" smtClean="0"/>
              <a:t>musí být </a:t>
            </a:r>
            <a:r>
              <a:rPr lang="cs-CZ" dirty="0"/>
              <a:t>zřejmý rozsah – kvantita i kvalita dosažených pozitivních změn);</a:t>
            </a:r>
          </a:p>
          <a:p>
            <a:pPr algn="just"/>
            <a:r>
              <a:rPr lang="cs-CZ" dirty="0"/>
              <a:t>c) </a:t>
            </a:r>
            <a:r>
              <a:rPr lang="cs-CZ" b="1" dirty="0"/>
              <a:t>posouzení a popis možných negativních vlivů v průběhu realizace </a:t>
            </a:r>
            <a:r>
              <a:rPr lang="cs-CZ" b="1" dirty="0" smtClean="0"/>
              <a:t>opatření </a:t>
            </a:r>
            <a:r>
              <a:rPr lang="cs-CZ" dirty="0" smtClean="0"/>
              <a:t>na </a:t>
            </a:r>
            <a:r>
              <a:rPr lang="cs-CZ" dirty="0"/>
              <a:t>přírodu a krajinu včetně návrhu opatření na jejich eliminaci či </a:t>
            </a:r>
            <a:r>
              <a:rPr lang="cs-CZ" dirty="0" smtClean="0"/>
              <a:t>minimalizaci (</a:t>
            </a:r>
            <a:r>
              <a:rPr lang="cs-CZ" dirty="0"/>
              <a:t>např. etapizace realizace opatření, záchranné transfery organismů</a:t>
            </a:r>
            <a:r>
              <a:rPr lang="cs-CZ" dirty="0" smtClean="0"/>
              <a:t>, vytváření </a:t>
            </a:r>
            <a:r>
              <a:rPr lang="cs-CZ" dirty="0"/>
              <a:t>dočasných záchranných refugií během realizace apod.);</a:t>
            </a:r>
          </a:p>
          <a:p>
            <a:pPr algn="just"/>
            <a:r>
              <a:rPr lang="cs-CZ" dirty="0"/>
              <a:t>d) v případě návaznosti na jiná opatření bude PD obsahovat popis této </a:t>
            </a:r>
            <a:r>
              <a:rPr lang="cs-CZ" dirty="0" smtClean="0"/>
              <a:t>návaznosti tak</a:t>
            </a:r>
            <a:r>
              <a:rPr lang="cs-CZ" dirty="0"/>
              <a:t>, aby umožnil posoudit její význam pro navrhované opatření. Za </a:t>
            </a:r>
            <a:r>
              <a:rPr lang="cs-CZ" dirty="0" smtClean="0"/>
              <a:t>návazný lze </a:t>
            </a:r>
            <a:r>
              <a:rPr lang="cs-CZ" dirty="0"/>
              <a:t>považovat projekt, který pokračuje na stejném místě v realizaci </a:t>
            </a:r>
            <a:r>
              <a:rPr lang="cs-CZ" dirty="0" smtClean="0"/>
              <a:t>rozpracovaného opatření </a:t>
            </a:r>
            <a:r>
              <a:rPr lang="cs-CZ" dirty="0"/>
              <a:t>(časová návaznost) nebo rozšiřuje území, ve </a:t>
            </a:r>
            <a:r>
              <a:rPr lang="cs-CZ" dirty="0" smtClean="0"/>
              <a:t>kterém již </a:t>
            </a:r>
            <a:r>
              <a:rPr lang="cs-CZ" dirty="0"/>
              <a:t>byla podobná opatření realizována (územní návaznost). Za návazný </a:t>
            </a:r>
            <a:r>
              <a:rPr lang="cs-CZ" dirty="0" smtClean="0"/>
              <a:t>lze považovat </a:t>
            </a:r>
            <a:r>
              <a:rPr lang="cs-CZ" dirty="0"/>
              <a:t>v tomto smyslu i záměr navazující na záměr jiného žadatele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784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68924" y="207390"/>
            <a:ext cx="10652287" cy="509047"/>
          </a:xfrm>
        </p:spPr>
        <p:txBody>
          <a:bodyPr>
            <a:normAutofit fontScale="90000"/>
          </a:bodyPr>
          <a:lstStyle/>
          <a:p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Ostatní </a:t>
            </a:r>
            <a:r>
              <a:rPr lang="cs-CZ" sz="2000" dirty="0" smtClean="0"/>
              <a:t>přílohy – ÚSES, Protierozní opatření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746" y="1591408"/>
            <a:ext cx="11673254" cy="48371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V </a:t>
            </a:r>
            <a:r>
              <a:rPr lang="cs-CZ" b="1" dirty="0"/>
              <a:t>rámci projektové dokumentace pro opatření 4.3.2, 4.3.3 a 4.3.5 (týkající se i zeleně) </a:t>
            </a:r>
            <a:r>
              <a:rPr lang="cs-CZ" b="1" dirty="0" smtClean="0"/>
              <a:t>bude doloženo</a:t>
            </a:r>
            <a:r>
              <a:rPr lang="cs-CZ" b="1" dirty="0"/>
              <a:t>:</a:t>
            </a:r>
            <a:endParaRPr lang="cs-CZ" b="1" dirty="0" smtClean="0"/>
          </a:p>
          <a:p>
            <a:r>
              <a:rPr lang="cs-CZ" dirty="0" smtClean="0"/>
              <a:t>průvodní </a:t>
            </a:r>
            <a:r>
              <a:rPr lang="cs-CZ" dirty="0"/>
              <a:t>zpráva,</a:t>
            </a:r>
          </a:p>
          <a:p>
            <a:pPr algn="just"/>
            <a:r>
              <a:rPr lang="cs-CZ" dirty="0" smtClean="0"/>
              <a:t> </a:t>
            </a:r>
            <a:r>
              <a:rPr lang="cs-CZ" dirty="0"/>
              <a:t>inventarizace (soupis) dřevin, v případě ošetření nebo kácení dřevin </a:t>
            </a:r>
            <a:r>
              <a:rPr lang="cs-CZ" dirty="0" smtClean="0"/>
              <a:t>dendrologický průzkum </a:t>
            </a:r>
            <a:r>
              <a:rPr lang="cs-CZ" dirty="0"/>
              <a:t>a návrh pěstebního opatření včetně plochy </a:t>
            </a:r>
            <a:r>
              <a:rPr lang="cs-CZ" dirty="0" smtClean="0"/>
              <a:t>stromu ošetřované </a:t>
            </a:r>
            <a:r>
              <a:rPr lang="cs-CZ" dirty="0"/>
              <a:t>dřeviny (součin průměru koruny a výšky stromu). U </a:t>
            </a:r>
            <a:r>
              <a:rPr lang="cs-CZ" dirty="0" smtClean="0"/>
              <a:t>jednotlivých stromů </a:t>
            </a:r>
            <a:r>
              <a:rPr lang="cs-CZ" dirty="0"/>
              <a:t>zahrnuje inventarizace (soupis stromů) lokalizaci stromů a </a:t>
            </a:r>
            <a:r>
              <a:rPr lang="cs-CZ" dirty="0" smtClean="0"/>
              <a:t>určení základních </a:t>
            </a:r>
            <a:r>
              <a:rPr lang="cs-CZ" dirty="0"/>
              <a:t>taxonomických a dendrometrických údajů: dendrologický </a:t>
            </a:r>
            <a:r>
              <a:rPr lang="cs-CZ" dirty="0" smtClean="0"/>
              <a:t>průzkum zahrnuje </a:t>
            </a:r>
            <a:r>
              <a:rPr lang="cs-CZ" dirty="0"/>
              <a:t>kromě inventarizace ještě fyziologické stáří, vitalitu, zdravotní stav</a:t>
            </a:r>
            <a:r>
              <a:rPr lang="cs-CZ" dirty="0" smtClean="0"/>
              <a:t>, stabilitu</a:t>
            </a:r>
            <a:r>
              <a:rPr lang="cs-CZ" dirty="0"/>
              <a:t>, perspektivu a datum hodnocení. U porostů dřevin </a:t>
            </a:r>
            <a:r>
              <a:rPr lang="cs-CZ" dirty="0" smtClean="0"/>
              <a:t>zahrnuje inventarizace </a:t>
            </a:r>
            <a:r>
              <a:rPr lang="cs-CZ" dirty="0"/>
              <a:t>(soupis) lokalizaci, rozdělení do porostních skupin a </a:t>
            </a:r>
            <a:r>
              <a:rPr lang="cs-CZ" dirty="0" smtClean="0"/>
              <a:t>stanovení rozlohy </a:t>
            </a:r>
            <a:r>
              <a:rPr lang="cs-CZ" dirty="0"/>
              <a:t>a dendrologický průzkum zahrnuje kromě inventarizace </a:t>
            </a:r>
            <a:r>
              <a:rPr lang="cs-CZ" dirty="0" smtClean="0"/>
              <a:t>stanovení taxonomické </a:t>
            </a:r>
            <a:r>
              <a:rPr lang="cs-CZ" dirty="0"/>
              <a:t>struktury s početním či procentuálním zastoupením, </a:t>
            </a:r>
            <a:r>
              <a:rPr lang="cs-CZ" dirty="0" smtClean="0"/>
              <a:t>rozdělení do </a:t>
            </a:r>
            <a:r>
              <a:rPr lang="cs-CZ" dirty="0"/>
              <a:t>velikostních kategorií, slovní popis stavu a návrh </a:t>
            </a:r>
            <a:r>
              <a:rPr lang="cs-CZ" dirty="0" smtClean="0"/>
              <a:t>technologie pěstebního </a:t>
            </a:r>
            <a:r>
              <a:rPr lang="cs-CZ" dirty="0"/>
              <a:t>zásahu pro jednotlivé velikostní kategorie. </a:t>
            </a:r>
            <a:r>
              <a:rPr lang="cs-CZ" dirty="0" smtClean="0"/>
              <a:t>Návrh pěstebního </a:t>
            </a:r>
            <a:r>
              <a:rPr lang="cs-CZ" dirty="0"/>
              <a:t>opatření v obou případech zahrnuje technologii a </a:t>
            </a:r>
            <a:r>
              <a:rPr lang="cs-CZ" dirty="0" smtClean="0"/>
              <a:t>naléhavost zásahu</a:t>
            </a:r>
            <a:r>
              <a:rPr lang="cs-CZ" dirty="0"/>
              <a:t>, případně návrh opakování zásahu.</a:t>
            </a:r>
          </a:p>
          <a:p>
            <a:r>
              <a:rPr lang="cs-CZ" dirty="0" smtClean="0"/>
              <a:t> </a:t>
            </a:r>
            <a:r>
              <a:rPr lang="cs-CZ" dirty="0"/>
              <a:t>návrh péče o výsadby po dobu jejich udržitelnosti, tzn. po dobu 10 let,</a:t>
            </a:r>
          </a:p>
          <a:p>
            <a:r>
              <a:rPr lang="cs-CZ" dirty="0" smtClean="0"/>
              <a:t> </a:t>
            </a:r>
            <a:r>
              <a:rPr lang="cs-CZ" dirty="0"/>
              <a:t>situační výkres do podkladové mapy KN v měřítku 1 : 10 000 a </a:t>
            </a:r>
            <a:r>
              <a:rPr lang="cs-CZ" dirty="0" smtClean="0"/>
              <a:t>podrobnější výkres</a:t>
            </a:r>
            <a:r>
              <a:rPr lang="cs-CZ" dirty="0"/>
              <a:t>, ve kterém je </a:t>
            </a:r>
            <a:r>
              <a:rPr lang="cs-CZ" dirty="0" smtClean="0"/>
              <a:t>  zakreslen </a:t>
            </a:r>
            <a:r>
              <a:rPr lang="cs-CZ" dirty="0"/>
              <a:t>stávající stav i navrhované řešení</a:t>
            </a:r>
            <a:r>
              <a:rPr lang="cs-CZ" dirty="0" smtClean="0"/>
              <a:t>, </a:t>
            </a:r>
          </a:p>
          <a:p>
            <a:r>
              <a:rPr lang="cs-CZ" dirty="0" smtClean="0"/>
              <a:t> podrobný popis výsadby (slovní charakteristika výsadby a osazovací plán ve </a:t>
            </a:r>
            <a:r>
              <a:rPr lang="cs-CZ" dirty="0"/>
              <a:t>vhodném měřítku),</a:t>
            </a:r>
          </a:p>
          <a:p>
            <a:r>
              <a:rPr lang="cs-CZ" dirty="0" smtClean="0"/>
              <a:t> </a:t>
            </a:r>
            <a:r>
              <a:rPr lang="cs-CZ" dirty="0"/>
              <a:t>zákres dotčených inženýrských sítí,</a:t>
            </a:r>
          </a:p>
          <a:p>
            <a:r>
              <a:rPr lang="cs-CZ" dirty="0" smtClean="0"/>
              <a:t>předpokládaný </a:t>
            </a:r>
            <a:r>
              <a:rPr lang="cs-CZ" dirty="0"/>
              <a:t>harmonogram prací s popisem realizace a následné </a:t>
            </a:r>
            <a:r>
              <a:rPr lang="cs-CZ" dirty="0" smtClean="0"/>
              <a:t>péče</a:t>
            </a:r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případě zpracování plánů ÚSES bude doložen zákres území, pro které je plán </a:t>
            </a:r>
            <a:r>
              <a:rPr lang="cs-CZ" dirty="0" smtClean="0"/>
              <a:t>ÚSES zpracován </a:t>
            </a:r>
            <a:r>
              <a:rPr lang="cs-CZ" dirty="0"/>
              <a:t>na podkladě hranic dotčeného správního obvodu (ORP) včetně </a:t>
            </a:r>
            <a:r>
              <a:rPr lang="cs-CZ" dirty="0" smtClean="0"/>
              <a:t>procentuálního vyjádření </a:t>
            </a:r>
            <a:r>
              <a:rPr lang="cs-CZ" dirty="0"/>
              <a:t>částí správního obvodu (ORP), pro kterou je plán ÚSES pořizován.</a:t>
            </a:r>
          </a:p>
          <a:p>
            <a:pPr marL="0" indent="0">
              <a:buNone/>
            </a:pPr>
            <a:r>
              <a:rPr lang="cs-CZ" dirty="0" smtClean="0"/>
              <a:t>V </a:t>
            </a:r>
            <a:r>
              <a:rPr lang="cs-CZ" dirty="0"/>
              <a:t>případě opatření 4.3.5 </a:t>
            </a:r>
            <a:r>
              <a:rPr lang="cs-CZ" dirty="0" smtClean="0"/>
              <a:t>Protierozní opatření doloží </a:t>
            </a:r>
            <a:r>
              <a:rPr lang="cs-CZ" dirty="0"/>
              <a:t>žadatel komplexní studii, z níž opatření </a:t>
            </a:r>
            <a:r>
              <a:rPr lang="cs-CZ" dirty="0" smtClean="0"/>
              <a:t>vyplývá, </a:t>
            </a:r>
            <a:r>
              <a:rPr lang="cs-CZ" dirty="0"/>
              <a:t>Lze doložit i výřez z „Návrhů opatření na zemědělské půdě“ typu TPEO, uvedené na portálu Voda v </a:t>
            </a:r>
            <a:r>
              <a:rPr lang="cs-CZ" dirty="0" smtClean="0"/>
              <a:t>krajině (http</a:t>
            </a:r>
            <a:r>
              <a:rPr lang="cs-CZ" dirty="0"/>
              <a:t>://vodavkrajine.cz/</a:t>
            </a:r>
            <a:r>
              <a:rPr lang="cs-CZ" dirty="0" err="1"/>
              <a:t>mapove</a:t>
            </a:r>
            <a:r>
              <a:rPr lang="cs-CZ" dirty="0"/>
              <a:t>-kompozice).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373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1340" y="0"/>
            <a:ext cx="11033271" cy="603315"/>
          </a:xfrm>
        </p:spPr>
        <p:txBody>
          <a:bodyPr>
            <a:normAutofit fontScale="90000"/>
          </a:bodyPr>
          <a:lstStyle/>
          <a:p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Ostatní </a:t>
            </a:r>
            <a:r>
              <a:rPr lang="cs-CZ" sz="1800" dirty="0"/>
              <a:t>přílohy – </a:t>
            </a:r>
            <a:r>
              <a:rPr lang="cs-CZ" sz="1800" dirty="0" smtClean="0"/>
              <a:t>Sídelní zeleň</a:t>
            </a:r>
            <a:endParaRPr lang="cs-CZ" sz="1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6714" y="540500"/>
            <a:ext cx="11402523" cy="7187938"/>
          </a:xfrm>
        </p:spPr>
        <p:txBody>
          <a:bodyPr>
            <a:noAutofit/>
          </a:bodyPr>
          <a:lstStyle/>
          <a:p>
            <a:r>
              <a:rPr lang="cs-CZ" sz="1200" b="1" dirty="0" smtClean="0"/>
              <a:t>V projektové dokumentaci:</a:t>
            </a:r>
          </a:p>
          <a:p>
            <a:r>
              <a:rPr lang="cs-CZ" sz="1200" dirty="0" smtClean="0"/>
              <a:t>* průvodní </a:t>
            </a:r>
            <a:r>
              <a:rPr lang="cs-CZ" sz="1200" dirty="0"/>
              <a:t>zpráva,</a:t>
            </a:r>
          </a:p>
          <a:p>
            <a:pPr algn="just"/>
            <a:r>
              <a:rPr lang="cs-CZ" sz="1200" dirty="0" smtClean="0"/>
              <a:t>* </a:t>
            </a:r>
            <a:r>
              <a:rPr lang="cs-CZ" sz="1200" dirty="0"/>
              <a:t>inventarizace (soupis) </a:t>
            </a:r>
            <a:r>
              <a:rPr lang="cs-CZ" sz="1200" dirty="0" smtClean="0"/>
              <a:t>dřevin viz. popis u ÚSES a protierozního opatření</a:t>
            </a:r>
            <a:endParaRPr lang="cs-CZ" sz="1200" dirty="0"/>
          </a:p>
          <a:p>
            <a:r>
              <a:rPr lang="cs-CZ" sz="1200" dirty="0"/>
              <a:t> </a:t>
            </a:r>
            <a:r>
              <a:rPr lang="cs-CZ" sz="1200" dirty="0" smtClean="0"/>
              <a:t>* návrh </a:t>
            </a:r>
            <a:r>
              <a:rPr lang="cs-CZ" sz="1200" dirty="0"/>
              <a:t>péče o výsadby po dobu jejich udržitelnosti, tzn. po dobu 10 let,</a:t>
            </a:r>
          </a:p>
          <a:p>
            <a:r>
              <a:rPr lang="cs-CZ" sz="1200" dirty="0" smtClean="0"/>
              <a:t>* situační </a:t>
            </a:r>
            <a:r>
              <a:rPr lang="cs-CZ" sz="1200" dirty="0"/>
              <a:t>výkres do podkladové mapy KN v měřítku 1 : 10 000 a podrobnější </a:t>
            </a:r>
            <a:r>
              <a:rPr lang="cs-CZ" sz="1200" dirty="0" smtClean="0"/>
              <a:t>výkres </a:t>
            </a:r>
          </a:p>
          <a:p>
            <a:r>
              <a:rPr lang="cs-CZ" sz="1200" dirty="0" smtClean="0"/>
              <a:t>* situační </a:t>
            </a:r>
            <a:r>
              <a:rPr lang="cs-CZ" sz="1200" dirty="0"/>
              <a:t>výkres stávajícího stavu v měřítku 1 : 200 až 1 : 2000 včetně </a:t>
            </a:r>
            <a:r>
              <a:rPr lang="cs-CZ" sz="1200" dirty="0" smtClean="0"/>
              <a:t>inventarizace dřevin </a:t>
            </a:r>
            <a:r>
              <a:rPr lang="cs-CZ" sz="1200" dirty="0"/>
              <a:t>(pokud se jedná o regeneraci stávajících vegetačních prvků),</a:t>
            </a:r>
          </a:p>
          <a:p>
            <a:r>
              <a:rPr lang="cs-CZ" sz="1200" dirty="0" smtClean="0"/>
              <a:t>* </a:t>
            </a:r>
            <a:r>
              <a:rPr lang="cs-CZ" sz="1200" dirty="0"/>
              <a:t>podrobný situační výkres navrhovaného řešení v měřítku 1 : 200 až 1 : 2000,</a:t>
            </a:r>
          </a:p>
          <a:p>
            <a:r>
              <a:rPr lang="cs-CZ" sz="1200" dirty="0"/>
              <a:t>*</a:t>
            </a:r>
            <a:r>
              <a:rPr lang="cs-CZ" sz="1200" dirty="0" smtClean="0"/>
              <a:t> </a:t>
            </a:r>
            <a:r>
              <a:rPr lang="cs-CZ" sz="1200" dirty="0"/>
              <a:t>podrobný popis výsadby (slovní charakteristika výsadby a osazovací </a:t>
            </a:r>
            <a:r>
              <a:rPr lang="cs-CZ" sz="1200" dirty="0" smtClean="0"/>
              <a:t>plán ve </a:t>
            </a:r>
            <a:r>
              <a:rPr lang="cs-CZ" sz="1200" dirty="0"/>
              <a:t>vhodném měřítku),</a:t>
            </a:r>
          </a:p>
          <a:p>
            <a:r>
              <a:rPr lang="cs-CZ" sz="1200" dirty="0"/>
              <a:t>*</a:t>
            </a:r>
            <a:r>
              <a:rPr lang="cs-CZ" sz="1200" dirty="0" smtClean="0"/>
              <a:t> </a:t>
            </a:r>
            <a:r>
              <a:rPr lang="cs-CZ" sz="1200" dirty="0"/>
              <a:t>rozpočet akce přehledně členěný dle jednotlivých opatření a </a:t>
            </a:r>
            <a:r>
              <a:rPr lang="cs-CZ" sz="1200" dirty="0" smtClean="0"/>
              <a:t>procentních omezení </a:t>
            </a:r>
            <a:r>
              <a:rPr lang="cs-CZ" sz="1200" dirty="0"/>
              <a:t>(výsadby, ošetření, kácení, trávníky, trvalkové záhony, vodní prvky</a:t>
            </a:r>
            <a:r>
              <a:rPr lang="cs-CZ" sz="1200" dirty="0" smtClean="0"/>
              <a:t>, terénní </a:t>
            </a:r>
            <a:r>
              <a:rPr lang="cs-CZ" sz="1200" dirty="0"/>
              <a:t>úpravy, mobiliáře, cesty a chodníčky/přeměna nepropustných povrchů </a:t>
            </a:r>
            <a:r>
              <a:rPr lang="cs-CZ" sz="1200" dirty="0" smtClean="0"/>
              <a:t>na propustné</a:t>
            </a:r>
            <a:r>
              <a:rPr lang="cs-CZ" sz="1200" dirty="0"/>
              <a:t>, další související výdaje),</a:t>
            </a:r>
          </a:p>
          <a:p>
            <a:r>
              <a:rPr lang="cs-CZ" sz="1200" dirty="0" smtClean="0"/>
              <a:t>* zákres </a:t>
            </a:r>
            <a:r>
              <a:rPr lang="cs-CZ" sz="1200" dirty="0"/>
              <a:t>dotčených inženýrských sítí,</a:t>
            </a:r>
          </a:p>
          <a:p>
            <a:r>
              <a:rPr lang="cs-CZ" sz="1200" dirty="0" smtClean="0"/>
              <a:t>* předpokládaný </a:t>
            </a:r>
            <a:r>
              <a:rPr lang="cs-CZ" sz="1200" dirty="0"/>
              <a:t>harmonogram prací s popisem realizace a následné </a:t>
            </a:r>
            <a:r>
              <a:rPr lang="cs-CZ" sz="1200" dirty="0" smtClean="0"/>
              <a:t>péče</a:t>
            </a:r>
          </a:p>
          <a:p>
            <a:r>
              <a:rPr lang="cs-CZ" sz="1200" b="1" dirty="0" smtClean="0"/>
              <a:t>Ostatní:</a:t>
            </a:r>
            <a:endParaRPr lang="cs-CZ" sz="1200" b="1" dirty="0"/>
          </a:p>
          <a:p>
            <a:r>
              <a:rPr lang="cs-CZ" sz="1200" dirty="0" smtClean="0"/>
              <a:t>* Studie </a:t>
            </a:r>
            <a:r>
              <a:rPr lang="cs-CZ" sz="1200" dirty="0"/>
              <a:t>systému sídelní zeleně v případě realizace opatření, které z této studie vyplývá.</a:t>
            </a:r>
          </a:p>
          <a:p>
            <a:r>
              <a:rPr lang="cs-CZ" sz="1200" dirty="0" smtClean="0"/>
              <a:t>* </a:t>
            </a:r>
            <a:r>
              <a:rPr lang="cs-CZ" sz="1200" dirty="0"/>
              <a:t>Čestné prohlášení statutárního zástupce obce či vyjádření orgánu státní </a:t>
            </a:r>
            <a:r>
              <a:rPr lang="cs-CZ" sz="1200" dirty="0" smtClean="0"/>
              <a:t>správy a </a:t>
            </a:r>
            <a:r>
              <a:rPr lang="cs-CZ" sz="1200" dirty="0"/>
              <a:t>samosprávy, že počet obyvatel ke dni podání žádosti dosahuje hranice 500 obyvatel.</a:t>
            </a:r>
          </a:p>
          <a:p>
            <a:r>
              <a:rPr lang="cs-CZ" sz="1200" dirty="0" smtClean="0"/>
              <a:t>* Čestné </a:t>
            </a:r>
            <a:r>
              <a:rPr lang="cs-CZ" sz="1200" dirty="0"/>
              <a:t>prohlášení žadatele že od doby schválení územního plánu došlo na </a:t>
            </a:r>
            <a:r>
              <a:rPr lang="cs-CZ" sz="1200" dirty="0" smtClean="0"/>
              <a:t>předmětné zastavitelné </a:t>
            </a:r>
            <a:r>
              <a:rPr lang="cs-CZ" sz="1200" dirty="0"/>
              <a:t>ploše k realizaci zástavby či bylo vydáno stavební povolení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690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Ekonomické </a:t>
            </a:r>
            <a:r>
              <a:rPr lang="cs-CZ" dirty="0" smtClean="0"/>
              <a:t>přílohy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Dle typu žadatele a výše podpory </a:t>
            </a:r>
          </a:p>
          <a:p>
            <a:pPr marL="0" indent="0">
              <a:buNone/>
            </a:pPr>
            <a:r>
              <a:rPr lang="cs-CZ" b="1" dirty="0" smtClean="0"/>
              <a:t>VŽDY:</a:t>
            </a:r>
          </a:p>
          <a:p>
            <a:r>
              <a:rPr lang="cs-CZ" b="1" dirty="0" smtClean="0"/>
              <a:t>Čestné prohlášení o </a:t>
            </a:r>
            <a:r>
              <a:rPr lang="cs-CZ" b="1" dirty="0"/>
              <a:t>schopnosti prokázat </a:t>
            </a:r>
            <a:r>
              <a:rPr lang="cs-CZ" b="1" dirty="0" smtClean="0"/>
              <a:t>zajištění vlastních </a:t>
            </a:r>
            <a:r>
              <a:rPr lang="cs-CZ" b="1" dirty="0"/>
              <a:t>zdrojů </a:t>
            </a:r>
            <a:r>
              <a:rPr lang="cs-CZ" b="1" dirty="0" smtClean="0"/>
              <a:t>žadatele včetně komentáře</a:t>
            </a:r>
          </a:p>
          <a:p>
            <a:r>
              <a:rPr lang="cs-CZ" b="1" dirty="0"/>
              <a:t>Prohlášení o typu </a:t>
            </a:r>
            <a:r>
              <a:rPr lang="cs-CZ" b="1" dirty="0" smtClean="0"/>
              <a:t>subjektu (</a:t>
            </a:r>
            <a:r>
              <a:rPr lang="cs-CZ" b="1" dirty="0"/>
              <a:t>veřejný/soukromý</a:t>
            </a:r>
            <a:r>
              <a:rPr lang="cs-CZ" b="1" dirty="0" smtClean="0"/>
              <a:t>)</a:t>
            </a:r>
          </a:p>
          <a:p>
            <a:pPr marL="0" indent="0">
              <a:buNone/>
            </a:pPr>
            <a:r>
              <a:rPr lang="cs-CZ" b="1" dirty="0" smtClean="0"/>
              <a:t>OSTATNÍ: </a:t>
            </a:r>
          </a:p>
          <a:p>
            <a:pPr marL="0" indent="0">
              <a:buNone/>
            </a:pPr>
            <a:r>
              <a:rPr lang="cs-CZ" dirty="0" err="1" smtClean="0"/>
              <a:t>Např</a:t>
            </a:r>
            <a:r>
              <a:rPr lang="cs-CZ" dirty="0" smtClean="0"/>
              <a:t>: daňové přiznání, rozvaha, výkaz zisku a ztrát, zpráva auditora atd.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605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Kumulativní </a:t>
            </a:r>
            <a:r>
              <a:rPr lang="cs-CZ" dirty="0" smtClean="0"/>
              <a:t>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0705" y="1791093"/>
            <a:ext cx="10693907" cy="4647414"/>
          </a:xfrm>
        </p:spPr>
        <p:txBody>
          <a:bodyPr/>
          <a:lstStyle/>
          <a:p>
            <a:pPr marL="0" indent="0">
              <a:buNone/>
            </a:pPr>
            <a:r>
              <a:rPr lang="cs-CZ" i="1" dirty="0" smtClean="0"/>
              <a:t>Souhrn všech výdajů na </a:t>
            </a:r>
            <a:r>
              <a:rPr lang="cs-CZ" i="1" dirty="0" err="1" smtClean="0"/>
              <a:t>projetk</a:t>
            </a:r>
            <a:r>
              <a:rPr lang="cs-CZ" i="1" dirty="0" smtClean="0"/>
              <a:t>: </a:t>
            </a:r>
            <a:endParaRPr lang="cs-CZ" i="1" dirty="0"/>
          </a:p>
          <a:p>
            <a:pPr marL="0" indent="0">
              <a:buNone/>
            </a:pPr>
            <a:r>
              <a:rPr lang="cs-CZ" b="1" dirty="0" smtClean="0"/>
              <a:t>Realizace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Přímé: základní realizační náklady včetně osobních pokud jsou vyžadovány</a:t>
            </a:r>
          </a:p>
          <a:p>
            <a:pPr marL="0" indent="0">
              <a:buNone/>
            </a:pPr>
            <a:r>
              <a:rPr lang="cs-CZ" dirty="0" smtClean="0"/>
              <a:t>Nepřímé: nákup nemovitosti, vynětí ze ZPF/PUPFL </a:t>
            </a:r>
          </a:p>
          <a:p>
            <a:pPr marL="0" indent="0">
              <a:buNone/>
            </a:pPr>
            <a:r>
              <a:rPr lang="cs-CZ" b="1" dirty="0" smtClean="0"/>
              <a:t>Projektová příprava, dozor</a:t>
            </a:r>
          </a:p>
          <a:p>
            <a:pPr marL="0" indent="0">
              <a:buNone/>
            </a:pPr>
            <a:r>
              <a:rPr lang="cs-CZ" dirty="0" smtClean="0"/>
              <a:t>Projekt, Biologické posouzení aj., technický a autorský dozor, zpracování žádosti v ISKP2014+, manažerské řízení, výběrové řízení</a:t>
            </a:r>
          </a:p>
          <a:p>
            <a:pPr marL="0" indent="0">
              <a:buNone/>
            </a:pPr>
            <a:r>
              <a:rPr lang="cs-CZ" b="1" dirty="0" smtClean="0"/>
              <a:t>Nepřímé režijní a provozní náklady</a:t>
            </a:r>
          </a:p>
          <a:p>
            <a:pPr marL="0" indent="0">
              <a:buNone/>
            </a:pPr>
            <a:r>
              <a:rPr lang="cs-CZ" b="1" dirty="0" smtClean="0"/>
              <a:t>Povinná publicita a propagace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690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Projektová </a:t>
            </a:r>
            <a:r>
              <a:rPr lang="cs-CZ" dirty="0" smtClean="0"/>
              <a:t>příprava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2363" y="2133600"/>
            <a:ext cx="10392249" cy="51156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Výdaje na přípravu projektu a na činnost odborného technického nebo autorského dozoru lze považovat za způsobilé maximálně do výše </a:t>
            </a:r>
            <a:r>
              <a:rPr lang="cs-CZ" dirty="0" smtClean="0"/>
              <a:t>6–15 </a:t>
            </a:r>
            <a:r>
              <a:rPr lang="cs-CZ" dirty="0"/>
              <a:t>% z celkových způsobilých přímých realizačních výdajů projektů dle níže uvedených limitů: </a:t>
            </a:r>
            <a:endParaRPr lang="cs-CZ" dirty="0" smtClean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Vyplnění žádosti v ISKP2014+ max. 30 000,- Kč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460334"/>
              </p:ext>
            </p:extLst>
          </p:nvPr>
        </p:nvGraphicFramePr>
        <p:xfrm>
          <a:off x="1593130" y="3520492"/>
          <a:ext cx="933868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9343">
                  <a:extLst>
                    <a:ext uri="{9D8B030D-6E8A-4147-A177-3AD203B41FA5}">
                      <a16:colId xmlns:a16="http://schemas.microsoft.com/office/drawing/2014/main" val="3536628064"/>
                    </a:ext>
                  </a:extLst>
                </a:gridCol>
                <a:gridCol w="4669343">
                  <a:extLst>
                    <a:ext uri="{9D8B030D-6E8A-4147-A177-3AD203B41FA5}">
                      <a16:colId xmlns:a16="http://schemas.microsoft.com/office/drawing/2014/main" val="3995455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% z celkových způsobilých přímých realizačních výdajů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Přímé realizační výdaje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218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15 </a:t>
                      </a:r>
                      <a:r>
                        <a:rPr lang="cs-CZ" dirty="0"/>
                        <a:t>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Méně než 1 mil.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726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12 </a:t>
                      </a:r>
                      <a:r>
                        <a:rPr lang="cs-CZ" dirty="0"/>
                        <a:t>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Méně než 3 mil.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439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  9 </a:t>
                      </a:r>
                      <a:r>
                        <a:rPr lang="cs-CZ" dirty="0"/>
                        <a:t>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Méně než 10 mil.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56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  6 </a:t>
                      </a:r>
                      <a:r>
                        <a:rPr lang="cs-CZ" dirty="0"/>
                        <a:t>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Výše než 10 mil. </a:t>
                      </a:r>
                      <a:r>
                        <a:rPr lang="cs-CZ" dirty="0" smtClean="0"/>
                        <a:t>Kč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424532"/>
                  </a:ext>
                </a:extLst>
              </a:tr>
            </a:tbl>
          </a:graphicData>
        </a:graphic>
      </p:graphicFrame>
      <p:pic>
        <p:nvPicPr>
          <p:cNvPr id="5" name="Obrázek 4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2366DC9B-89EF-4C58-9281-A21AF0EF713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444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Pořízení </a:t>
            </a:r>
            <a:r>
              <a:rPr lang="cs-CZ" dirty="0"/>
              <a:t>nemovitostí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80388" y="2133600"/>
            <a:ext cx="10524224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dirty="0"/>
              <a:t>Pořízením nemovitostí se v tomto oddílu rozumí nákup pozemku.</a:t>
            </a:r>
          </a:p>
          <a:p>
            <a:pPr marL="0" indent="0" algn="just">
              <a:buNone/>
            </a:pPr>
            <a:r>
              <a:rPr lang="cs-CZ" dirty="0"/>
              <a:t>Výdaje na nákup nemovitosti, tj. pozemku, jsou způsobilým výdajem v případě, že jsou splněny kumulativně následující podmínky: </a:t>
            </a:r>
          </a:p>
          <a:p>
            <a:pPr algn="just"/>
            <a:r>
              <a:rPr lang="cs-CZ" dirty="0"/>
              <a:t>pořizovací cena nemovitosti může být započtena maximálně do výše 10 % celkových způsobilých přímých realizačních výdajů na projekt</a:t>
            </a:r>
          </a:p>
          <a:p>
            <a:pPr algn="just"/>
            <a:r>
              <a:rPr lang="cs-CZ" dirty="0"/>
              <a:t>nemovitost bude oceněna znaleckým posudkem (nesmí být starší než 6 měsíců před datem podání žádosti o podporu z OPŽP) vyhotoveným znalcem dle zákona č. 151/1997 Sb., o oceňování majetku, ve znění pozdějších předpisů</a:t>
            </a:r>
          </a:p>
          <a:p>
            <a:pPr algn="just"/>
            <a:r>
              <a:rPr lang="cs-CZ" dirty="0"/>
              <a:t>způsobilým výdajem je pořizovací cena, maximálně však do výše ceny určené znaleckým posudkem,6 d) musí být v souladu s cíli projektu. </a:t>
            </a:r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B9F98C7D-A7D3-40E7-9F1E-1F3BB03944D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3271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Propagační </a:t>
            </a:r>
            <a:r>
              <a:rPr lang="cs-CZ" dirty="0"/>
              <a:t>opatření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80388" y="2133600"/>
            <a:ext cx="10524224" cy="3777622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Za způsobilé výdaje v rámci projektu jsou považovány výdaje na propagační opatření, které stanovuje příjemcům poskytovatel dotace jako povinné a které byly vynaloženy v přímé vazbě na projekt v souvislosti s požadavky na zajištění propagace a informovanosti v rámci OPŽP. </a:t>
            </a:r>
          </a:p>
          <a:p>
            <a:r>
              <a:rPr lang="cs-CZ" dirty="0"/>
              <a:t>Limity způsobilosti výdajů na publicitu a propagaci </a:t>
            </a:r>
          </a:p>
          <a:p>
            <a:pPr marL="457200" lvl="1" indent="0">
              <a:buNone/>
            </a:pPr>
            <a:r>
              <a:rPr lang="cs-CZ" dirty="0"/>
              <a:t>Výdaje na zhotovení jednotlivých propagačních opatření jsou způsobilé maximálně do výše (bez DPH): </a:t>
            </a:r>
          </a:p>
          <a:p>
            <a:pPr lvl="1"/>
            <a:r>
              <a:rPr lang="cs-CZ" dirty="0"/>
              <a:t>plakát (příp. samolepicí plakát nebo plakát + menší samolepky): 2000 Kč, </a:t>
            </a:r>
          </a:p>
          <a:p>
            <a:pPr lvl="1"/>
            <a:r>
              <a:rPr lang="cs-CZ" dirty="0"/>
              <a:t>velkoplošný panel: 15 000 Kč</a:t>
            </a:r>
          </a:p>
          <a:p>
            <a:pPr lvl="1"/>
            <a:r>
              <a:rPr lang="cs-CZ" dirty="0"/>
              <a:t>pamětní deska: 5000 Kč</a:t>
            </a:r>
          </a:p>
          <a:p>
            <a:pPr lvl="1"/>
            <a:r>
              <a:rPr lang="cs-CZ" dirty="0"/>
              <a:t>slavnostní zahájení a ukončení u projektů nad 50 mil. eur: 50 000 Kč.</a:t>
            </a:r>
          </a:p>
          <a:p>
            <a:pPr marL="0" lvl="1" indent="0">
              <a:buNone/>
            </a:pPr>
            <a:r>
              <a:rPr lang="cs-CZ" dirty="0"/>
              <a:t>Pozn. viz </a:t>
            </a:r>
            <a:r>
              <a:rPr lang="cs-CZ" b="1" dirty="0"/>
              <a:t>Grafický manuál publicity OPŽP 2014–2020</a:t>
            </a:r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6AA97FC6-C7A3-4042-AD1B-BB9D44D4756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1984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63831" y="1995055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 smtClean="0"/>
              <a:t>DĚKUJI ZA POZORNOST</a:t>
            </a:r>
            <a:endParaRPr lang="cs-CZ" sz="3600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720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20843AB3-72B3-41A3-908C-D645A46FB96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989" y="308707"/>
            <a:ext cx="817525" cy="598477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1108363" y="1468582"/>
            <a:ext cx="10806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9.výzva </a:t>
            </a:r>
            <a:r>
              <a:rPr lang="cs-CZ" sz="2400" dirty="0"/>
              <a:t>MAS </a:t>
            </a:r>
            <a:r>
              <a:rPr lang="cs-CZ" sz="2400" dirty="0" smtClean="0"/>
              <a:t>Labské skály-OPŽP- Protierozní opatření</a:t>
            </a:r>
            <a:endParaRPr lang="cs-CZ" sz="24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308524"/>
              </p:ext>
            </p:extLst>
          </p:nvPr>
        </p:nvGraphicFramePr>
        <p:xfrm>
          <a:off x="1588652" y="2798617"/>
          <a:ext cx="9541165" cy="357852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458693">
                  <a:extLst>
                    <a:ext uri="{9D8B030D-6E8A-4147-A177-3AD203B41FA5}">
                      <a16:colId xmlns:a16="http://schemas.microsoft.com/office/drawing/2014/main" val="1243243168"/>
                    </a:ext>
                  </a:extLst>
                </a:gridCol>
                <a:gridCol w="4082472">
                  <a:extLst>
                    <a:ext uri="{9D8B030D-6E8A-4147-A177-3AD203B41FA5}">
                      <a16:colId xmlns:a16="http://schemas.microsoft.com/office/drawing/2014/main" val="360999909"/>
                    </a:ext>
                  </a:extLst>
                </a:gridCol>
              </a:tblGrid>
              <a:tr h="366467">
                <a:tc>
                  <a:txBody>
                    <a:bodyPr/>
                    <a:lstStyle/>
                    <a:p>
                      <a:r>
                        <a:rPr lang="cs-CZ" dirty="0"/>
                        <a:t>Vyhlašovatel výzvy: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MAS Labské skály, z.s.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595551"/>
                  </a:ext>
                </a:extLst>
              </a:tr>
              <a:tr h="453822">
                <a:tc>
                  <a:txBody>
                    <a:bodyPr/>
                    <a:lstStyle/>
                    <a:p>
                      <a:r>
                        <a:rPr lang="cs-CZ" dirty="0"/>
                        <a:t>Alokace výzvy (prostředky EU):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1 500 000,-Kč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59913"/>
                  </a:ext>
                </a:extLst>
              </a:tr>
              <a:tr h="648317">
                <a:tc>
                  <a:txBody>
                    <a:bodyPr/>
                    <a:lstStyle/>
                    <a:p>
                      <a:r>
                        <a:rPr lang="cs-CZ" dirty="0"/>
                        <a:t>Datum vyhlášení výzvy MAS a zahájení příjmu žádostí: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5. 8. 2019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198057"/>
                  </a:ext>
                </a:extLst>
              </a:tr>
              <a:tr h="453822">
                <a:tc>
                  <a:txBody>
                    <a:bodyPr/>
                    <a:lstStyle/>
                    <a:p>
                      <a:r>
                        <a:rPr lang="cs-CZ" dirty="0"/>
                        <a:t>Ukončení příjmu žádostí o podporu: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6. 1. 2020 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548688"/>
                  </a:ext>
                </a:extLst>
              </a:tr>
              <a:tr h="366467">
                <a:tc>
                  <a:txBody>
                    <a:bodyPr/>
                    <a:lstStyle/>
                    <a:p>
                      <a:r>
                        <a:rPr lang="cs-CZ" dirty="0"/>
                        <a:t>Míra </a:t>
                      </a:r>
                      <a:r>
                        <a:rPr lang="cs-CZ" dirty="0" smtClean="0"/>
                        <a:t>podpory/spoluúčast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80%  / 20%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0566"/>
                  </a:ext>
                </a:extLst>
              </a:tr>
              <a:tr h="648317">
                <a:tc>
                  <a:txBody>
                    <a:bodyPr/>
                    <a:lstStyle/>
                    <a:p>
                      <a:r>
                        <a:rPr lang="cs-CZ" dirty="0"/>
                        <a:t>Nejzazší datum pro ukončení fyzické realizace projektu: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30. 6. </a:t>
                      </a:r>
                      <a:r>
                        <a:rPr lang="cs-CZ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602090"/>
                  </a:ext>
                </a:extLst>
              </a:tr>
              <a:tr h="641317">
                <a:tc>
                  <a:txBody>
                    <a:bodyPr/>
                    <a:lstStyle/>
                    <a:p>
                      <a:r>
                        <a:rPr lang="cs-CZ" dirty="0"/>
                        <a:t>Minimální výše způsobilých realizačních výdajů: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100 000 Kč (bez DPH)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806304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35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20843AB3-72B3-41A3-908C-D645A46FB96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989" y="308707"/>
            <a:ext cx="817525" cy="598477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1108363" y="1468582"/>
            <a:ext cx="10806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10.výzva </a:t>
            </a:r>
            <a:r>
              <a:rPr lang="cs-CZ" sz="2400" dirty="0"/>
              <a:t>MAS </a:t>
            </a:r>
            <a:r>
              <a:rPr lang="cs-CZ" sz="2400" dirty="0" smtClean="0"/>
              <a:t>Labské skály-OPŽP- Likvidace invazních druhů rostlin</a:t>
            </a:r>
            <a:endParaRPr lang="cs-CZ" sz="24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522042"/>
              </p:ext>
            </p:extLst>
          </p:nvPr>
        </p:nvGraphicFramePr>
        <p:xfrm>
          <a:off x="1588652" y="2798617"/>
          <a:ext cx="9541165" cy="357852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458693">
                  <a:extLst>
                    <a:ext uri="{9D8B030D-6E8A-4147-A177-3AD203B41FA5}">
                      <a16:colId xmlns:a16="http://schemas.microsoft.com/office/drawing/2014/main" val="1243243168"/>
                    </a:ext>
                  </a:extLst>
                </a:gridCol>
                <a:gridCol w="4082472">
                  <a:extLst>
                    <a:ext uri="{9D8B030D-6E8A-4147-A177-3AD203B41FA5}">
                      <a16:colId xmlns:a16="http://schemas.microsoft.com/office/drawing/2014/main" val="360999909"/>
                    </a:ext>
                  </a:extLst>
                </a:gridCol>
              </a:tblGrid>
              <a:tr h="366467">
                <a:tc>
                  <a:txBody>
                    <a:bodyPr/>
                    <a:lstStyle/>
                    <a:p>
                      <a:r>
                        <a:rPr lang="cs-CZ" dirty="0"/>
                        <a:t>Vyhlašovatel výzvy: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MAS Labské skály, z.s.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595551"/>
                  </a:ext>
                </a:extLst>
              </a:tr>
              <a:tr h="453822">
                <a:tc>
                  <a:txBody>
                    <a:bodyPr/>
                    <a:lstStyle/>
                    <a:p>
                      <a:r>
                        <a:rPr lang="cs-CZ" dirty="0"/>
                        <a:t>Alokace výzvy (prostředky EU):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855 000,-Kč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59913"/>
                  </a:ext>
                </a:extLst>
              </a:tr>
              <a:tr h="648317">
                <a:tc>
                  <a:txBody>
                    <a:bodyPr/>
                    <a:lstStyle/>
                    <a:p>
                      <a:r>
                        <a:rPr lang="cs-CZ" dirty="0"/>
                        <a:t>Datum vyhlášení výzvy MAS a zahájení příjmu žádostí: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17. 9. 2019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198057"/>
                  </a:ext>
                </a:extLst>
              </a:tr>
              <a:tr h="453822">
                <a:tc>
                  <a:txBody>
                    <a:bodyPr/>
                    <a:lstStyle/>
                    <a:p>
                      <a:r>
                        <a:rPr lang="cs-CZ" dirty="0"/>
                        <a:t>Ukončení příjmu žádostí o podporu: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11. 11. 2019 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548688"/>
                  </a:ext>
                </a:extLst>
              </a:tr>
              <a:tr h="366467">
                <a:tc>
                  <a:txBody>
                    <a:bodyPr/>
                    <a:lstStyle/>
                    <a:p>
                      <a:r>
                        <a:rPr lang="cs-CZ" dirty="0"/>
                        <a:t>Míra </a:t>
                      </a:r>
                      <a:r>
                        <a:rPr lang="cs-CZ" dirty="0" smtClean="0"/>
                        <a:t>podpory/spoluúčast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85%  / 15%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0566"/>
                  </a:ext>
                </a:extLst>
              </a:tr>
              <a:tr h="648317">
                <a:tc>
                  <a:txBody>
                    <a:bodyPr/>
                    <a:lstStyle/>
                    <a:p>
                      <a:r>
                        <a:rPr lang="cs-CZ" dirty="0"/>
                        <a:t>Nejzazší datum pro ukončení fyzické realizace projektu: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30. 6. </a:t>
                      </a:r>
                      <a:r>
                        <a:rPr lang="cs-CZ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602090"/>
                  </a:ext>
                </a:extLst>
              </a:tr>
              <a:tr h="641317">
                <a:tc>
                  <a:txBody>
                    <a:bodyPr/>
                    <a:lstStyle/>
                    <a:p>
                      <a:r>
                        <a:rPr lang="cs-CZ" dirty="0"/>
                        <a:t>Minimální výše způsobilých realizačních výdajů: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100 000 Kč (bez DPH)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806304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97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0220B4-D1E0-4106-85A0-659A4A5FD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237" y="1334278"/>
            <a:ext cx="10987376" cy="621587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11. </a:t>
            </a:r>
            <a:r>
              <a:rPr lang="cs-CZ" sz="2700" dirty="0" smtClean="0"/>
              <a:t>Výzva MAS Labské skály-OPŽP-Realizace sídelní zeleně</a:t>
            </a:r>
            <a:endParaRPr lang="cs-CZ" sz="27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BF00FF33-0D46-49A3-B45A-95B057F12B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293151"/>
              </p:ext>
            </p:extLst>
          </p:nvPr>
        </p:nvGraphicFramePr>
        <p:xfrm>
          <a:off x="1560945" y="2161308"/>
          <a:ext cx="9943668" cy="339152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971834">
                  <a:extLst>
                    <a:ext uri="{9D8B030D-6E8A-4147-A177-3AD203B41FA5}">
                      <a16:colId xmlns:a16="http://schemas.microsoft.com/office/drawing/2014/main" val="71701201"/>
                    </a:ext>
                  </a:extLst>
                </a:gridCol>
                <a:gridCol w="4971834">
                  <a:extLst>
                    <a:ext uri="{9D8B030D-6E8A-4147-A177-3AD203B41FA5}">
                      <a16:colId xmlns:a16="http://schemas.microsoft.com/office/drawing/2014/main" val="2018046328"/>
                    </a:ext>
                  </a:extLst>
                </a:gridCol>
              </a:tblGrid>
              <a:tr h="367821">
                <a:tc>
                  <a:txBody>
                    <a:bodyPr/>
                    <a:lstStyle/>
                    <a:p>
                      <a:r>
                        <a:rPr lang="cs-CZ" dirty="0"/>
                        <a:t>Vyhlašovatel výzvy: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MAS Labské skály, z.s.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607534"/>
                  </a:ext>
                </a:extLst>
              </a:tr>
              <a:tr h="367821">
                <a:tc>
                  <a:txBody>
                    <a:bodyPr/>
                    <a:lstStyle/>
                    <a:p>
                      <a:r>
                        <a:rPr lang="cs-CZ" dirty="0"/>
                        <a:t>Alokace výzvy (prostředky EU):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Předpoklad 6 600 000 </a:t>
                      </a:r>
                      <a:r>
                        <a:rPr lang="cs-CZ" dirty="0"/>
                        <a:t>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130078"/>
                  </a:ext>
                </a:extLst>
              </a:tr>
              <a:tr h="634869">
                <a:tc>
                  <a:txBody>
                    <a:bodyPr/>
                    <a:lstStyle/>
                    <a:p>
                      <a:r>
                        <a:rPr lang="cs-CZ" dirty="0"/>
                        <a:t>Datum vyhlášení výzvy MAS a zahájení příjmu žádostí: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Říjen 2019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6594528"/>
                  </a:ext>
                </a:extLst>
              </a:tr>
              <a:tr h="367821">
                <a:tc>
                  <a:txBody>
                    <a:bodyPr/>
                    <a:lstStyle/>
                    <a:p>
                      <a:r>
                        <a:rPr lang="cs-CZ" dirty="0"/>
                        <a:t>Ukončení příjmu žádostí o podporu: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6. 1. 2020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1286796"/>
                  </a:ext>
                </a:extLst>
              </a:tr>
              <a:tr h="367821">
                <a:tc>
                  <a:txBody>
                    <a:bodyPr/>
                    <a:lstStyle/>
                    <a:p>
                      <a:r>
                        <a:rPr lang="cs-CZ" dirty="0"/>
                        <a:t>Míra </a:t>
                      </a:r>
                      <a:r>
                        <a:rPr lang="cs-CZ" dirty="0" smtClean="0"/>
                        <a:t>podpory/spoluúčast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60 %     /      40%   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733415"/>
                  </a:ext>
                </a:extLst>
              </a:tr>
              <a:tr h="634869">
                <a:tc>
                  <a:txBody>
                    <a:bodyPr/>
                    <a:lstStyle/>
                    <a:p>
                      <a:r>
                        <a:rPr lang="cs-CZ" dirty="0"/>
                        <a:t>Nejzazší datum pro ukončení fyzické realizace projektu: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30. 6. </a:t>
                      </a:r>
                      <a:r>
                        <a:rPr lang="cs-CZ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659312"/>
                  </a:ext>
                </a:extLst>
              </a:tr>
              <a:tr h="634869">
                <a:tc>
                  <a:txBody>
                    <a:bodyPr/>
                    <a:lstStyle/>
                    <a:p>
                      <a:r>
                        <a:rPr lang="cs-CZ" dirty="0"/>
                        <a:t>Minimální výše způsobilých realizačních výdajů: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100 000 Kč (bez DPH)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550589"/>
                  </a:ext>
                </a:extLst>
              </a:tr>
            </a:tbl>
          </a:graphicData>
        </a:graphic>
      </p:graphicFrame>
      <p:pic>
        <p:nvPicPr>
          <p:cNvPr id="5" name="Obrázek 4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20843AB3-72B3-41A3-908C-D645A46FB96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611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Oprávnění </a:t>
            </a:r>
            <a:r>
              <a:rPr lang="cs-CZ" dirty="0"/>
              <a:t>žadatelé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04546" y="2074985"/>
            <a:ext cx="10300066" cy="3924060"/>
          </a:xfrm>
        </p:spPr>
        <p:txBody>
          <a:bodyPr numCol="2" spcCol="108000">
            <a:normAutofit/>
          </a:bodyPr>
          <a:lstStyle/>
          <a:p>
            <a:r>
              <a:rPr lang="cs-CZ" dirty="0"/>
              <a:t>kraje</a:t>
            </a:r>
          </a:p>
          <a:p>
            <a:r>
              <a:rPr lang="cs-CZ" dirty="0"/>
              <a:t>obce</a:t>
            </a:r>
          </a:p>
          <a:p>
            <a:r>
              <a:rPr lang="cs-CZ" dirty="0"/>
              <a:t>dobrovolné svazky obcí </a:t>
            </a:r>
          </a:p>
          <a:p>
            <a:r>
              <a:rPr lang="cs-CZ" dirty="0"/>
              <a:t>organizační složky </a:t>
            </a:r>
            <a:r>
              <a:rPr lang="cs-CZ" dirty="0" smtClean="0"/>
              <a:t>státu                 </a:t>
            </a:r>
          </a:p>
          <a:p>
            <a:pPr marL="0" indent="0">
              <a:buNone/>
            </a:pPr>
            <a:r>
              <a:rPr lang="cs-CZ" sz="1400" dirty="0" smtClean="0"/>
              <a:t>(</a:t>
            </a:r>
            <a:r>
              <a:rPr lang="cs-CZ" sz="1400" dirty="0"/>
              <a:t>s výjimkou pozemkových úřadů a AOPK ČR) </a:t>
            </a:r>
          </a:p>
          <a:p>
            <a:r>
              <a:rPr lang="cs-CZ" dirty="0"/>
              <a:t>státní podniky</a:t>
            </a:r>
          </a:p>
          <a:p>
            <a:r>
              <a:rPr lang="cs-CZ" dirty="0"/>
              <a:t>státní organizace</a:t>
            </a:r>
          </a:p>
          <a:p>
            <a:r>
              <a:rPr lang="cs-CZ" dirty="0"/>
              <a:t>veřejné výzkumné instituce</a:t>
            </a:r>
          </a:p>
          <a:p>
            <a:r>
              <a:rPr lang="cs-CZ" dirty="0"/>
              <a:t>veřejnoprávní </a:t>
            </a:r>
            <a:r>
              <a:rPr lang="cs-CZ" dirty="0" smtClean="0"/>
              <a:t>instituce</a:t>
            </a:r>
            <a:endParaRPr lang="cs-CZ" dirty="0"/>
          </a:p>
          <a:p>
            <a:r>
              <a:rPr lang="cs-CZ" dirty="0"/>
              <a:t>příspěvkové organizace</a:t>
            </a:r>
          </a:p>
          <a:p>
            <a:r>
              <a:rPr lang="cs-CZ" dirty="0"/>
              <a:t>vysoké školy, školy a školská zařízení </a:t>
            </a:r>
          </a:p>
          <a:p>
            <a:r>
              <a:rPr lang="cs-CZ" dirty="0"/>
              <a:t>nestátní neziskové organizace </a:t>
            </a:r>
            <a:r>
              <a:rPr lang="cs-CZ" sz="1400" dirty="0"/>
              <a:t>(obecně prospěšné společnosti nadace, nadační fondy, ústavy, spolky)</a:t>
            </a:r>
          </a:p>
          <a:p>
            <a:r>
              <a:rPr lang="cs-CZ" dirty="0"/>
              <a:t>církve a náboženské společnosti a jejich svazy </a:t>
            </a:r>
          </a:p>
          <a:p>
            <a:r>
              <a:rPr lang="cs-CZ" dirty="0"/>
              <a:t>podnikatelské subjekty</a:t>
            </a:r>
          </a:p>
          <a:p>
            <a:r>
              <a:rPr lang="cs-CZ" dirty="0"/>
              <a:t>obchodní společnosti a družstva</a:t>
            </a:r>
          </a:p>
          <a:p>
            <a:r>
              <a:rPr lang="cs-CZ" dirty="0"/>
              <a:t>fyzické osoby </a:t>
            </a:r>
            <a:r>
              <a:rPr lang="cs-CZ" dirty="0" smtClean="0"/>
              <a:t>podnikající</a:t>
            </a:r>
          </a:p>
          <a:p>
            <a:r>
              <a:rPr lang="cs-CZ" dirty="0" smtClean="0"/>
              <a:t>fyzické osoby nepodnikající </a:t>
            </a:r>
            <a:r>
              <a:rPr lang="cs-CZ" b="1" dirty="0" smtClean="0"/>
              <a:t>(neplatí pro sídelní zeleň)</a:t>
            </a:r>
            <a:endParaRPr lang="cs-CZ" b="1" dirty="0"/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9B823624-FDDC-48B8-8321-A19439138DD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901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418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Obecná </a:t>
            </a:r>
            <a:r>
              <a:rPr lang="cs-CZ" dirty="0" smtClean="0"/>
              <a:t>pravidla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1" y="2409092"/>
            <a:ext cx="8897065" cy="4766149"/>
          </a:xfrm>
        </p:spPr>
        <p:txBody>
          <a:bodyPr/>
          <a:lstStyle/>
          <a:p>
            <a:r>
              <a:rPr lang="cs-CZ" sz="1600" dirty="0" smtClean="0"/>
              <a:t>Nelze opětovně financovat projekty, které byly podpořeny v rámci OPŽP v letech 2007 až 2013 a žadatel se zavázal v době udržitelnosti k plnění cílů podpory</a:t>
            </a:r>
            <a:endParaRPr lang="cs-CZ" sz="1600" dirty="0"/>
          </a:p>
          <a:p>
            <a:r>
              <a:rPr lang="cs-CZ" sz="1600" dirty="0" smtClean="0"/>
              <a:t>Udržitelnost realizovaných opatřeních je </a:t>
            </a:r>
            <a:r>
              <a:rPr lang="cs-CZ" sz="1600" b="1" dirty="0" smtClean="0"/>
              <a:t>10 let v případě výsadeb</a:t>
            </a:r>
            <a:endParaRPr lang="cs-CZ" sz="1600" b="1" dirty="0"/>
          </a:p>
          <a:p>
            <a:r>
              <a:rPr lang="cs-CZ" sz="1600" dirty="0" smtClean="0"/>
              <a:t>Žadatelé se řídí </a:t>
            </a:r>
            <a:r>
              <a:rPr lang="cs-CZ" sz="1600" b="1" dirty="0" smtClean="0"/>
              <a:t>Pravidly pro žadatele a příjemce podpory OPŽP </a:t>
            </a:r>
            <a:r>
              <a:rPr lang="cs-CZ" sz="1600" b="1" dirty="0" smtClean="0">
                <a:solidFill>
                  <a:srgbClr val="FF0000"/>
                </a:solidFill>
              </a:rPr>
              <a:t>verze 22. </a:t>
            </a:r>
            <a:r>
              <a:rPr lang="cs-CZ" sz="1600" dirty="0" smtClean="0">
                <a:solidFill>
                  <a:schemeClr val="tx1"/>
                </a:solidFill>
              </a:rPr>
              <a:t>(ÚSES, Protierozní opatření) </a:t>
            </a:r>
            <a:r>
              <a:rPr lang="cs-CZ" sz="1600" b="1" dirty="0" smtClean="0">
                <a:solidFill>
                  <a:srgbClr val="FF0000"/>
                </a:solidFill>
              </a:rPr>
              <a:t>a verze 23. </a:t>
            </a:r>
            <a:r>
              <a:rPr lang="cs-CZ" sz="1600" dirty="0" smtClean="0">
                <a:solidFill>
                  <a:schemeClr val="tx1"/>
                </a:solidFill>
              </a:rPr>
              <a:t>(Likvidace invazních druhů, Sídelní zeleň)</a:t>
            </a:r>
            <a:r>
              <a:rPr lang="cs-CZ" sz="1600" b="1" dirty="0" smtClean="0">
                <a:solidFill>
                  <a:srgbClr val="FF0000"/>
                </a:solidFill>
              </a:rPr>
              <a:t> </a:t>
            </a:r>
            <a:endParaRPr lang="cs-CZ" sz="1600" dirty="0" smtClean="0">
              <a:solidFill>
                <a:schemeClr val="tx1"/>
              </a:solidFill>
            </a:endParaRPr>
          </a:p>
          <a:p>
            <a:r>
              <a:rPr lang="cs-CZ" sz="1600" dirty="0" smtClean="0"/>
              <a:t>Cena realizovaného opatření by měla vycházet z </a:t>
            </a:r>
            <a:r>
              <a:rPr lang="cs-CZ" sz="1600" b="1" dirty="0" smtClean="0"/>
              <a:t>Nákladů obvyklých opatření</a:t>
            </a:r>
          </a:p>
          <a:p>
            <a:r>
              <a:rPr lang="cs-CZ" sz="1600" dirty="0" smtClean="0"/>
              <a:t>Realizovaná opatření musí být v souladu se </a:t>
            </a:r>
            <a:r>
              <a:rPr lang="cs-CZ" sz="1600" b="1" dirty="0" smtClean="0"/>
              <a:t>Standardy AOPK</a:t>
            </a:r>
          </a:p>
          <a:p>
            <a:r>
              <a:rPr lang="cs-CZ" sz="1600" dirty="0" smtClean="0"/>
              <a:t>Režijní a provozní náklady, způsobilé v případě prací svépomocí se řídí </a:t>
            </a:r>
            <a:r>
              <a:rPr lang="cs-CZ" sz="1600" b="1" dirty="0" smtClean="0"/>
              <a:t>Metodikou způsobilosti výdajů z oblasti osobních nákladů, režijních a provozních výdajů v OPŽP 2014-2020</a:t>
            </a:r>
          </a:p>
          <a:p>
            <a:endParaRPr lang="cs-CZ" sz="1600" b="1" dirty="0"/>
          </a:p>
          <a:p>
            <a:pPr marL="0" indent="0">
              <a:buNone/>
            </a:pPr>
            <a:r>
              <a:rPr lang="cs-CZ" sz="1600" b="1" dirty="0" smtClean="0"/>
              <a:t>DOKUMENTY NALEZNETA NA </a:t>
            </a:r>
            <a:r>
              <a:rPr lang="cs-CZ" sz="1600" b="1" dirty="0" smtClean="0">
                <a:solidFill>
                  <a:srgbClr val="FF0000"/>
                </a:solidFill>
                <a:hlinkClick r:id="rId2"/>
              </a:rPr>
              <a:t>WWW.MASLABSKESKALY.CZ</a:t>
            </a:r>
            <a:r>
              <a:rPr lang="cs-CZ" sz="1600" b="1" dirty="0" smtClean="0">
                <a:solidFill>
                  <a:srgbClr val="FF0000"/>
                </a:solidFill>
              </a:rPr>
              <a:t> </a:t>
            </a:r>
            <a:endParaRPr lang="cs-CZ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600" b="1" dirty="0" smtClean="0">
                <a:solidFill>
                  <a:schemeClr val="tx1"/>
                </a:solidFill>
              </a:rPr>
              <a:t>v sekci výzvy OPŽP, pod příslušným číslem výzvy</a:t>
            </a:r>
            <a:r>
              <a:rPr lang="cs-CZ" sz="1600" b="1" dirty="0" smtClean="0">
                <a:solidFill>
                  <a:srgbClr val="FF0000"/>
                </a:solidFill>
              </a:rPr>
              <a:t> </a:t>
            </a:r>
          </a:p>
          <a:p>
            <a:endParaRPr lang="cs-CZ" b="1" dirty="0" smtClean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568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5864" y="694748"/>
            <a:ext cx="11180190" cy="870101"/>
          </a:xfrm>
        </p:spPr>
        <p:txBody>
          <a:bodyPr>
            <a:normAutofit fontScale="90000"/>
          </a:bodyPr>
          <a:lstStyle/>
          <a:p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400" b="1" dirty="0" smtClean="0"/>
              <a:t>8</a:t>
            </a:r>
            <a:r>
              <a:rPr lang="cs-CZ" sz="2400" b="1" dirty="0" smtClean="0"/>
              <a:t>. </a:t>
            </a:r>
            <a:r>
              <a:rPr lang="cs-CZ" sz="2700" b="1" dirty="0" smtClean="0"/>
              <a:t>Výzva Mas Labské skály – Realizace ÚSES</a:t>
            </a:r>
            <a:r>
              <a:rPr lang="cs-CZ" sz="2700" dirty="0"/>
              <a:t/>
            </a:r>
            <a:br>
              <a:rPr lang="cs-CZ" sz="2700" dirty="0"/>
            </a:br>
            <a:r>
              <a:rPr lang="cs-CZ" sz="2700" dirty="0" smtClean="0"/>
              <a:t>Typy </a:t>
            </a:r>
            <a:r>
              <a:rPr lang="cs-CZ" sz="2700" dirty="0"/>
              <a:t>podporovaných projektů a aktivit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67154" y="2576146"/>
            <a:ext cx="10938900" cy="42818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err="1" smtClean="0"/>
              <a:t>Realizacer</a:t>
            </a:r>
            <a:r>
              <a:rPr lang="cs-CZ" b="1" dirty="0" smtClean="0"/>
              <a:t> ÚSES zahrnuje: </a:t>
            </a:r>
            <a:endParaRPr lang="cs-CZ" b="1" dirty="0"/>
          </a:p>
          <a:p>
            <a:endParaRPr lang="cs-CZ" dirty="0"/>
          </a:p>
          <a:p>
            <a:r>
              <a:rPr lang="cs-CZ" dirty="0"/>
              <a:t>založení biocenter a biokoridorů ÚSES nebo jejich částí </a:t>
            </a:r>
            <a:r>
              <a:rPr lang="cs-CZ" dirty="0" smtClean="0"/>
              <a:t>(zde je dotace 100%)</a:t>
            </a:r>
          </a:p>
          <a:p>
            <a:r>
              <a:rPr lang="cs-CZ" dirty="0" smtClean="0"/>
              <a:t>zlepšení </a:t>
            </a:r>
            <a:r>
              <a:rPr lang="cs-CZ" dirty="0"/>
              <a:t>funkčního stavu biocenter a biokoridorů ÚSES, realizace interakčních prvků podporujících ÚSES </a:t>
            </a:r>
            <a:r>
              <a:rPr lang="cs-CZ" dirty="0" smtClean="0"/>
              <a:t>(zde je dotace 80%)</a:t>
            </a:r>
          </a:p>
          <a:p>
            <a:endParaRPr lang="cs-CZ" dirty="0"/>
          </a:p>
          <a:p>
            <a:r>
              <a:rPr lang="cs-CZ" dirty="0" smtClean="0"/>
              <a:t>Doporučení/omezení: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* výsadba geograficky původních dřevin viz. seznam autochtonních dřevin</a:t>
            </a:r>
          </a:p>
          <a:p>
            <a:pPr marL="0" indent="0">
              <a:buNone/>
            </a:pPr>
            <a:r>
              <a:rPr lang="cs-CZ" dirty="0" smtClean="0"/>
              <a:t>      * 3 letá následná péče</a:t>
            </a:r>
          </a:p>
          <a:p>
            <a:pPr marL="0" indent="0">
              <a:buNone/>
            </a:pPr>
            <a:r>
              <a:rPr lang="cs-CZ" dirty="0" smtClean="0"/>
              <a:t>      * pozemky musí být voně přístupné, akceptuje se pouze lesnické oplocení výsadeb, obory</a:t>
            </a:r>
            <a:r>
              <a:rPr lang="cs-CZ" dirty="0"/>
              <a:t>		</a:t>
            </a:r>
            <a:endParaRPr lang="cs-CZ" dirty="0" smtClean="0"/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5C7FD381-8AF2-4838-A0A8-26B0CA6F078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81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5864" y="694748"/>
            <a:ext cx="11180190" cy="870101"/>
          </a:xfrm>
        </p:spPr>
        <p:txBody>
          <a:bodyPr>
            <a:normAutofit fontScale="90000"/>
          </a:bodyPr>
          <a:lstStyle/>
          <a:p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9</a:t>
            </a:r>
            <a:r>
              <a:rPr lang="cs-CZ" sz="2400" b="1" dirty="0" smtClean="0"/>
              <a:t>. </a:t>
            </a:r>
            <a:r>
              <a:rPr lang="cs-CZ" sz="2700" b="1" dirty="0" smtClean="0"/>
              <a:t>Výzva Mas Labské skály – Protierozní opatření</a:t>
            </a:r>
            <a:r>
              <a:rPr lang="cs-CZ" sz="2700" dirty="0"/>
              <a:t/>
            </a:r>
            <a:br>
              <a:rPr lang="cs-CZ" sz="2700" dirty="0"/>
            </a:br>
            <a:r>
              <a:rPr lang="cs-CZ" sz="2700" dirty="0" smtClean="0"/>
              <a:t>Typy </a:t>
            </a:r>
            <a:r>
              <a:rPr lang="cs-CZ" sz="2700" dirty="0"/>
              <a:t>podporovaných projektů a aktivit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93530" y="1890346"/>
            <a:ext cx="10912523" cy="4967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 smtClean="0"/>
              <a:t>Protierozní opatření zahrnuje: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b="1" dirty="0" smtClean="0"/>
              <a:t>podpora </a:t>
            </a:r>
            <a:r>
              <a:rPr lang="cs-CZ" sz="1600" b="1" dirty="0"/>
              <a:t>opatření zamezujících vodní erozi </a:t>
            </a:r>
          </a:p>
          <a:p>
            <a:r>
              <a:rPr lang="cs-CZ" sz="1600" dirty="0" smtClean="0"/>
              <a:t>opatření </a:t>
            </a:r>
            <a:r>
              <a:rPr lang="cs-CZ" sz="1600" dirty="0"/>
              <a:t>proti plošnému a soustředěnému povrchovému odtoku (užití travních pásů, </a:t>
            </a:r>
            <a:r>
              <a:rPr lang="cs-CZ" sz="1600" dirty="0" err="1"/>
              <a:t>průlehů</a:t>
            </a:r>
            <a:r>
              <a:rPr lang="cs-CZ" sz="1600" dirty="0"/>
              <a:t> apod.), </a:t>
            </a:r>
          </a:p>
          <a:p>
            <a:r>
              <a:rPr lang="cs-CZ" sz="1600" dirty="0" smtClean="0"/>
              <a:t>stabilizace </a:t>
            </a:r>
            <a:r>
              <a:rPr lang="cs-CZ" sz="1600" dirty="0"/>
              <a:t>drah soustředěného povrchového odtoku (hrázky, terasy, svodné příkopy apod.), </a:t>
            </a:r>
          </a:p>
          <a:p>
            <a:r>
              <a:rPr lang="cs-CZ" sz="1600" dirty="0" smtClean="0"/>
              <a:t>preventivní </a:t>
            </a:r>
            <a:r>
              <a:rPr lang="cs-CZ" sz="1600" dirty="0"/>
              <a:t>opatření (zakládání či obnova mezí, remízů apod.), </a:t>
            </a:r>
          </a:p>
          <a:p>
            <a:pPr marL="0" indent="0">
              <a:buNone/>
            </a:pPr>
            <a:r>
              <a:rPr lang="cs-CZ" sz="1600" b="1" dirty="0" smtClean="0"/>
              <a:t>podpora </a:t>
            </a:r>
            <a:r>
              <a:rPr lang="cs-CZ" sz="1600" b="1" dirty="0"/>
              <a:t>opatření zamezující větrné erozi </a:t>
            </a:r>
          </a:p>
          <a:p>
            <a:r>
              <a:rPr lang="cs-CZ" sz="1600" dirty="0" smtClean="0"/>
              <a:t>obnova </a:t>
            </a:r>
            <a:r>
              <a:rPr lang="cs-CZ" sz="1600" dirty="0"/>
              <a:t>či zakládání větrolamů </a:t>
            </a:r>
          </a:p>
          <a:p>
            <a:endParaRPr lang="cs-CZ" sz="1600" dirty="0"/>
          </a:p>
          <a:p>
            <a:r>
              <a:rPr lang="cs-CZ" sz="1600" dirty="0" smtClean="0"/>
              <a:t>Doporučení/omezení: </a:t>
            </a:r>
          </a:p>
          <a:p>
            <a:pPr marL="0" indent="0">
              <a:buNone/>
            </a:pPr>
            <a:r>
              <a:rPr lang="cs-CZ" sz="1600" dirty="0"/>
              <a:t> </a:t>
            </a:r>
            <a:r>
              <a:rPr lang="cs-CZ" sz="1600" dirty="0" smtClean="0"/>
              <a:t>     * výsadba geograficky původních dřevin viz. seznam autochtonních dřevin</a:t>
            </a:r>
          </a:p>
          <a:p>
            <a:pPr marL="0" indent="0">
              <a:buNone/>
            </a:pPr>
            <a:r>
              <a:rPr lang="cs-CZ" sz="1600" dirty="0" smtClean="0"/>
              <a:t>      * 3 letá následná péče</a:t>
            </a:r>
          </a:p>
          <a:p>
            <a:pPr marL="0" indent="0">
              <a:buNone/>
            </a:pPr>
            <a:r>
              <a:rPr lang="cs-CZ" sz="1600" dirty="0" smtClean="0"/>
              <a:t>      * pozemky musí být voně přístupné, akceptuje se pouze lesnické oplocení výsadeb, obory</a:t>
            </a:r>
            <a:r>
              <a:rPr lang="cs-CZ" sz="1600" dirty="0"/>
              <a:t>	</a:t>
            </a:r>
            <a:r>
              <a:rPr lang="cs-CZ" dirty="0"/>
              <a:t>	</a:t>
            </a:r>
            <a:endParaRPr lang="cs-CZ" dirty="0" smtClean="0"/>
          </a:p>
        </p:txBody>
      </p:sp>
      <p:pic>
        <p:nvPicPr>
          <p:cNvPr id="4" name="Obrázek 3" descr="Obsah obrázku podepsat&#10;&#10;Popis vygenerován s velmi vysokou mírou spolehlivosti">
            <a:extLst>
              <a:ext uri="{FF2B5EF4-FFF2-40B4-BE49-F238E27FC236}">
                <a16:creationId xmlns:a16="http://schemas.microsoft.com/office/drawing/2014/main" id="{5C7FD381-8AF2-4838-A0A8-26B0CA6F078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407" y="96271"/>
            <a:ext cx="817525" cy="59847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62C6F0-6EFE-4297-B4D7-C60E1DEBF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094" y="-12872"/>
            <a:ext cx="6555723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7474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Zeleno-žlutá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2536</TotalTime>
  <Words>3769</Words>
  <Application>Microsoft Office PowerPoint</Application>
  <PresentationFormat>Širokoúhlá obrazovka</PresentationFormat>
  <Paragraphs>287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4" baseType="lpstr">
      <vt:lpstr>Arial</vt:lpstr>
      <vt:lpstr>Calibri</vt:lpstr>
      <vt:lpstr>Century Gothic</vt:lpstr>
      <vt:lpstr>Wingdings 3</vt:lpstr>
      <vt:lpstr>Stébla</vt:lpstr>
      <vt:lpstr>      Seminář 26. 9. 2019 Operační program životního prostředí 2014-2020</vt:lpstr>
      <vt:lpstr>Prezentace aplikace PowerPoint</vt:lpstr>
      <vt:lpstr>Prezentace aplikace PowerPoint</vt:lpstr>
      <vt:lpstr>Prezentace aplikace PowerPoint</vt:lpstr>
      <vt:lpstr>11. Výzva MAS Labské skály-OPŽP-Realizace sídelní zeleně</vt:lpstr>
      <vt:lpstr> Oprávnění žadatelé</vt:lpstr>
      <vt:lpstr> Obecná pravidla</vt:lpstr>
      <vt:lpstr>  8. Výzva Mas Labské skály – Realizace ÚSES Typy podporovaných projektů a aktivit </vt:lpstr>
      <vt:lpstr> 9. Výzva Mas Labské skály – Protierozní opatření Typy podporovaných projektů a aktivit </vt:lpstr>
      <vt:lpstr> 10. Výzva Mas Labské skály – Likvidace invazních druhů rostlin Typy podporovaných projektů a aktivit </vt:lpstr>
      <vt:lpstr> 11. Výzva Mas Labské skály – Realizace sídelní zeleně Typy podporovaných projektů a aktivit </vt:lpstr>
      <vt:lpstr>  Realizace sídelní zeleně</vt:lpstr>
      <vt:lpstr>          Specifické způsobilé výdaje</vt:lpstr>
      <vt:lpstr>Obecná pravidla žádosti</vt:lpstr>
      <vt:lpstr> Jak na žádost</vt:lpstr>
      <vt:lpstr> Přílohy žádosti  Pravidla pro žadatele a příjemce verze 19. </vt:lpstr>
      <vt:lpstr>Prezentace aplikace PowerPoint</vt:lpstr>
      <vt:lpstr>Prezentace aplikace PowerPoint</vt:lpstr>
      <vt:lpstr>Prezentace aplikace PowerPoint</vt:lpstr>
      <vt:lpstr>Prezentace aplikace PowerPoint</vt:lpstr>
      <vt:lpstr> Součástí projektové dokumentace je vždy:</vt:lpstr>
      <vt:lpstr>   Ostatní přílohy – ÚSES, Protierozní opatření</vt:lpstr>
      <vt:lpstr>       Ostatní přílohy – Sídelní zeleň</vt:lpstr>
      <vt:lpstr> Ekonomické přílohy</vt:lpstr>
      <vt:lpstr> Kumulativní rozpočet</vt:lpstr>
      <vt:lpstr> Projektová příprava</vt:lpstr>
      <vt:lpstr> Pořízení nemovitostí</vt:lpstr>
      <vt:lpstr> Propagační opatření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Výsadby z opžp</dc:title>
  <dc:creator>Jiří Zikmund</dc:creator>
  <cp:lastModifiedBy>Uživatel systému Windows</cp:lastModifiedBy>
  <cp:revision>140</cp:revision>
  <cp:lastPrinted>2019-09-26T11:37:23Z</cp:lastPrinted>
  <dcterms:created xsi:type="dcterms:W3CDTF">2017-01-29T14:54:54Z</dcterms:created>
  <dcterms:modified xsi:type="dcterms:W3CDTF">2020-04-29T10:22:04Z</dcterms:modified>
</cp:coreProperties>
</file>