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4" r:id="rId2"/>
    <p:sldId id="257" r:id="rId3"/>
    <p:sldId id="285" r:id="rId4"/>
    <p:sldId id="271" r:id="rId5"/>
    <p:sldId id="284" r:id="rId6"/>
    <p:sldId id="269" r:id="rId7"/>
    <p:sldId id="259" r:id="rId8"/>
    <p:sldId id="266" r:id="rId9"/>
    <p:sldId id="267" r:id="rId10"/>
    <p:sldId id="317" r:id="rId11"/>
    <p:sldId id="315" r:id="rId12"/>
    <p:sldId id="274" r:id="rId13"/>
    <p:sldId id="316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304" r:id="rId25"/>
    <p:sldId id="311" r:id="rId26"/>
    <p:sldId id="262" r:id="rId27"/>
    <p:sldId id="309" r:id="rId28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88721" autoAdjust="0"/>
  </p:normalViewPr>
  <p:slideViewPr>
    <p:cSldViewPr snapToGrid="0">
      <p:cViewPr varScale="1">
        <p:scale>
          <a:sx n="102" d="100"/>
          <a:sy n="102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C100D-0416-4EE5-8332-A9076DBFDC68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7FFAF-DACC-4794-9931-C5C25918B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9309D-5173-4B76-AFD6-12B1AC64C63D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51A86-05EE-49C1-8019-EC838ADDE02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6E80-EDCC-4DCA-83CF-A61E81F2D1DC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C6F4-5C0F-4826-A490-758D6C310FD8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D74D-40F6-46CA-8F50-CC33B9958F3E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CCEA-7EC5-469C-A996-BEF9B0503DC3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024AB-5969-47A6-9F9D-EF91BF36A991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A67C-F674-46E1-B389-AF1E59577E51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BC-A074-49CF-980A-884D057906A1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FA88-F040-4B27-BB94-140824C2C006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D7F4-A03D-4200-854C-4C7BBE0A71F1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A887-4DC6-4D96-8615-98ED289D675A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F095-E27E-48E0-9F05-D19F48B57B0F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06A-FC9C-4E33-8179-CC414C807630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31002-8A0F-42DD-A778-0379334CB952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B260-5EC0-4356-BB53-FB42492994FB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A410-5FF2-4FCD-8E47-D05871462B6B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8B97-42FF-4C4B-A26D-B45D125F199C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02F4-AB96-425F-A42A-3F0A5B0A651C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D5B895-5651-4A2C-82A3-9E4BD01072D6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ofrova.masls@seznam.cz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esfcr.cz/pokyny-k-vyplneni-zpravy-o-realizaci-zadosti-o-platbu-a-zadosti-o-zmenu-op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30284" y="290945"/>
            <a:ext cx="106901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b="1" dirty="0" smtClean="0"/>
              <a:t>SEMINÁŘ   PRO   PŘÍJEMCE</a:t>
            </a:r>
          </a:p>
          <a:p>
            <a:pPr algn="ctr"/>
            <a:endParaRPr lang="cs-CZ" sz="4800" b="1" dirty="0" smtClean="0"/>
          </a:p>
          <a:p>
            <a:r>
              <a:rPr lang="cs-CZ" sz="4800" b="1" dirty="0" smtClean="0"/>
              <a:t>Výzva č. 8  z OPZ  - Výzva MAS Labské skály - Podpora provozu </a:t>
            </a:r>
            <a:r>
              <a:rPr lang="cs-CZ" sz="4800" b="1" smtClean="0"/>
              <a:t>sociálních služeb </a:t>
            </a:r>
            <a:r>
              <a:rPr lang="cs-CZ" sz="4800" b="1" dirty="0" smtClean="0"/>
              <a:t>a komunitních center </a:t>
            </a:r>
            <a:endParaRPr lang="cs-CZ" sz="48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256" y="3996267"/>
            <a:ext cx="10058400" cy="1657037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115242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1484312" y="2007909"/>
            <a:ext cx="10018713" cy="659877"/>
          </a:xfrm>
        </p:spPr>
        <p:txBody>
          <a:bodyPr/>
          <a:lstStyle/>
          <a:p>
            <a:r>
              <a:rPr lang="cs-CZ" b="1" dirty="0" smtClean="0"/>
              <a:t>Indikátory povinné k naplnění</a:t>
            </a:r>
            <a:endParaRPr lang="cs-CZ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310" y="2837466"/>
            <a:ext cx="10018713" cy="3648173"/>
          </a:xfrm>
          <a:prstGeom prst="rect">
            <a:avLst/>
          </a:prstGeom>
        </p:spPr>
      </p:pic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484311" y="2837467"/>
            <a:ext cx="10018713" cy="3648173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377071"/>
            <a:ext cx="10058400" cy="174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405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377767"/>
              </p:ext>
            </p:extLst>
          </p:nvPr>
        </p:nvGraphicFramePr>
        <p:xfrm>
          <a:off x="1484313" y="2004133"/>
          <a:ext cx="985889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36">
                  <a:extLst>
                    <a:ext uri="{9D8B030D-6E8A-4147-A177-3AD203B41FA5}">
                      <a16:colId xmlns:a16="http://schemas.microsoft.com/office/drawing/2014/main" val="1624998041"/>
                    </a:ext>
                  </a:extLst>
                </a:gridCol>
                <a:gridCol w="5001491">
                  <a:extLst>
                    <a:ext uri="{9D8B030D-6E8A-4147-A177-3AD203B41FA5}">
                      <a16:colId xmlns:a16="http://schemas.microsoft.com/office/drawing/2014/main" val="1177035348"/>
                    </a:ext>
                  </a:extLst>
                </a:gridCol>
                <a:gridCol w="1717964">
                  <a:extLst>
                    <a:ext uri="{9D8B030D-6E8A-4147-A177-3AD203B41FA5}">
                      <a16:colId xmlns:a16="http://schemas.microsoft.com/office/drawing/2014/main" val="1019826704"/>
                    </a:ext>
                  </a:extLst>
                </a:gridCol>
                <a:gridCol w="1555401">
                  <a:extLst>
                    <a:ext uri="{9D8B030D-6E8A-4147-A177-3AD203B41FA5}">
                      <a16:colId xmlns:a16="http://schemas.microsoft.com/office/drawing/2014/main" val="3853044779"/>
                    </a:ext>
                  </a:extLst>
                </a:gridCol>
              </a:tblGrid>
              <a:tr h="822950"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Kód indikátoru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Název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Měrná jednotka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Typ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4805613"/>
                  </a:ext>
                </a:extLst>
              </a:tr>
              <a:tr h="618420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6  7 3 15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Bývalí účastníci projektů v oblasti sociálních služeb, u nichž služba naplnila svůj účel 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osoby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výsledek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8747738"/>
                  </a:ext>
                </a:extLst>
              </a:tr>
              <a:tr h="618420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6 74 01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Nové nebo inovované sociální služby týkající se bydlení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služby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výstup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1259485"/>
                  </a:ext>
                </a:extLst>
              </a:tr>
              <a:tr h="662941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6 73 10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Bývalí účastníci projektů, u nichž intervence formou sociální práce naplnila svůj účel 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osoby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výsledek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899794"/>
                  </a:ext>
                </a:extLst>
              </a:tr>
              <a:tr h="662941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625 00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Účastníci v procesu vzdělávání/odborné přípravy po ukončení své účasti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osoby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výsledek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1886760"/>
                  </a:ext>
                </a:extLst>
              </a:tr>
              <a:tr h="662941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6 26 00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Účastníci, kteří získali kvalifikaci po ukončení své účasti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osoby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výsledek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3487511"/>
                  </a:ext>
                </a:extLst>
              </a:tr>
              <a:tr h="731511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6 28 00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Znevýhodnění účastníci, kteří po ukončení své účasti hledají zaměstnání, jsou v procesu vzdělávání/odborné přípravy, rozšiřují si kvalifikaci nebo jsou zaměstnaní, a to i OSVČ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osoby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výsledek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302931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1484313" y="1190786"/>
            <a:ext cx="104899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Indikátory bez závazku </a:t>
            </a:r>
            <a:r>
              <a:rPr lang="cs-CZ" dirty="0" smtClean="0"/>
              <a:t>- Hodnoty</a:t>
            </a:r>
            <a:r>
              <a:rPr lang="cs-CZ" dirty="0"/>
              <a:t>, které nepředstavují závazek žadatele, ale které je nutné sledovat (Žadatel má povinnost vyplnit cílovou hodnotu indikátorů, u nerelevantních je možno uvést hodnotu 0.)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63951"/>
            <a:ext cx="10058400" cy="165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629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6131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Obdélník 2"/>
          <p:cNvSpPr/>
          <p:nvPr/>
        </p:nvSpPr>
        <p:spPr>
          <a:xfrm>
            <a:off x="1449185" y="1676400"/>
            <a:ext cx="10091651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Arial"/>
                <a:cs typeface="Arial"/>
              </a:rPr>
              <a:t>ZOR - indikátory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Pozor na prokazatelnost vykazovaných hodnot (záznamy o každém klientovi)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Počet účastníků projektu je nutno zadávat prostřednictvím systému IS ESF (</a:t>
            </a:r>
            <a:r>
              <a:rPr lang="cs-CZ" sz="2400" dirty="0" smtClean="0">
                <a:hlinkClick r:id="rId2"/>
              </a:rPr>
              <a:t>www.esfcr.cz</a:t>
            </a:r>
            <a:r>
              <a:rPr lang="cs-CZ" sz="2400" dirty="0" smtClean="0"/>
              <a:t>) vždy za sledované období (přihlašovací údaje příjemce obdrží do datové schránky – po obdržení je nutné se neprodleně přihlásit do systému než vyprší platnost přihlašovacích údajů)</a:t>
            </a:r>
          </a:p>
          <a:p>
            <a:endParaRPr lang="cs-CZ" sz="2400" dirty="0" smtClean="0">
              <a:solidFill>
                <a:schemeClr val="accent1">
                  <a:lumMod val="75000"/>
                </a:schemeClr>
              </a:solidFill>
              <a:cs typeface="Arial"/>
            </a:endParaRP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Podpořené osoby se uvádějí průběžně s jakoukoliv výší podpory, systém hlídá minimální hranici 40 hod. Při nižším počtu hodin podpořenou osobu nezapočte.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6131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Obdélník 2"/>
          <p:cNvSpPr/>
          <p:nvPr/>
        </p:nvSpPr>
        <p:spPr>
          <a:xfrm>
            <a:off x="1449185" y="1676400"/>
            <a:ext cx="10091651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Arial"/>
                <a:cs typeface="Arial"/>
              </a:rPr>
              <a:t>Způsobilé výdaje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Všechny výdaje musí splňovat podmínky:</a:t>
            </a:r>
          </a:p>
          <a:p>
            <a:pPr>
              <a:buFontTx/>
              <a:buChar char="-"/>
            </a:pPr>
            <a:r>
              <a:rPr lang="cs-CZ" sz="2400" dirty="0" smtClean="0"/>
              <a:t>hospodárnost</a:t>
            </a:r>
          </a:p>
          <a:p>
            <a:pPr>
              <a:buFontTx/>
              <a:buChar char="-"/>
            </a:pPr>
            <a:r>
              <a:rPr lang="cs-CZ" sz="2400" dirty="0" smtClean="0"/>
              <a:t> efektivnost</a:t>
            </a:r>
          </a:p>
          <a:p>
            <a:pPr>
              <a:buFontTx/>
              <a:buChar char="-"/>
            </a:pPr>
            <a:r>
              <a:rPr lang="cs-CZ" sz="2400" dirty="0" smtClean="0"/>
              <a:t> účelnost</a:t>
            </a:r>
          </a:p>
          <a:p>
            <a:pPr>
              <a:buFontTx/>
              <a:buChar char="-"/>
            </a:pPr>
            <a:r>
              <a:rPr lang="cs-CZ" sz="2400" dirty="0" smtClean="0"/>
              <a:t> vznikly v době realizace projektu</a:t>
            </a:r>
          </a:p>
          <a:p>
            <a:r>
              <a:rPr lang="cs-CZ" sz="2400" dirty="0" smtClean="0"/>
              <a:t>- vždy je nutné mít doklad o úhradě výdaje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ŘO je oprávněn si od příjemce vyžádat jakýkoli dokument, který je nezbytný pro ověření způsobilosti výdajů v rámci projektu (a může se jednat i o dokument, který vznikl v době před zahájením realizace projektu)</a:t>
            </a:r>
          </a:p>
          <a:p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156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052734" y="1894114"/>
            <a:ext cx="9266429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Arial"/>
                <a:cs typeface="Arial"/>
              </a:rPr>
              <a:t>Dokladování výdajů</a:t>
            </a:r>
          </a:p>
          <a:p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700" dirty="0" smtClean="0"/>
              <a:t>Všechny výdaje, které spadají do PN příjemce dokládá</a:t>
            </a:r>
          </a:p>
          <a:p>
            <a:r>
              <a:rPr lang="cs-CZ" sz="2700" dirty="0" smtClean="0"/>
              <a:t> </a:t>
            </a:r>
          </a:p>
          <a:p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700" dirty="0" smtClean="0"/>
              <a:t>Originály dokladů musí být </a:t>
            </a:r>
            <a:r>
              <a:rPr lang="cs-CZ" sz="2700" dirty="0" smtClean="0"/>
              <a:t>nesmazatelně označeny </a:t>
            </a:r>
            <a:endParaRPr lang="cs-CZ" sz="2700" dirty="0" smtClean="0"/>
          </a:p>
          <a:p>
            <a:r>
              <a:rPr lang="cs-CZ" sz="2700" dirty="0"/>
              <a:t> </a:t>
            </a:r>
            <a:r>
              <a:rPr lang="cs-CZ" sz="2700" dirty="0" smtClean="0"/>
              <a:t>   registračním číslem projektu</a:t>
            </a:r>
          </a:p>
          <a:p>
            <a:endParaRPr lang="cs-CZ" sz="2700" dirty="0" smtClean="0"/>
          </a:p>
          <a:p>
            <a:r>
              <a:rPr lang="cs-CZ" sz="2700" dirty="0" smtClean="0"/>
              <a:t> </a:t>
            </a:r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700" dirty="0" smtClean="0"/>
              <a:t>Doklady musí mít přiložen záznam o zaúčtování</a:t>
            </a:r>
          </a:p>
          <a:p>
            <a:endParaRPr lang="cs-CZ" sz="2700" dirty="0" smtClean="0"/>
          </a:p>
          <a:p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700" dirty="0" smtClean="0"/>
              <a:t>V rámci ŽOP se do ISKP14+ naskenují všechny doklady, z nichž je nárokovány částka přesahující 10 000 Kč vč. dokladu o úhradě</a:t>
            </a:r>
          </a:p>
          <a:p>
            <a:endParaRPr lang="cs-CZ" sz="2700" dirty="0" smtClean="0"/>
          </a:p>
          <a:p>
            <a:endParaRPr lang="cs-CZ" sz="27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24001" y="1440873"/>
            <a:ext cx="1026621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cs-CZ" sz="3200" b="1" dirty="0" smtClean="0"/>
              <a:t>Dokladování osobních výdajů, spadajících do přímých nákladů</a:t>
            </a:r>
            <a:endParaRPr lang="cs-CZ" sz="3200" b="1" dirty="0" smtClean="0"/>
          </a:p>
          <a:p>
            <a:pPr lvl="1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vykazují se v soupisce lidských zdrojů</a:t>
            </a:r>
          </a:p>
          <a:p>
            <a:pPr lvl="1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dokládá se:</a:t>
            </a:r>
          </a:p>
          <a:p>
            <a:pPr lvl="1">
              <a:buFontTx/>
              <a:buChar char="-"/>
            </a:pPr>
            <a:r>
              <a:rPr lang="cs-CZ" sz="2400" dirty="0" smtClean="0"/>
              <a:t>pracovní smlouva, DPČ, DPP</a:t>
            </a:r>
          </a:p>
          <a:p>
            <a:pPr lvl="1">
              <a:buFontTx/>
              <a:buChar char="-"/>
            </a:pPr>
            <a:r>
              <a:rPr lang="cs-CZ" sz="2400" dirty="0" smtClean="0"/>
              <a:t>úhrada osobních nákladů (VBÚ, VPD)</a:t>
            </a:r>
          </a:p>
          <a:p>
            <a:pPr lvl="1"/>
            <a:r>
              <a:rPr lang="cs-CZ" sz="2400" dirty="0" smtClean="0"/>
              <a:t>- pracovní výkazy (v případě, že zaměstnanec vykonává činnost pro projekt i mimo projekt nebo na jednu PS, DPČ, DPP vykonává činnosti, které spadají do přímých i nepřímých nákladů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Pracovní výkazy se zpracovávají za jednotlivé měsíce</a:t>
            </a:r>
          </a:p>
          <a:p>
            <a:pPr lvl="1"/>
            <a:r>
              <a:rPr lang="cs-CZ" sz="2400" dirty="0" smtClean="0"/>
              <a:t>https://www.esfcr.cz/pracovni-vykaz-opz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88473" y="1510145"/>
            <a:ext cx="1062643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cs-CZ" sz="2400" b="1" dirty="0" smtClean="0"/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cs-CZ" sz="3200" b="1" dirty="0" smtClean="0">
                <a:latin typeface="Arial"/>
                <a:cs typeface="Arial"/>
              </a:rPr>
              <a:t>Rozpočet projektu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čerpání jednotlivých položek nemůže překročit rozpočtovanou výši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změny v rozpočtu jsou možné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sz="2400" dirty="0" smtClean="0"/>
              <a:t>každou změnu je třeba zdůvodnit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/>
              <a:t>- celková výše rozpočtu nemůže být navýšena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/>
              <a:t>    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620983" y="1510145"/>
            <a:ext cx="994756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/>
              <a:t>Změny projektu</a:t>
            </a:r>
          </a:p>
          <a:p>
            <a:r>
              <a:rPr lang="cs-CZ" sz="2400" b="1" dirty="0" smtClean="0"/>
              <a:t>Nepodstatné </a:t>
            </a:r>
            <a:r>
              <a:rPr lang="cs-CZ" sz="2400" b="1" dirty="0" smtClean="0"/>
              <a:t>změny – nevyžadují změnu právního aktu</a:t>
            </a:r>
          </a:p>
          <a:p>
            <a:endParaRPr lang="cs-CZ" sz="2400" b="1" dirty="0" smtClean="0"/>
          </a:p>
          <a:p>
            <a:pPr marL="457200" indent="-457200"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altLang="cs-CZ" sz="2400" dirty="0" smtClean="0">
                <a:latin typeface="Arial"/>
                <a:cs typeface="Arial"/>
              </a:rPr>
              <a:t> </a:t>
            </a:r>
            <a:r>
              <a:rPr lang="cs-CZ" altLang="cs-CZ" sz="2400" dirty="0" smtClean="0"/>
              <a:t>změny, o kterých je potřeba informovat ŘO bez zbytečných prodlení od data provedení změny</a:t>
            </a:r>
          </a:p>
          <a:p>
            <a:pPr marL="457200" indent="-457200" algn="just">
              <a:lnSpc>
                <a:spcPct val="100000"/>
              </a:lnSpc>
            </a:pPr>
            <a:endParaRPr lang="cs-CZ" altLang="cs-CZ" sz="2400" dirty="0" smtClean="0"/>
          </a:p>
          <a:p>
            <a:pPr marL="457200" indent="-457200"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B0F0"/>
                </a:solidFill>
                <a:cs typeface="Arial"/>
              </a:rPr>
              <a:t>• </a:t>
            </a:r>
            <a:r>
              <a:rPr lang="pl-PL" altLang="cs-CZ" sz="2400" dirty="0" smtClean="0"/>
              <a:t>změny, o kterých je potřeba informovat ŘO 10 dnů předem před předložením ZOR</a:t>
            </a:r>
          </a:p>
          <a:p>
            <a:pPr marL="457200" indent="-457200" algn="just">
              <a:lnSpc>
                <a:spcPct val="100000"/>
              </a:lnSpc>
            </a:pPr>
            <a:endParaRPr lang="pl-PL" altLang="cs-CZ" sz="2400" dirty="0" smtClean="0"/>
          </a:p>
          <a:p>
            <a:pPr marL="457200" indent="-457200"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B0F0"/>
                </a:solidFill>
                <a:cs typeface="Arial"/>
              </a:rPr>
              <a:t>• </a:t>
            </a:r>
            <a:r>
              <a:rPr lang="cs-CZ" altLang="cs-CZ" sz="2400" dirty="0" smtClean="0"/>
              <a:t>změny rozpočtu, o kterých je potřeba informovat ŘO spolu se ZOR</a:t>
            </a:r>
          </a:p>
          <a:p>
            <a:pPr marL="457200" indent="-457200" algn="just">
              <a:lnSpc>
                <a:spcPct val="100000"/>
              </a:lnSpc>
            </a:pPr>
            <a:endParaRPr lang="cs-CZ" altLang="cs-CZ" sz="2400" dirty="0" smtClean="0"/>
          </a:p>
          <a:p>
            <a:pPr marL="457200" indent="-457200"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B0F0"/>
                </a:solidFill>
                <a:cs typeface="Arial"/>
              </a:rPr>
              <a:t>• </a:t>
            </a:r>
            <a:r>
              <a:rPr lang="cs-CZ" altLang="cs-CZ" sz="2400" dirty="0" smtClean="0"/>
              <a:t>změny v osobě příjemce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76400" y="1177636"/>
            <a:ext cx="1000298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altLang="cs-CZ" sz="3200" b="1" dirty="0" smtClean="0">
                <a:latin typeface="Arial"/>
                <a:cs typeface="Arial"/>
              </a:rPr>
              <a:t>Nepodstatné změny</a:t>
            </a:r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altLang="cs-CZ" sz="2400" dirty="0" smtClean="0">
                <a:latin typeface="Arial"/>
                <a:cs typeface="Arial"/>
              </a:rPr>
              <a:t> </a:t>
            </a:r>
            <a:r>
              <a:rPr lang="cs-CZ" sz="2400" b="1" dirty="0" smtClean="0"/>
              <a:t>Informovat ŘO bez zbytečného prodlení od data provedení změny:</a:t>
            </a:r>
          </a:p>
          <a:p>
            <a:pPr lvl="1">
              <a:buFontTx/>
              <a:buChar char="-"/>
            </a:pPr>
            <a:r>
              <a:rPr lang="cs-CZ" sz="2400" dirty="0" smtClean="0"/>
              <a:t>kontaktní osoby projektu (vč. kontaktních údajů, adresy pro doručování..)</a:t>
            </a:r>
          </a:p>
          <a:p>
            <a:pPr lvl="1">
              <a:buFontTx/>
              <a:buChar char="-"/>
            </a:pPr>
            <a:r>
              <a:rPr lang="cs-CZ" sz="2400" dirty="0" smtClean="0"/>
              <a:t>sídla příjemce</a:t>
            </a:r>
          </a:p>
          <a:p>
            <a:pPr lvl="1">
              <a:buFontTx/>
              <a:buChar char="-"/>
            </a:pPr>
            <a:r>
              <a:rPr lang="cs-CZ" sz="2400" dirty="0" smtClean="0"/>
              <a:t>osob statutárních orgánů příjemce</a:t>
            </a:r>
          </a:p>
          <a:p>
            <a:pPr lvl="1"/>
            <a:r>
              <a:rPr lang="cs-CZ" sz="2400" dirty="0" smtClean="0"/>
              <a:t>- názvu příjemce (nesmí být přechod/převod práv a povinností příjemce z právního aktu)</a:t>
            </a:r>
          </a:p>
          <a:p>
            <a:pPr lvl="1"/>
            <a:endParaRPr lang="cs-CZ" sz="2400" dirty="0" smtClean="0"/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altLang="cs-CZ" sz="2400" dirty="0" smtClean="0">
                <a:latin typeface="Arial"/>
                <a:cs typeface="Arial"/>
              </a:rPr>
              <a:t> </a:t>
            </a:r>
            <a:r>
              <a:rPr lang="cs-CZ" sz="2400" b="1" dirty="0" smtClean="0"/>
              <a:t>Informovat ŘO 10 dnů předem předložením ZOR:</a:t>
            </a:r>
          </a:p>
          <a:p>
            <a:pPr lvl="1">
              <a:buFontTx/>
              <a:buChar char="-"/>
            </a:pPr>
            <a:r>
              <a:rPr lang="cs-CZ" sz="2400" dirty="0" smtClean="0"/>
              <a:t>změna finančního plánu</a:t>
            </a:r>
          </a:p>
          <a:p>
            <a:pPr lvl="1">
              <a:buFontTx/>
              <a:buChar char="-"/>
            </a:pPr>
            <a:r>
              <a:rPr lang="cs-CZ" sz="2400" dirty="0" smtClean="0"/>
              <a:t>změna rozpočtu v rámci jedné kapitoly (přesun mezi položkami, nové položky</a:t>
            </a:r>
          </a:p>
          <a:p>
            <a:pPr lvl="1">
              <a:buFontTx/>
              <a:buChar char="-"/>
            </a:pPr>
            <a:r>
              <a:rPr lang="cs-CZ" sz="2400" dirty="0" smtClean="0"/>
              <a:t>přesun rozpočtu mezi kapitolami  do výše 20% celkových způsobilých výdajů (počítá se </a:t>
            </a:r>
            <a:r>
              <a:rPr lang="cs-CZ" sz="2400" dirty="0" err="1" smtClean="0"/>
              <a:t>kumulovaně</a:t>
            </a:r>
            <a:r>
              <a:rPr lang="cs-CZ" sz="2400" dirty="0" smtClean="0"/>
              <a:t> od vydání právního aktu či poslední podstatné změny)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197963"/>
            <a:ext cx="10058400" cy="159313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77971" y="1866506"/>
            <a:ext cx="9918284" cy="4603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cs-CZ" sz="3200" b="1" dirty="0" smtClean="0"/>
              <a:t>Nepodstatné změny</a:t>
            </a:r>
            <a:endParaRPr lang="cs-CZ" sz="3200" b="1" dirty="0" smtClean="0"/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b="1" dirty="0" smtClean="0"/>
              <a:t>Informovat ŘO spolu se ZOR:</a:t>
            </a:r>
          </a:p>
          <a:p>
            <a:pPr lvl="1">
              <a:buFontTx/>
              <a:buChar char="-"/>
            </a:pPr>
            <a:r>
              <a:rPr lang="cs-CZ" sz="2400" dirty="0" smtClean="0"/>
              <a:t>změna místa realizace nebo území dopadu (jen v případě bez vlivu na způsobilost výdajů)</a:t>
            </a:r>
          </a:p>
          <a:p>
            <a:pPr lvl="1">
              <a:buFontTx/>
              <a:buChar char="-"/>
            </a:pPr>
            <a:r>
              <a:rPr lang="cs-CZ" sz="2400" dirty="0" smtClean="0"/>
              <a:t> změna ve způsobu provádění KA bez vlivu na plnění cílů (technické aspekty- harmonogram, rozfázování aktivity, změny rozpočtu plánovaných činností, lokality)</a:t>
            </a:r>
          </a:p>
          <a:p>
            <a:pPr lvl="1">
              <a:buFontTx/>
              <a:buChar char="-"/>
            </a:pPr>
            <a:r>
              <a:rPr lang="cs-CZ" sz="2400" dirty="0" smtClean="0"/>
              <a:t>navýšení počtu zapojených osob CS</a:t>
            </a:r>
          </a:p>
          <a:p>
            <a:pPr lvl="1">
              <a:buFontTx/>
              <a:buChar char="-"/>
            </a:pPr>
            <a:r>
              <a:rPr lang="cs-CZ" sz="2400" dirty="0" smtClean="0"/>
              <a:t> změna složení realizačního týmu</a:t>
            </a:r>
          </a:p>
          <a:p>
            <a:pPr lvl="1">
              <a:buFontTx/>
              <a:buChar char="-"/>
            </a:pPr>
            <a:r>
              <a:rPr lang="cs-CZ" sz="2400" dirty="0" smtClean="0"/>
              <a:t>změny smluv o partnerství</a:t>
            </a:r>
          </a:p>
          <a:p>
            <a:pPr lvl="1">
              <a:buFontTx/>
              <a:buChar char="-"/>
            </a:pPr>
            <a:r>
              <a:rPr lang="cs-CZ" sz="2400" dirty="0" smtClean="0"/>
              <a:t>vypuštění partnera z realizace</a:t>
            </a:r>
          </a:p>
          <a:p>
            <a:pPr lvl="1">
              <a:buFontTx/>
              <a:buChar char="-"/>
            </a:pPr>
            <a:r>
              <a:rPr lang="cs-CZ" sz="2400" dirty="0" smtClean="0"/>
              <a:t> změna </a:t>
            </a:r>
            <a:r>
              <a:rPr lang="cs-CZ" sz="2400" dirty="0" err="1" smtClean="0"/>
              <a:t>plátcovství</a:t>
            </a:r>
            <a:r>
              <a:rPr lang="cs-CZ" sz="2400" dirty="0" smtClean="0"/>
              <a:t> DPH příjemce či partnera s </a:t>
            </a:r>
            <a:r>
              <a:rPr lang="cs-CZ" sz="2400" dirty="0" err="1" smtClean="0"/>
              <a:t>fin</a:t>
            </a:r>
            <a:r>
              <a:rPr lang="cs-CZ" sz="2400" dirty="0" smtClean="0"/>
              <a:t>. příspěvkem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60120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12423"/>
            <a:ext cx="10018713" cy="407877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4400" b="1" dirty="0"/>
              <a:t>Výzva MAS</a:t>
            </a:r>
            <a:endParaRPr lang="cs-CZ" sz="4400" dirty="0" smtClean="0"/>
          </a:p>
          <a:p>
            <a:r>
              <a:rPr lang="cs-CZ" sz="4400" dirty="0" smtClean="0"/>
              <a:t>Číslo </a:t>
            </a:r>
            <a:r>
              <a:rPr lang="cs-CZ" sz="4400" dirty="0" smtClean="0"/>
              <a:t>výzvy: 611/03_16_047/CLLD_15_01_184 </a:t>
            </a:r>
          </a:p>
          <a:p>
            <a:r>
              <a:rPr lang="cs-CZ" sz="4400" dirty="0" smtClean="0"/>
              <a:t>Prioritní osa 2 Sociální začleňování a boj s chudobou </a:t>
            </a:r>
          </a:p>
          <a:p>
            <a:r>
              <a:rPr lang="cs-CZ" sz="4400" dirty="0" smtClean="0"/>
              <a:t>Investiční priorita 2.3 Strategie </a:t>
            </a:r>
            <a:r>
              <a:rPr lang="cs-CZ" sz="4400" dirty="0" err="1" smtClean="0"/>
              <a:t>komunitně</a:t>
            </a:r>
            <a:r>
              <a:rPr lang="cs-CZ" sz="4400" dirty="0" smtClean="0"/>
              <a:t> vedeného místního rozvoje </a:t>
            </a:r>
          </a:p>
          <a:p>
            <a:r>
              <a:rPr lang="cs-CZ" sz="4400" dirty="0" smtClean="0"/>
              <a:t>Specifický cíl 2.3.1 Zvýšit zapojení lokálních aktérů do řešení problémů nezaměstnanosti a sociálního začleňování ve venkovských oblastech </a:t>
            </a:r>
          </a:p>
          <a:p>
            <a:r>
              <a:rPr lang="cs-CZ" sz="4400" dirty="0" smtClean="0"/>
              <a:t>Informace na  www.maslabskeskaly.cz</a:t>
            </a:r>
            <a:endParaRPr lang="cs-CZ" sz="4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456" y="55386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19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5996" y="1781665"/>
            <a:ext cx="1013338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altLang="cs-CZ" sz="3200" b="1" dirty="0" smtClean="0">
                <a:latin typeface="Arial"/>
                <a:cs typeface="Arial"/>
              </a:rPr>
              <a:t>Podstatné změny</a:t>
            </a:r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b="1" dirty="0" smtClean="0"/>
              <a:t>Nevyžadující vydání změnového aktu:</a:t>
            </a:r>
          </a:p>
          <a:p>
            <a:pPr lvl="1">
              <a:buFontTx/>
              <a:buChar char="-"/>
            </a:pPr>
            <a:r>
              <a:rPr lang="cs-CZ" sz="2400" dirty="0" smtClean="0"/>
              <a:t>změny v KA (vyjma technických aspektů), př. zrušení či přidání KA</a:t>
            </a:r>
          </a:p>
          <a:p>
            <a:pPr lvl="1">
              <a:buFontTx/>
              <a:buChar char="-"/>
            </a:pPr>
            <a:r>
              <a:rPr lang="cs-CZ" sz="2400" dirty="0" smtClean="0"/>
              <a:t>přesun prostředků mezi kapitolami rozpočtu v objemu nad 20% CZV</a:t>
            </a:r>
          </a:p>
          <a:p>
            <a:pPr lvl="1">
              <a:buFontTx/>
              <a:buChar char="-"/>
            </a:pPr>
            <a:r>
              <a:rPr lang="cs-CZ" sz="2400" dirty="0" smtClean="0"/>
              <a:t>přesun v rozpočtu mezi investicemi a </a:t>
            </a:r>
            <a:r>
              <a:rPr lang="cs-CZ" sz="2400" dirty="0" err="1" smtClean="0"/>
              <a:t>neinvesticemi</a:t>
            </a:r>
            <a:endParaRPr lang="cs-CZ" sz="2400" dirty="0" smtClean="0"/>
          </a:p>
          <a:p>
            <a:pPr lvl="1">
              <a:buFontTx/>
              <a:buChar char="-"/>
            </a:pPr>
            <a:r>
              <a:rPr lang="cs-CZ" sz="2400" dirty="0" smtClean="0"/>
              <a:t>změna bankovního účtu projektu</a:t>
            </a:r>
          </a:p>
          <a:p>
            <a:pPr lvl="1">
              <a:buFontTx/>
              <a:buChar char="-"/>
            </a:pPr>
            <a:r>
              <a:rPr lang="cs-CZ" sz="2400" dirty="0" smtClean="0"/>
              <a:t>změna vymezení monitorovacího období (bez vlivu na termín konce projektu)</a:t>
            </a:r>
          </a:p>
          <a:p>
            <a:pPr lvl="1"/>
            <a:r>
              <a:rPr lang="cs-CZ" sz="2400" dirty="0" smtClean="0"/>
              <a:t>-změna v termínech dílčích kroků (tam, kde právní akt tyto termíny a kroky obsahuje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b="1" dirty="0" smtClean="0"/>
              <a:t>Podstatné změny nesmí být provedeny dříve, než bude schváleno ze strany ŘO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10145" y="1163783"/>
            <a:ext cx="9698182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700" b="1" dirty="0" smtClean="0"/>
          </a:p>
          <a:p>
            <a:pPr lvl="1"/>
            <a:r>
              <a:rPr lang="cs-CZ" sz="3200" b="1" dirty="0" smtClean="0"/>
              <a:t>Podstatné změny</a:t>
            </a:r>
            <a:endParaRPr lang="cs-CZ" sz="3200" b="1" dirty="0" smtClean="0"/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altLang="cs-CZ" dirty="0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lang="cs-CZ" sz="2400" b="1" dirty="0" smtClean="0"/>
              <a:t>Vyžadující vydání změnového právního aktu:</a:t>
            </a:r>
          </a:p>
          <a:p>
            <a:pPr lvl="1">
              <a:buFontTx/>
              <a:buChar char="-"/>
            </a:pPr>
            <a:r>
              <a:rPr lang="cs-CZ" sz="2400" dirty="0" smtClean="0"/>
              <a:t>změna plánovaných výstupů a výsledků projektu (indikátorů)</a:t>
            </a:r>
          </a:p>
          <a:p>
            <a:pPr lvl="1">
              <a:buFontTx/>
              <a:buChar char="-"/>
            </a:pPr>
            <a:r>
              <a:rPr lang="cs-CZ" sz="2400" dirty="0" smtClean="0"/>
              <a:t>změna termínu ukončení realizace projektu</a:t>
            </a:r>
          </a:p>
          <a:p>
            <a:pPr lvl="1">
              <a:buFontTx/>
              <a:buChar char="-"/>
            </a:pPr>
            <a:r>
              <a:rPr lang="cs-CZ" sz="2400" dirty="0" smtClean="0"/>
              <a:t>nahrazení partnera jiným subjektem</a:t>
            </a:r>
          </a:p>
          <a:p>
            <a:pPr lvl="1"/>
            <a:r>
              <a:rPr lang="cs-CZ" sz="2400" dirty="0" smtClean="0"/>
              <a:t>-navýšení celkového rozpočtu projektu</a:t>
            </a:r>
          </a:p>
          <a:p>
            <a:pPr lvl="1">
              <a:buFontTx/>
              <a:buChar char="-"/>
            </a:pPr>
            <a:r>
              <a:rPr lang="cs-CZ" sz="2400" dirty="0" smtClean="0"/>
              <a:t>vypuštění partnera z realizace projektu z důvodu jeho zániku (pokud dochází k navýšení veřejné podpory)</a:t>
            </a:r>
          </a:p>
          <a:p>
            <a:pPr lvl="1">
              <a:buFontTx/>
              <a:buChar char="-"/>
            </a:pPr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   Žádost o změnu je možno stáhnout do doby její schválení/zamítnutí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73383" y="2161308"/>
            <a:ext cx="964276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 smtClean="0">
                <a:latin typeface="Arial"/>
                <a:cs typeface="Arial"/>
              </a:rPr>
              <a:t>Kontroly</a:t>
            </a:r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Kontrola administrativní :</a:t>
            </a:r>
          </a:p>
          <a:p>
            <a:r>
              <a:rPr lang="cs-CZ" sz="2400" dirty="0" smtClean="0"/>
              <a:t>- kontrola Zprávy o realizaci projektu a žádosti o platbu prostřednictvím ISKP14+</a:t>
            </a:r>
          </a:p>
          <a:p>
            <a:endParaRPr lang="cs-CZ" sz="24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Kontrola na místě:</a:t>
            </a:r>
          </a:p>
          <a:p>
            <a:r>
              <a:rPr lang="cs-CZ" sz="2400" dirty="0" smtClean="0"/>
              <a:t>-na základě zákona č. 320/2001 Sb. o finanční kontrole ve veřejné správě a o změně některých zákonů (zákon o finanční kontrole)</a:t>
            </a:r>
          </a:p>
          <a:p>
            <a:pPr>
              <a:buFontTx/>
              <a:buChar char="-"/>
            </a:pPr>
            <a:r>
              <a:rPr lang="cs-CZ" sz="2400" dirty="0" smtClean="0"/>
              <a:t>před vydáním právního aktu</a:t>
            </a:r>
          </a:p>
          <a:p>
            <a:r>
              <a:rPr lang="cs-CZ" sz="2400" dirty="0" smtClean="0"/>
              <a:t>-po vydání právního aktu (ohlášená i neohlášená)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19373" y="2234153"/>
            <a:ext cx="9652191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700" b="1" dirty="0" smtClean="0"/>
              <a:t>Veřejné zakázky</a:t>
            </a:r>
            <a:endParaRPr lang="cs-CZ" sz="2700" b="1" dirty="0" smtClean="0"/>
          </a:p>
          <a:p>
            <a:endParaRPr lang="cs-CZ" sz="2400" dirty="0" smtClean="0"/>
          </a:p>
          <a:p>
            <a:r>
              <a:rPr lang="cs-CZ" sz="2400" dirty="0" smtClean="0"/>
              <a:t>Pravidla </a:t>
            </a:r>
            <a:r>
              <a:rPr lang="cs-CZ" sz="2400" dirty="0" smtClean="0"/>
              <a:t>pro zadávání veřejných zakázek v Obecné části pravidel pro žadatele a příjemce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000" b="1" dirty="0" smtClean="0"/>
              <a:t> </a:t>
            </a:r>
          </a:p>
          <a:p>
            <a:endParaRPr lang="cs-CZ" sz="2000" b="1" dirty="0" smtClean="0"/>
          </a:p>
          <a:p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759527" y="1582341"/>
            <a:ext cx="9767455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sz="3200" b="1" dirty="0"/>
              <a:t>Povinná publicita</a:t>
            </a:r>
          </a:p>
          <a:p>
            <a:r>
              <a:rPr lang="cs-CZ" sz="2400" b="1" dirty="0"/>
              <a:t>viz Obecná pravidla pro žadatele a příjemce v rámci OPZ </a:t>
            </a:r>
            <a:endParaRPr lang="cs-CZ" sz="2400" dirty="0"/>
          </a:p>
          <a:p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Alespoň 1 povinný plakát min. A3 s informacemi o projektu – je možno </a:t>
            </a:r>
          </a:p>
          <a:p>
            <a:r>
              <a:rPr lang="cs-CZ" sz="2000" dirty="0" smtClean="0"/>
              <a:t>   využít el. šablonu z www.</a:t>
            </a:r>
            <a:r>
              <a:rPr lang="cs-CZ" sz="2000" dirty="0" err="1" smtClean="0"/>
              <a:t>esfcr.cz</a:t>
            </a:r>
            <a:r>
              <a:rPr lang="cs-CZ" sz="2000" dirty="0" smtClean="0"/>
              <a:t> </a:t>
            </a:r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Po celou dobu realizace projektu </a:t>
            </a:r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V místě realizace projektu snadno viditelném pro veřejnost, např. vstupní </a:t>
            </a:r>
          </a:p>
          <a:p>
            <a:r>
              <a:rPr lang="cs-CZ" sz="2000" dirty="0" smtClean="0"/>
              <a:t>    prostory budovy </a:t>
            </a:r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Pokud je projekt realizován na více místech, bude umístěn na všech těchto </a:t>
            </a:r>
          </a:p>
          <a:p>
            <a:r>
              <a:rPr lang="cs-CZ" sz="2000" dirty="0" smtClean="0"/>
              <a:t>   místech </a:t>
            </a:r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Pokud nelze plakát umístit v místě realizace projektu, bude umístěn v sídle</a:t>
            </a:r>
          </a:p>
          <a:p>
            <a:r>
              <a:rPr lang="cs-CZ" sz="2000" dirty="0" smtClean="0"/>
              <a:t>   příjemce </a:t>
            </a:r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Pokud příjemce realizuje více projektů OPZ v jednom místě, je možné pro </a:t>
            </a:r>
          </a:p>
          <a:p>
            <a:r>
              <a:rPr lang="cs-CZ" sz="2000" dirty="0" smtClean="0"/>
              <a:t>   všechny tyto projekty umístit pouze jeden plakát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496291" y="1870365"/>
            <a:ext cx="991985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Arial"/>
                <a:cs typeface="Arial"/>
              </a:rPr>
              <a:t>Publicita na </a:t>
            </a:r>
            <a:r>
              <a:rPr lang="cs-CZ" sz="3200" b="1" dirty="0" err="1" smtClean="0">
                <a:latin typeface="Arial"/>
                <a:cs typeface="Arial"/>
              </a:rPr>
              <a:t>WEBu</a:t>
            </a:r>
            <a:endParaRPr lang="cs-CZ" sz="3200" b="1" dirty="0" smtClean="0">
              <a:latin typeface="Arial"/>
              <a:cs typeface="Arial"/>
            </a:endParaRP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Logo ESF na webových stránkách příjemce, vč. případných profilů projektu na sociálních sítích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Logo ESF na viditelném místě v horní části obrazovky bez nutnosti rolovat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Při umístění více log v řadě, logo ESF zcela vlevo</a:t>
            </a:r>
          </a:p>
          <a:p>
            <a:r>
              <a:rPr lang="cs-CZ" sz="2400" dirty="0" smtClean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954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61309"/>
            <a:ext cx="10018713" cy="3629891"/>
          </a:xfrm>
        </p:spPr>
        <p:txBody>
          <a:bodyPr/>
          <a:lstStyle/>
          <a:p>
            <a:pPr>
              <a:buNone/>
            </a:pPr>
            <a:r>
              <a:rPr lang="cs-CZ" sz="3200" b="1" dirty="0" smtClean="0"/>
              <a:t>Konzultace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Petra </a:t>
            </a:r>
            <a:r>
              <a:rPr lang="cs-CZ" dirty="0"/>
              <a:t>Šofrová, </a:t>
            </a:r>
            <a:r>
              <a:rPr lang="cs-CZ" dirty="0">
                <a:hlinkClick r:id="rId2"/>
              </a:rPr>
              <a:t>sofrova.masls@seznam.cz</a:t>
            </a:r>
            <a:r>
              <a:rPr lang="cs-CZ" dirty="0"/>
              <a:t>, 731 485 </a:t>
            </a:r>
            <a:r>
              <a:rPr lang="cs-CZ" dirty="0" smtClean="0"/>
              <a:t>975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367645"/>
            <a:ext cx="10058400" cy="179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320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mas l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8036" y="3643745"/>
            <a:ext cx="2549238" cy="2119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 rot="10800000" flipV="1">
            <a:off x="5885846" y="3167675"/>
            <a:ext cx="1127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7200" b="1" dirty="0" smtClean="0">
                <a:latin typeface="Arial"/>
                <a:cs typeface="Arial"/>
              </a:rPr>
              <a:t>☺</a:t>
            </a:r>
            <a:endParaRPr lang="cs-CZ" sz="7200" dirty="0"/>
          </a:p>
        </p:txBody>
      </p:sp>
      <p:sp>
        <p:nvSpPr>
          <p:cNvPr id="5" name="Obdélník 4"/>
          <p:cNvSpPr/>
          <p:nvPr/>
        </p:nvSpPr>
        <p:spPr>
          <a:xfrm>
            <a:off x="1717965" y="3560617"/>
            <a:ext cx="38792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b="1" dirty="0" smtClean="0"/>
          </a:p>
          <a:p>
            <a:r>
              <a:rPr lang="cs-CZ" sz="2800" b="1" dirty="0" smtClean="0"/>
              <a:t>DĚKUJI ZA POZORNOST</a:t>
            </a:r>
          </a:p>
          <a:p>
            <a:endParaRPr lang="cs-CZ" sz="2800" b="1" dirty="0" smtClean="0"/>
          </a:p>
          <a:p>
            <a:r>
              <a:rPr lang="cs-CZ" sz="2800" b="1" dirty="0" smtClean="0"/>
              <a:t>Petra </a:t>
            </a:r>
            <a:r>
              <a:rPr lang="cs-CZ" sz="2800" b="1" dirty="0" err="1" smtClean="0"/>
              <a:t>Šofrová</a:t>
            </a:r>
            <a:endParaRPr lang="cs-CZ" sz="2800" b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567543" y="1744823"/>
            <a:ext cx="9959439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Základní dokumenty</a:t>
            </a:r>
            <a:endParaRPr lang="cs-CZ" sz="3200" dirty="0"/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dirty="0" smtClean="0"/>
              <a:t>  Výzva </a:t>
            </a:r>
            <a:r>
              <a:rPr lang="pl-PL" sz="2400" dirty="0" smtClean="0"/>
              <a:t>MAS</a:t>
            </a:r>
          </a:p>
          <a:p>
            <a:endParaRPr lang="pl-PL" sz="2400" dirty="0" smtClean="0"/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dirty="0" smtClean="0"/>
              <a:t>  Obecná pravidla pro žadatele a příjemce v rámci operačního programu Zaměstnanost  (na www.esfcr.cz)</a:t>
            </a:r>
          </a:p>
          <a:p>
            <a:endParaRPr lang="pl-PL" sz="2400" dirty="0" smtClean="0"/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dirty="0" smtClean="0"/>
              <a:t>  Specifická část pravidel pro žadatele a příjemce v rámci OPZ se skutečně vzniklými výdaji a s nepřímými náklady (na www.esfcr.cz)</a:t>
            </a:r>
          </a:p>
          <a:p>
            <a:endParaRPr lang="pl-PL" sz="2400" dirty="0" smtClean="0"/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dirty="0" smtClean="0"/>
              <a:t>  Pokyny pro vyplnění ZoR a ŽoP https://www.esfcr.cz/pokyny-k-vyplneni-zpravy-o-realizaci-zadosti-o-platbu-a-zadosti-o-zmenu-opz</a:t>
            </a:r>
          </a:p>
          <a:p>
            <a:endParaRPr lang="pl-PL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84" y="87786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385455" y="1634836"/>
            <a:ext cx="9906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Rozhodnutí o poskytnutí dotace</a:t>
            </a:r>
            <a:endParaRPr lang="cs-CZ" sz="3200" dirty="0"/>
          </a:p>
          <a:p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 ukončení procesu  výběru jsou žadatelé informováni o výsledku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prostřednictvím o doporučení projektu k podpoře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Zápis z jednotlivých fází hodnocení je zveřejněn na webu MAS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Součástí Vyrozumění o doporučení projektu k podpoře  je také výzva k předložení dokladů k přípravě právního aktu, včetně provedení požadovaných změn projektu</a:t>
            </a:r>
          </a:p>
          <a:p>
            <a:endParaRPr lang="cs-CZ" sz="2400" dirty="0" smtClean="0"/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dirty="0" smtClean="0"/>
              <a:t>  Žadatel není oprávněn v žádosti o podporu provádět jiné změny, než jsou ve Vyrozumění</a:t>
            </a:r>
          </a:p>
          <a:p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93818" y="346364"/>
            <a:ext cx="84651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288473" y="2136339"/>
            <a:ext cx="1029392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3200" b="1" dirty="0"/>
              <a:t>Rozhodnutí o poskytnutí </a:t>
            </a:r>
            <a:r>
              <a:rPr lang="cs-CZ" sz="3200" b="1" dirty="0" smtClean="0"/>
              <a:t>dotace</a:t>
            </a:r>
          </a:p>
          <a:p>
            <a:pPr lvl="1"/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lvl="1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Lhůta pro vydání Rozhodnutí dotace je 3 měsíce od provedení závěrečného metodického ověření ze strany ŘO (stav PP27a)</a:t>
            </a:r>
            <a:endParaRPr lang="pl-PL" sz="2400" dirty="0" smtClean="0"/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První platba (ex-ante) – záloha – bývá zpravidla zaslána měsíc před zahájením realizace nebo 20 PD od podpis Rozhodnutí o dotaci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330035" y="1762299"/>
            <a:ext cx="978130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Zpráva o realizaci</a:t>
            </a:r>
            <a:endParaRPr lang="cs-CZ" sz="3200" dirty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Příjemce:</a:t>
            </a:r>
          </a:p>
          <a:p>
            <a:pPr>
              <a:buFontTx/>
              <a:buChar char="-"/>
            </a:pPr>
            <a:r>
              <a:rPr lang="cs-CZ" sz="2400" dirty="0" smtClean="0"/>
              <a:t>předkládá ZOR a ŽOP prostřednictvím ISKP14+ do 30 dnů po ukončení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monitorovacího období, závěrečnou ZOR a ŽOP do 60 dnů</a:t>
            </a:r>
          </a:p>
          <a:p>
            <a:pPr>
              <a:buFontTx/>
              <a:buChar char="-"/>
            </a:pPr>
            <a:r>
              <a:rPr lang="cs-CZ" sz="2400" dirty="0" smtClean="0"/>
              <a:t> je možno požádat o prodloužení termínu pro předložení, ale před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vypršením řádného termínu</a:t>
            </a:r>
          </a:p>
          <a:p>
            <a:r>
              <a:rPr lang="cs-CZ" sz="2400" dirty="0" smtClean="0"/>
              <a:t>- je možno požádat formou změny o předložení mimořádné ZOR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ŘO:</a:t>
            </a:r>
          </a:p>
          <a:p>
            <a:pPr>
              <a:buFontTx/>
              <a:buChar char="-"/>
            </a:pPr>
            <a:r>
              <a:rPr lang="cs-CZ" sz="2400" dirty="0" smtClean="0"/>
              <a:t>na kontrolu předložené ZOR a ŽOP má 40 PD, po vrácení k opravě tato </a:t>
            </a:r>
          </a:p>
          <a:p>
            <a:r>
              <a:rPr lang="cs-CZ" sz="2400" dirty="0" smtClean="0"/>
              <a:t>  lhůta běží od začátku</a:t>
            </a:r>
          </a:p>
          <a:p>
            <a:pPr>
              <a:buFontTx/>
              <a:buChar char="-"/>
            </a:pPr>
            <a:r>
              <a:rPr lang="cs-CZ" sz="2400" dirty="0" smtClean="0"/>
              <a:t>celková doba administrace ZOR a ŽOP na straně ŘO nesmí přesáhnout 90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dnů (poté může dojít k zamítnutí)</a:t>
            </a:r>
          </a:p>
          <a:p>
            <a:r>
              <a:rPr lang="cs-CZ" sz="2400" dirty="0" smtClean="0"/>
              <a:t> </a:t>
            </a:r>
          </a:p>
          <a:p>
            <a:r>
              <a:rPr lang="cs-CZ" sz="2400" dirty="0" smtClean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6133"/>
            <a:ext cx="10018713" cy="919940"/>
          </a:xfrm>
        </p:spPr>
        <p:txBody>
          <a:bodyPr>
            <a:normAutofit/>
          </a:bodyPr>
          <a:lstStyle/>
          <a:p>
            <a:endParaRPr lang="cs-CZ" sz="27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1" y="1045029"/>
            <a:ext cx="10357658" cy="603690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5800" b="1" dirty="0" smtClean="0"/>
              <a:t>Zpráva o realizaci</a:t>
            </a:r>
          </a:p>
          <a:p>
            <a:pPr>
              <a:buNone/>
            </a:pPr>
            <a:r>
              <a:rPr lang="cs-CZ" sz="3100" b="1" dirty="0" smtClean="0"/>
              <a:t>Obsah </a:t>
            </a:r>
            <a:r>
              <a:rPr lang="cs-CZ" sz="3100" b="1" dirty="0" smtClean="0"/>
              <a:t>Zprávy o realizaci : </a:t>
            </a:r>
          </a:p>
          <a:p>
            <a:pPr>
              <a:buFontTx/>
              <a:buChar char="-"/>
            </a:pPr>
            <a:r>
              <a:rPr lang="cs-CZ" sz="3100" dirty="0" smtClean="0"/>
              <a:t>ZOR </a:t>
            </a:r>
            <a:r>
              <a:rPr lang="cs-CZ" sz="3100" dirty="0"/>
              <a:t>informuje o realizaci projektu za monitorovací období (délka období je stanovena v Rozhodnutí)</a:t>
            </a:r>
          </a:p>
          <a:p>
            <a:pPr>
              <a:buFontTx/>
              <a:buChar char="-"/>
            </a:pPr>
            <a:r>
              <a:rPr lang="cs-CZ" sz="3100" dirty="0" smtClean="0"/>
              <a:t>pokrok v realizaci KA (popis jak probíhají aktivity…)</a:t>
            </a:r>
          </a:p>
          <a:p>
            <a:pPr>
              <a:buFontTx/>
              <a:buChar char="-"/>
            </a:pPr>
            <a:r>
              <a:rPr lang="cs-CZ" sz="3100" dirty="0" smtClean="0"/>
              <a:t>povinné přílohy ZOR </a:t>
            </a:r>
          </a:p>
          <a:p>
            <a:pPr>
              <a:buFontTx/>
              <a:buChar char="-"/>
            </a:pPr>
            <a:r>
              <a:rPr lang="cs-CZ" sz="3100" dirty="0" smtClean="0"/>
              <a:t>plnění indikátorů (povinné k naplnění a povinné k vykazování) – indikátory vykazované přes IS ESF 2014+</a:t>
            </a:r>
          </a:p>
          <a:p>
            <a:pPr>
              <a:buFontTx/>
              <a:buChar char="-"/>
            </a:pPr>
            <a:r>
              <a:rPr lang="cs-CZ" sz="3100" dirty="0" smtClean="0"/>
              <a:t>horizontální  principy</a:t>
            </a:r>
          </a:p>
          <a:p>
            <a:pPr>
              <a:buFontTx/>
              <a:buChar char="-"/>
            </a:pPr>
            <a:r>
              <a:rPr lang="cs-CZ" sz="3100" dirty="0" smtClean="0"/>
              <a:t>publicita</a:t>
            </a:r>
          </a:p>
          <a:p>
            <a:pPr>
              <a:buFontTx/>
              <a:buChar char="-"/>
            </a:pPr>
            <a:r>
              <a:rPr lang="cs-CZ" sz="3100" dirty="0" smtClean="0"/>
              <a:t>veřejné zakázky</a:t>
            </a:r>
          </a:p>
          <a:p>
            <a:pPr>
              <a:buFontTx/>
              <a:buChar char="-"/>
            </a:pPr>
            <a:r>
              <a:rPr lang="cs-CZ" sz="3100" dirty="0" smtClean="0"/>
              <a:t>informace o příjmech (částky se vyplňují jen pokud příjmy převýší spolufinancování, jinak vyplnit nuly)</a:t>
            </a:r>
          </a:p>
          <a:p>
            <a:pPr>
              <a:buFontTx/>
              <a:buChar char="-"/>
            </a:pPr>
            <a:r>
              <a:rPr lang="cs-CZ" sz="3100" dirty="0" smtClean="0"/>
              <a:t>problémy během realizace</a:t>
            </a:r>
          </a:p>
          <a:p>
            <a:pPr>
              <a:buFontTx/>
              <a:buChar char="-"/>
            </a:pPr>
            <a:r>
              <a:rPr lang="cs-CZ" sz="3100" dirty="0" smtClean="0"/>
              <a:t>informace o kontrolách (mim ŘO)</a:t>
            </a:r>
          </a:p>
          <a:p>
            <a:pPr>
              <a:buFontTx/>
              <a:buChar char="-"/>
            </a:pPr>
            <a:r>
              <a:rPr lang="cs-CZ" sz="3100" dirty="0" smtClean="0"/>
              <a:t>čestná prohlášení</a:t>
            </a:r>
          </a:p>
          <a:p>
            <a:pPr>
              <a:buFontTx/>
              <a:buChar char="-"/>
            </a:pPr>
            <a:r>
              <a:rPr lang="cs-CZ" sz="3100" dirty="0" smtClean="0"/>
              <a:t>součástí 1. ZOP je </a:t>
            </a:r>
            <a:r>
              <a:rPr lang="cs-CZ" sz="3100" dirty="0" err="1" smtClean="0"/>
              <a:t>ismlouva</a:t>
            </a:r>
            <a:r>
              <a:rPr lang="cs-CZ" sz="3100" dirty="0" smtClean="0"/>
              <a:t> o partnerství (platí pro projekty s partnerem s finančním příspěvkem)</a:t>
            </a:r>
          </a:p>
          <a:p>
            <a:pPr>
              <a:buFontTx/>
              <a:buChar char="-"/>
            </a:pPr>
            <a:r>
              <a:rPr lang="cs-CZ" sz="3100" dirty="0" smtClean="0"/>
              <a:t>nedílnou součástí ZOR je ŽOP</a:t>
            </a:r>
          </a:p>
          <a:p>
            <a:pPr>
              <a:buNone/>
            </a:pPr>
            <a:r>
              <a:rPr lang="cs-CZ" sz="3100" dirty="0" smtClean="0">
                <a:hlinkClick r:id="rId2"/>
              </a:rPr>
              <a:t>https://www.esfcr.cz/pokyny-k-vyplneni-zpravy-o-realizaci-zadosti-o-platbu-a-zadosti-o-zmenu-opz</a:t>
            </a:r>
            <a:endParaRPr lang="cs-CZ" sz="3100" dirty="0" smtClean="0"/>
          </a:p>
          <a:p>
            <a:pPr>
              <a:buFontTx/>
              <a:buChar char="-"/>
            </a:pPr>
            <a:endParaRPr lang="cs-CZ" sz="31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14604"/>
            <a:ext cx="10058400" cy="157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93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31436" y="1371599"/>
            <a:ext cx="957158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/>
                <a:cs typeface="Arial"/>
              </a:rPr>
              <a:t>Plán aktivit projektu</a:t>
            </a:r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ŘO má možnost vyžádat si plán aktivit projektu na období 1-6 měsíců a to i opakovaně po celou dobu realizace projektu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Plán aktivit slouží ŘO k provádění neohlášených kontrol realizace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Nepředložení plánu aktivit – sankce 0,5% z celkové částky dotace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pl-PL" sz="2000" dirty="0" smtClean="0"/>
              <a:t>Pokud ŘO přo kontrole na místě zjistí, že akltivita dle plánu aktivit na ném místě a ve stanoveném čase neprobíhá, jedná se o porušení rozpčtové kázně se sankcí 2% z celkové částky dotace</a:t>
            </a:r>
          </a:p>
          <a:p>
            <a:endParaRPr lang="pl-PL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Výjimky:</a:t>
            </a:r>
          </a:p>
          <a:p>
            <a:pPr>
              <a:buFontTx/>
              <a:buChar char="-"/>
            </a:pPr>
            <a:r>
              <a:rPr lang="cs-CZ" sz="2000" dirty="0" smtClean="0"/>
              <a:t>příjemce poskytl ŘO aktualizaci plánu aktivit, ve které měl ŘO možnost získat informace o změně místa či času konání aktivity</a:t>
            </a:r>
          </a:p>
          <a:p>
            <a:pPr>
              <a:buFontTx/>
              <a:buChar char="-"/>
            </a:pPr>
            <a:r>
              <a:rPr lang="cs-CZ" sz="2000" dirty="0" smtClean="0"/>
              <a:t> nekonání aktivity  z důvodu „vyšší moci“ (nemoc, nepřízeň počasí) : toto je příjemce povinen prokázat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158620"/>
            <a:ext cx="10058400" cy="15302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562793" y="2061555"/>
            <a:ext cx="999189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Arial"/>
                <a:cs typeface="Arial"/>
              </a:rPr>
              <a:t>Aktualizace plánu aktivit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prostřednictvím depeše v ISKP14+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pl-PL" sz="2400" dirty="0" smtClean="0"/>
              <a:t>tabulka v xls formátu del vzoru na esfcz.cz (záložka pokyny k vyplnění zprávy o realizaci,..) + elektronický podpis přímo v souboru</a:t>
            </a:r>
          </a:p>
          <a:p>
            <a:endParaRPr lang="pl-PL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aktivitu lze změnit nejpozději 3 pracovní dny před nahlášeným termínem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>
                <a:cs typeface="Arial"/>
              </a:rPr>
              <a:t>nenahlášení aktualizace není samo o sobě porušením rozpočtové kázně</a:t>
            </a:r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33" y="-22201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1672</TotalTime>
  <Words>1770</Words>
  <Application>Microsoft Office PowerPoint</Application>
  <PresentationFormat>Širokoúhlá obrazovka</PresentationFormat>
  <Paragraphs>276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Corbel</vt:lpstr>
      <vt:lpstr>Paralaxa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 Labské skály, z.s.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Výzva č. 1  z OPZ  - Podpora péče pro děti zaměstnaných rodičů</dc:title>
  <dc:creator>Jiřina Bischoffiova</dc:creator>
  <cp:lastModifiedBy>Uživatel systému Windows</cp:lastModifiedBy>
  <cp:revision>150</cp:revision>
  <dcterms:created xsi:type="dcterms:W3CDTF">2017-02-14T16:42:27Z</dcterms:created>
  <dcterms:modified xsi:type="dcterms:W3CDTF">2020-04-28T12:56:07Z</dcterms:modified>
</cp:coreProperties>
</file>