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64" r:id="rId2"/>
    <p:sldId id="257" r:id="rId3"/>
    <p:sldId id="265" r:id="rId4"/>
    <p:sldId id="283" r:id="rId5"/>
    <p:sldId id="285" r:id="rId6"/>
    <p:sldId id="271" r:id="rId7"/>
    <p:sldId id="273" r:id="rId8"/>
    <p:sldId id="269" r:id="rId9"/>
    <p:sldId id="259" r:id="rId10"/>
    <p:sldId id="266" r:id="rId11"/>
    <p:sldId id="267" r:id="rId12"/>
    <p:sldId id="268" r:id="rId13"/>
    <p:sldId id="274" r:id="rId14"/>
    <p:sldId id="286" r:id="rId15"/>
    <p:sldId id="287" r:id="rId16"/>
    <p:sldId id="288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289" r:id="rId25"/>
    <p:sldId id="318" r:id="rId26"/>
    <p:sldId id="317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8" r:id="rId36"/>
    <p:sldId id="329" r:id="rId37"/>
    <p:sldId id="330" r:id="rId38"/>
    <p:sldId id="331" r:id="rId39"/>
    <p:sldId id="332" r:id="rId40"/>
    <p:sldId id="333" r:id="rId41"/>
    <p:sldId id="334" r:id="rId42"/>
    <p:sldId id="335" r:id="rId43"/>
    <p:sldId id="336" r:id="rId44"/>
    <p:sldId id="276" r:id="rId45"/>
    <p:sldId id="277" r:id="rId46"/>
    <p:sldId id="278" r:id="rId47"/>
    <p:sldId id="279" r:id="rId48"/>
    <p:sldId id="281" r:id="rId49"/>
    <p:sldId id="301" r:id="rId50"/>
    <p:sldId id="302" r:id="rId51"/>
    <p:sldId id="304" r:id="rId52"/>
    <p:sldId id="305" r:id="rId53"/>
    <p:sldId id="306" r:id="rId54"/>
    <p:sldId id="308" r:id="rId55"/>
    <p:sldId id="307" r:id="rId56"/>
    <p:sldId id="262" r:id="rId57"/>
    <p:sldId id="309" r:id="rId58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C100D-0416-4EE5-8332-A9076DBFDC68}" type="datetimeFigureOut">
              <a:rPr lang="cs-CZ" smtClean="0"/>
              <a:pPr/>
              <a:t>29.04.2020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7FFAF-DACC-4794-9931-C5C25918B78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B766-6777-4575-B23F-9E50FE2881EE}" type="datetimeFigureOut">
              <a:rPr lang="cs-CZ" smtClean="0"/>
              <a:pPr/>
              <a:t>29.04.2020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86050" y="504825"/>
            <a:ext cx="44942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2C732-B211-43E5-9B55-5C0A44B321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BB0EF-8E63-40CE-9D5A-212A46474B20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D57-CCD6-4B30-BB61-F78775D59839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B7CB-9C7C-4729-90AF-3FAB0BA8A314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2A5C-D5A3-4F80-BFE6-EE018502BEFC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8084-8179-4489-B487-F7BC702F86DF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C0C5-8AE6-4EB1-804D-17B6B04A4389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CB4C-A82B-4F9F-9656-D6512CA57F2D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1A70B-0E6E-4384-AB9E-B9497B15E4B1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2DF-BF1A-4231-8687-FDFCAB731B51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60BF-5916-4062-9B92-E81952A19365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5921-F3E5-4F20-B99B-9338CC09A9CC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6B8B-B4C2-4AF9-A975-3D13B09B57DB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2192-1781-4786-B6C6-ED0A5B8E688E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9639-2BAD-4832-9C77-A948875494FA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3E77-3175-45A8-8873-D92336C3A84D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535-0BDD-40EB-9DB7-EAAC64BC7F30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F26C-3C89-4D6D-AD3F-6D56DB687616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EE5947-77F7-4FCE-B680-E5E16A24DC4C}" type="datetime1">
              <a:rPr lang="en-US" smtClean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mpsv.cz/ISPV.php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ofrova.masls@seznam.cz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30284" y="1097280"/>
            <a:ext cx="106901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Výzva č. 9  z OPZ  - Výzva MAS Labské skály z.s. -Podpora péče o děti zaměstnaných rodičů- IV. </a:t>
            </a:r>
            <a:endParaRPr lang="cs-CZ" sz="48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256" y="3996267"/>
            <a:ext cx="10058400" cy="1657037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612669" y="1463040"/>
            <a:ext cx="1017477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Podporované aktivity</a:t>
            </a:r>
            <a:br>
              <a:rPr lang="cs-CZ" sz="3200" b="1" dirty="0"/>
            </a:br>
            <a:r>
              <a:rPr lang="cs-CZ" sz="3200" b="1" dirty="0"/>
              <a:t> Příměstské tábory</a:t>
            </a:r>
            <a:endParaRPr lang="cs-CZ" sz="3200" dirty="0"/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Zajištění péče o děti v době školních prázdnin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Tábory nesmí být pobytové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Lze realizovat společně s aktivitou „Společná doprava“ – nutnost evidence </a:t>
            </a:r>
          </a:p>
          <a:p>
            <a:r>
              <a:rPr lang="cs-CZ" sz="2400" dirty="0" smtClean="0"/>
              <a:t>   dopravovaných dětí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Doba konání omezena pouze na pracovní dny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Min. kapacita – 10 dětí  - nutné vést evidenci přítomných dětí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Optimální počet na jednu pečující osobu -  15 dětí </a:t>
            </a:r>
          </a:p>
          <a:p>
            <a:r>
              <a:rPr lang="cs-CZ" sz="2400" dirty="0" smtClean="0"/>
              <a:t>                                  ve venkovních prostorách -  5 dětí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Písemná smlouva příjemce s rodiči dětí o poskytování služby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64029" y="1745673"/>
            <a:ext cx="1049066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600" b="1" dirty="0"/>
              <a:t>Podporované aktivity</a:t>
            </a:r>
            <a:endParaRPr lang="cs-CZ" sz="2400" dirty="0"/>
          </a:p>
          <a:p>
            <a:pPr algn="ctr"/>
            <a:r>
              <a:rPr lang="cs-CZ" sz="2400" b="1" dirty="0"/>
              <a:t>Společná doprava dětí do/ze školy, dětské skupiny a/nebo příměstského tábora </a:t>
            </a:r>
            <a:endParaRPr lang="cs-CZ" sz="2400" dirty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Určeno </a:t>
            </a:r>
            <a:r>
              <a:rPr lang="cs-CZ" sz="2400" dirty="0" smtClean="0"/>
              <a:t>pro děti předškolního věku a žáky 1. stupně ZŠ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Lze realizovat jako samostatný projekt 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Musí platit alespoň jedno z kritérií: </a:t>
            </a:r>
          </a:p>
          <a:p>
            <a:r>
              <a:rPr lang="cs-CZ" sz="2400" dirty="0" smtClean="0"/>
              <a:t>    -Neexistuje žádné spojení hromadnou dopravou </a:t>
            </a:r>
          </a:p>
          <a:p>
            <a:r>
              <a:rPr lang="cs-CZ" sz="2400" dirty="0" smtClean="0"/>
              <a:t>    -Neexistuje vhodné spojení ve vhodném čase (dítě by před/po čekalo více</a:t>
            </a:r>
          </a:p>
          <a:p>
            <a:r>
              <a:rPr lang="cs-CZ" sz="2400" dirty="0" smtClean="0"/>
              <a:t>      než 30 minut) </a:t>
            </a:r>
          </a:p>
          <a:p>
            <a:r>
              <a:rPr lang="cs-CZ" sz="2400" dirty="0" smtClean="0"/>
              <a:t>    -Návaznost spojů je komplikována (přestupy, čekání na jednotlivé spoje,</a:t>
            </a:r>
          </a:p>
          <a:p>
            <a:r>
              <a:rPr lang="cs-CZ" sz="2400" dirty="0" smtClean="0"/>
              <a:t>     interval mezi jednotlivými spoji je větší než 1 hod.)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21476" y="1953491"/>
            <a:ext cx="102662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Způsobilé náklady na doprovázející/pečující osoby během cesty – vždy u</a:t>
            </a:r>
          </a:p>
          <a:p>
            <a:r>
              <a:rPr lang="cs-CZ" sz="2400" dirty="0" smtClean="0"/>
              <a:t>   předškoláků; u žáků 1. stupně v odůvodněných případech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Písemná smlouva příjemce s rodiči dětí o poskytování služby, a to s aktualizací</a:t>
            </a:r>
          </a:p>
          <a:p>
            <a:r>
              <a:rPr lang="cs-CZ" sz="2400" dirty="0" smtClean="0"/>
              <a:t>    na každé pololetí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Vedení denní evidence doprovázených dětí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>
                <a:cs typeface="Arial"/>
              </a:rPr>
              <a:t>Není stanoven min. počet dětí (musí být nezbytná pro realizaci projektu</a:t>
            </a:r>
          </a:p>
          <a:p>
            <a:r>
              <a:rPr lang="cs-CZ" sz="2400" dirty="0" smtClean="0">
                <a:cs typeface="Arial"/>
              </a:rPr>
              <a:t>   s ohledem na cílovou skupinu, musí být efektivní a hospodárná)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Lze provozovat pouze jako najatou službu</a:t>
            </a:r>
          </a:p>
          <a:p>
            <a:r>
              <a:rPr lang="cs-CZ" sz="2400" dirty="0" smtClean="0"/>
              <a:t>    Povinnost dodržovat zákonné předpisy (autosedačky, bezpečnostní pásy)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216131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Obdélník 2"/>
          <p:cNvSpPr/>
          <p:nvPr/>
        </p:nvSpPr>
        <p:spPr>
          <a:xfrm>
            <a:off x="1449185" y="1676400"/>
            <a:ext cx="1009165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Arial"/>
                <a:cs typeface="Arial"/>
              </a:rPr>
              <a:t>Podporované aktivity</a:t>
            </a:r>
          </a:p>
          <a:p>
            <a:pPr algn="ctr"/>
            <a:r>
              <a:rPr lang="cs-CZ" sz="3200" b="1" dirty="0" smtClean="0">
                <a:latin typeface="Arial"/>
                <a:cs typeface="Arial"/>
              </a:rPr>
              <a:t>Dětské skupiny</a:t>
            </a:r>
            <a:endParaRPr lang="cs-CZ" sz="3200" b="1" dirty="0" smtClean="0">
              <a:latin typeface="Arial"/>
              <a:cs typeface="Arial"/>
            </a:endParaRP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Vytvoření a provoz nových/transformace stávajících zařízení poskytujících </a:t>
            </a:r>
          </a:p>
          <a:p>
            <a:r>
              <a:rPr lang="cs-CZ" sz="2400" dirty="0" smtClean="0"/>
              <a:t>   péči o dítě od 1 roku do zahájení povinné školní docházky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Legislativa:</a:t>
            </a:r>
          </a:p>
          <a:p>
            <a:r>
              <a:rPr lang="cs-CZ" sz="2400" dirty="0" smtClean="0"/>
              <a:t>   Zákon 247/2014 Sb. o dětské skupině</a:t>
            </a:r>
          </a:p>
          <a:p>
            <a:r>
              <a:rPr lang="cs-CZ" sz="2400" dirty="0" smtClean="0"/>
              <a:t>   </a:t>
            </a:r>
            <a:r>
              <a:rPr lang="cs-CZ" sz="2400" dirty="0" err="1" smtClean="0"/>
              <a:t>Vyhl</a:t>
            </a:r>
            <a:r>
              <a:rPr lang="cs-CZ" sz="2400" dirty="0" smtClean="0"/>
              <a:t>. 410/2005 Sb. (více než 12 dětí)</a:t>
            </a:r>
          </a:p>
          <a:p>
            <a:r>
              <a:rPr lang="cs-CZ" sz="2400" dirty="0" smtClean="0"/>
              <a:t>   </a:t>
            </a:r>
            <a:r>
              <a:rPr lang="cs-CZ" sz="2400" dirty="0" err="1" smtClean="0"/>
              <a:t>Vyhl</a:t>
            </a:r>
            <a:r>
              <a:rPr lang="cs-CZ" sz="2400" dirty="0" smtClean="0"/>
              <a:t>. 281/2014 Sb. (do 12ti dětí)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Obsah služby hlídání a péče o dítě: zajištění potřeb dítěte, výchova, rozvoj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                                 </a:t>
            </a:r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</a:t>
            </a:r>
            <a:r>
              <a:rPr lang="cs-CZ" sz="2400" dirty="0" smtClean="0"/>
              <a:t>schopností a kulturních a hygienických návyků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981200" y="1717964"/>
            <a:ext cx="9337964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Arial"/>
                <a:cs typeface="Arial"/>
              </a:rPr>
              <a:t>Podporované aktivity</a:t>
            </a:r>
          </a:p>
          <a:p>
            <a:pPr algn="ctr"/>
            <a:r>
              <a:rPr lang="cs-CZ" sz="3200" b="1" dirty="0" smtClean="0">
                <a:latin typeface="Arial"/>
                <a:cs typeface="Arial"/>
              </a:rPr>
              <a:t>Dětské skupiny</a:t>
            </a:r>
            <a:endParaRPr lang="cs-CZ" sz="3200" b="1" dirty="0" smtClean="0">
              <a:latin typeface="Arial"/>
              <a:cs typeface="Arial"/>
            </a:endParaRPr>
          </a:p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Mimo </a:t>
            </a:r>
            <a:r>
              <a:rPr lang="cs-CZ" sz="2400" dirty="0" smtClean="0"/>
              <a:t>domácnost dítěte 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Pouze zařízení péče o děti provozována mimo režim školského</a:t>
            </a:r>
          </a:p>
          <a:p>
            <a:r>
              <a:rPr lang="cs-CZ" sz="2400" dirty="0" smtClean="0"/>
              <a:t>   zákona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Min. kapacita – 5 dětí; Max. kapacita – 24 dětí (není možné ani dočasně </a:t>
            </a:r>
          </a:p>
          <a:p>
            <a:r>
              <a:rPr lang="cs-CZ" sz="2400" dirty="0" smtClean="0"/>
              <a:t>      navýšit)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 případě kombinace s dalšími aktivitami nutno rozlišit </a:t>
            </a:r>
          </a:p>
          <a:p>
            <a:r>
              <a:rPr lang="cs-CZ" sz="2400" dirty="0" smtClean="0"/>
              <a:t>    jednotlivé aktivity na úrovni položek rozpočtu již v Žádosti o </a:t>
            </a:r>
          </a:p>
          <a:p>
            <a:r>
              <a:rPr lang="cs-CZ" sz="2400" dirty="0" smtClean="0"/>
              <a:t>    podporu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63040" y="1413163"/>
            <a:ext cx="1032717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AutoNum type="alphaUcParenR"/>
            </a:pPr>
            <a:r>
              <a:rPr lang="cs-CZ" sz="2700" b="1" dirty="0" smtClean="0"/>
              <a:t>Dětská skupina pro veřejnost</a:t>
            </a:r>
          </a:p>
          <a:p>
            <a:pPr marL="514350" indent="-514350" algn="ctr">
              <a:buAutoNum type="alphaUcParenR"/>
            </a:pPr>
            <a:endParaRPr lang="cs-CZ" sz="2700" b="1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dle § 3 odst. 2 zákona č. 247/2014 Sb., o poskytování služby péče o dítě </a:t>
            </a:r>
          </a:p>
          <a:p>
            <a:pPr lvl="1"/>
            <a:r>
              <a:rPr lang="cs-CZ" sz="2400" dirty="0" smtClean="0"/>
              <a:t>    v dětské skupině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Provozovatel nemusí být zaměstnavatelem rodiče, pokud je:</a:t>
            </a:r>
          </a:p>
          <a:p>
            <a:pPr lvl="2"/>
            <a:r>
              <a:rPr lang="cs-CZ" sz="2400" dirty="0" smtClean="0"/>
              <a:t>-ústavem</a:t>
            </a:r>
          </a:p>
          <a:p>
            <a:pPr lvl="2"/>
            <a:r>
              <a:rPr lang="cs-CZ" sz="2400" dirty="0" smtClean="0"/>
              <a:t>-právnickou osobou registrovanou nebo evidovanou dle zákona č. 3/2002 </a:t>
            </a:r>
          </a:p>
          <a:p>
            <a:pPr lvl="2"/>
            <a:r>
              <a:rPr lang="cs-CZ" sz="2400" dirty="0" smtClean="0"/>
              <a:t>  Sb. (zákon o církvích a náboženských společnostech)</a:t>
            </a:r>
          </a:p>
          <a:p>
            <a:pPr lvl="2"/>
            <a:r>
              <a:rPr lang="cs-CZ" sz="2400" dirty="0" smtClean="0"/>
              <a:t>-územním samosprávným celkem nebo jím zřizovanou právnickou </a:t>
            </a:r>
          </a:p>
          <a:p>
            <a:pPr lvl="2"/>
            <a:r>
              <a:rPr lang="cs-CZ" sz="2400" dirty="0" smtClean="0"/>
              <a:t>  osobou</a:t>
            </a:r>
          </a:p>
          <a:p>
            <a:pPr lvl="2"/>
            <a:r>
              <a:rPr lang="cs-CZ" sz="2400" dirty="0" smtClean="0"/>
              <a:t>-obecně prospěšnou společností</a:t>
            </a:r>
          </a:p>
          <a:p>
            <a:pPr lvl="2"/>
            <a:r>
              <a:rPr lang="cs-CZ" sz="2400" dirty="0" smtClean="0"/>
              <a:t>-nadací nebo nadačním fondem </a:t>
            </a:r>
          </a:p>
          <a:p>
            <a:pPr lvl="2"/>
            <a:r>
              <a:rPr lang="cs-CZ" sz="2400" dirty="0" smtClean="0"/>
              <a:t>-spolkem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96785" y="1903615"/>
            <a:ext cx="10618123" cy="4747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700" b="1" dirty="0" smtClean="0"/>
              <a:t>B) Podniková dětská skupina </a:t>
            </a:r>
          </a:p>
          <a:p>
            <a:pPr algn="ctr">
              <a:lnSpc>
                <a:spcPct val="150000"/>
              </a:lnSpc>
            </a:pPr>
            <a:endParaRPr lang="cs-CZ" sz="2400" b="1" dirty="0" smtClean="0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dle § 3 odst. 1 zákona č. 247/2014 Sb., o poskytování služby péče o dítě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2400" dirty="0" smtClean="0"/>
              <a:t>   v dětské skupině 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provozovatel dětské skupiny </a:t>
            </a:r>
            <a:r>
              <a:rPr lang="cs-CZ" sz="2400" u="sng" dirty="0" smtClean="0"/>
              <a:t>je zaměstnavatelem </a:t>
            </a:r>
            <a:r>
              <a:rPr lang="cs-CZ" sz="2400" dirty="0" smtClean="0"/>
              <a:t>rodiče </a:t>
            </a:r>
            <a:r>
              <a:rPr lang="cs-CZ" sz="2400" b="1" dirty="0" smtClean="0"/>
              <a:t>nebo</a:t>
            </a:r>
            <a:r>
              <a:rPr lang="cs-CZ" sz="2400" dirty="0" smtClean="0"/>
              <a:t> může 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 poskytovat službu péče o dítě v dětské skupině </a:t>
            </a:r>
            <a:r>
              <a:rPr lang="cs-CZ" sz="2400" u="sng" dirty="0" smtClean="0"/>
              <a:t>na základě dohody se 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</a:t>
            </a:r>
            <a:r>
              <a:rPr lang="cs-CZ" sz="2400" u="sng" dirty="0" smtClean="0"/>
              <a:t> zaměstnavatelem tohoto rodiče</a:t>
            </a:r>
            <a:r>
              <a:rPr lang="cs-CZ" sz="2400" dirty="0" smtClean="0"/>
              <a:t>, a to za podmínek, za kterých poskytuje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 službu jinému rodiči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Obdélník 3"/>
          <p:cNvSpPr/>
          <p:nvPr/>
        </p:nvSpPr>
        <p:spPr>
          <a:xfrm>
            <a:off x="1704109" y="1321724"/>
            <a:ext cx="9798914" cy="5524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Příprava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b="1" u="sng" dirty="0" smtClean="0"/>
              <a:t>PROJEKTOVÝ </a:t>
            </a:r>
            <a:r>
              <a:rPr lang="cs-CZ" altLang="cs-CZ" b="1" u="sng" dirty="0"/>
              <a:t>ZÁMĚR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Times New Roman" panose="02020603050405020304" pitchFamily="18" charset="0"/>
              <a:buAutoNum type="arabicPeriod"/>
            </a:pPr>
            <a:r>
              <a:rPr lang="cs-CZ" altLang="cs-CZ" sz="1600" b="1" dirty="0"/>
              <a:t>Co chceme a můžeme změnit?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Times New Roman" panose="02020603050405020304" pitchFamily="18" charset="0"/>
              <a:buAutoNum type="arabicPeriod"/>
            </a:pPr>
            <a:r>
              <a:rPr lang="cs-CZ" altLang="cs-CZ" sz="1600" b="1" dirty="0"/>
              <a:t>Jak toho chceme dosáhnout?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5FBBF5"/>
              </a:buClr>
              <a:buFont typeface="Times New Roman" panose="02020603050405020304" pitchFamily="18" charset="0"/>
              <a:buAutoNum type="arabicPeriod"/>
            </a:pPr>
            <a:r>
              <a:rPr lang="cs-CZ" altLang="cs-CZ" sz="1600" b="1" dirty="0"/>
              <a:t>Jak ověříme, že jsme byli úspěšní?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b="1" u="sng" dirty="0"/>
              <a:t>1. Co chceme a můžeme změnit? </a:t>
            </a:r>
          </a:p>
          <a:p>
            <a:pPr lvl="1"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dirty="0"/>
              <a:t>Definování konkrétních problémů (</a:t>
            </a:r>
            <a:r>
              <a:rPr lang="cs-CZ" altLang="cs-CZ" sz="1600" b="1" dirty="0"/>
              <a:t>identifikování potřeb</a:t>
            </a:r>
            <a:r>
              <a:rPr lang="cs-CZ" altLang="cs-CZ" sz="1600" dirty="0"/>
              <a:t> </a:t>
            </a:r>
            <a:r>
              <a:rPr lang="cs-CZ" altLang="cs-CZ" sz="1600" b="1" dirty="0"/>
              <a:t>cílové skupiny</a:t>
            </a:r>
            <a:r>
              <a:rPr lang="cs-CZ" altLang="cs-CZ" sz="1600" dirty="0"/>
              <a:t>), </a:t>
            </a:r>
            <a:br>
              <a:rPr lang="cs-CZ" altLang="cs-CZ" sz="1600" dirty="0"/>
            </a:br>
            <a:r>
              <a:rPr lang="cs-CZ" altLang="cs-CZ" sz="1600" dirty="0"/>
              <a:t>které chceme a jsme schopni projektem změnit.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cs-CZ" altLang="cs-CZ" sz="1600" b="1" dirty="0"/>
              <a:t>Doporučení:</a:t>
            </a:r>
          </a:p>
          <a:p>
            <a:pPr marL="431800" indent="-430213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jedna z nejdůležitějších částí žádosti, neodbývejte </a:t>
            </a:r>
            <a:r>
              <a:rPr lang="cs-CZ" altLang="cs-CZ" sz="1600" dirty="0" err="1" smtClean="0"/>
              <a:t>ji,nemudrujte</a:t>
            </a:r>
            <a:r>
              <a:rPr lang="cs-CZ" altLang="cs-CZ" sz="1600" dirty="0"/>
              <a:t>, nefilosofujte, nebásněte, buďte konkrétní a exaktní: čísla, data,</a:t>
            </a:r>
          </a:p>
          <a:p>
            <a:pPr marL="431800" indent="-430213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soustřeďte se na ty potřeby, které korespondují s cíli a aktivitami projektu, </a:t>
            </a:r>
            <a:br>
              <a:rPr lang="cs-CZ" altLang="cs-CZ" sz="1600" dirty="0"/>
            </a:br>
            <a:r>
              <a:rPr lang="cs-CZ" altLang="cs-CZ" sz="1600" dirty="0"/>
              <a:t>a tuto vazbu prokažte,</a:t>
            </a:r>
          </a:p>
          <a:p>
            <a:pPr marL="431800" indent="-430213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držte se cílové skupiny/cílových skupin,</a:t>
            </a:r>
          </a:p>
          <a:p>
            <a:pPr marL="431800" indent="-430213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odvolejte se na analytické materiály, dejte je do přílohy,</a:t>
            </a:r>
          </a:p>
          <a:p>
            <a:pPr marL="431800" indent="-430213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odvolejte se na strategické dokumenty, dejte je do přílohy.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715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1679171" y="1695796"/>
            <a:ext cx="1000773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/>
              <a:t>Příprava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b="1" u="sng" dirty="0"/>
              <a:t>1. Co chceme a můžeme změnit? </a:t>
            </a:r>
          </a:p>
          <a:p>
            <a:pPr lvl="1"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dirty="0"/>
              <a:t>Součástí definice problému je vždy také </a:t>
            </a:r>
            <a:r>
              <a:rPr lang="cs-CZ" altLang="cs-CZ" sz="1600" b="1" dirty="0"/>
              <a:t>specifikace cílové skupiny projektu</a:t>
            </a:r>
            <a:r>
              <a:rPr lang="cs-CZ" altLang="cs-CZ" sz="1600" dirty="0"/>
              <a:t>, </a:t>
            </a:r>
            <a:br>
              <a:rPr lang="cs-CZ" altLang="cs-CZ" sz="1600" dirty="0"/>
            </a:br>
            <a:r>
              <a:rPr lang="cs-CZ" altLang="cs-CZ" sz="1600" dirty="0"/>
              <a:t>tj. osob, kterých se problém týká.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1600" b="1" dirty="0"/>
              <a:t>Doporučení: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vymezení a charakteristika CS: vymezená věkem, pohlavím, etnicitou, územím, kulturou, socioekonomickým postavením, jinak definovanou skupinovou příslušností, jako je např. dlouhodobá nezaměstnanost,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čím ostřeji vymezená, tím lépe (bezbřehost napovídá, že nevíte pořádně, co chcete, a tak chcete dělat všechno pro všechny),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projekt může mít více CS, pak ale u každé je třeba zvlášť popsat potřeby,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charakteristika selektivní: znaky, trendy, problémy, jež chcete řešit v projektu vazba na potřeby CS,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projekt musí prokazatelně korespondovat s potřebami CS, na kterou je zaměřen = ideálně vyjmenujte potřeby CS a ke každé přiřaďte aktivitu projektu, kterou chcete danou potřebu naplnit,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jmenujte jen ty potřeby CS, které projektem hodláte naplňovat (ostatní potřeby můžete také zmínit, </a:t>
            </a:r>
            <a:r>
              <a:rPr lang="cs-CZ" altLang="cs-CZ" sz="1600" dirty="0" smtClean="0"/>
              <a:t>ale</a:t>
            </a:r>
          </a:p>
          <a:p>
            <a:pPr>
              <a:lnSpc>
                <a:spcPct val="100000"/>
              </a:lnSpc>
              <a:buClr>
                <a:srgbClr val="5FBBF5"/>
              </a:buClr>
            </a:pPr>
            <a:r>
              <a:rPr lang="cs-CZ" altLang="cs-CZ" sz="1600" dirty="0" smtClean="0"/>
              <a:t> </a:t>
            </a:r>
            <a:r>
              <a:rPr lang="cs-CZ" altLang="cs-CZ" sz="1600" dirty="0"/>
              <a:t>s vysvětlením, proč je projekt neřeší, případně že </a:t>
            </a:r>
            <a:r>
              <a:rPr lang="cs-CZ" altLang="cs-CZ" sz="1600" dirty="0" smtClean="0"/>
              <a:t>je řešíte </a:t>
            </a:r>
            <a:r>
              <a:rPr lang="cs-CZ" altLang="cs-CZ" sz="1600" dirty="0"/>
              <a:t/>
            </a:r>
            <a:br>
              <a:rPr lang="cs-CZ" altLang="cs-CZ" sz="1600" dirty="0"/>
            </a:br>
            <a:r>
              <a:rPr lang="cs-CZ" altLang="cs-CZ" sz="1600" dirty="0"/>
              <a:t>v projektu jiném).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823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1820487" y="1596044"/>
            <a:ext cx="9761913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/>
              <a:t>Příprava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1200"/>
              </a:spcAft>
            </a:pPr>
            <a:r>
              <a:rPr lang="cs-CZ" altLang="cs-CZ" b="1" u="sng" dirty="0">
                <a:solidFill>
                  <a:srgbClr val="084A8B"/>
                </a:solidFill>
              </a:rPr>
              <a:t>1</a:t>
            </a:r>
            <a:r>
              <a:rPr lang="cs-CZ" altLang="cs-CZ" b="1" u="sng" dirty="0"/>
              <a:t>. Co chceme a můžeme změnit? 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b="1" dirty="0"/>
              <a:t>Cíl projektu musí být:</a:t>
            </a:r>
          </a:p>
          <a:p>
            <a:pPr marL="414338">
              <a:lnSpc>
                <a:spcPts val="2875"/>
              </a:lnSpc>
              <a:spcAft>
                <a:spcPts val="1425"/>
              </a:spcAft>
            </a:pPr>
            <a:r>
              <a:rPr lang="cs-CZ" altLang="cs-CZ" sz="1600" dirty="0"/>
              <a:t>	</a:t>
            </a:r>
            <a:r>
              <a:rPr lang="cs-CZ" altLang="cs-CZ" sz="1600" b="1" dirty="0"/>
              <a:t>1)</a:t>
            </a:r>
            <a:r>
              <a:rPr lang="cs-CZ" altLang="cs-CZ" sz="1600" dirty="0"/>
              <a:t> </a:t>
            </a:r>
            <a:r>
              <a:rPr lang="cs-CZ" altLang="cs-CZ" sz="1600" b="1" dirty="0"/>
              <a:t>reálně dosažitelný </a:t>
            </a:r>
            <a:r>
              <a:rPr lang="cs-CZ" altLang="cs-CZ" sz="1600" dirty="0"/>
              <a:t>v daném čase a za daných podmínek,</a:t>
            </a:r>
          </a:p>
          <a:p>
            <a:pPr marL="414338">
              <a:lnSpc>
                <a:spcPts val="2875"/>
              </a:lnSpc>
              <a:spcAft>
                <a:spcPts val="1425"/>
              </a:spcAft>
            </a:pPr>
            <a:r>
              <a:rPr lang="cs-CZ" altLang="cs-CZ" sz="1600" dirty="0"/>
              <a:t>	</a:t>
            </a:r>
            <a:r>
              <a:rPr lang="cs-CZ" altLang="cs-CZ" sz="1600" b="1" dirty="0"/>
              <a:t>2) měřitelný</a:t>
            </a:r>
            <a:r>
              <a:rPr lang="cs-CZ" altLang="cs-CZ" sz="1600" dirty="0"/>
              <a:t>, aby bylo možné po ukončení projektu prokázat jeho naplnění </a:t>
            </a:r>
            <a:r>
              <a:rPr lang="cs-CZ" altLang="cs-CZ" sz="1600" dirty="0" smtClean="0"/>
              <a:t>pomocí </a:t>
            </a:r>
            <a:r>
              <a:rPr lang="cs-CZ" altLang="cs-CZ" sz="1600" dirty="0"/>
              <a:t>kvantifikovaných údajů.</a:t>
            </a:r>
          </a:p>
          <a:p>
            <a:pPr lvl="1"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b="1" dirty="0"/>
              <a:t>Cíle projektu dělíme na:</a:t>
            </a:r>
          </a:p>
          <a:p>
            <a:pPr>
              <a:lnSpc>
                <a:spcPct val="100000"/>
              </a:lnSpc>
              <a:buClrTx/>
              <a:buSzTx/>
              <a:buFontTx/>
              <a:buNone/>
            </a:pPr>
            <a:r>
              <a:rPr lang="cs-CZ" altLang="cs-CZ" sz="1600" b="1" dirty="0"/>
              <a:t>	1) Hlavní </a:t>
            </a:r>
            <a:r>
              <a:rPr lang="cs-CZ" altLang="cs-CZ" sz="1600" dirty="0"/>
              <a:t>= “globální změna“, ke které projekt přispívá - formulován obecněji, </a:t>
            </a:r>
          </a:p>
          <a:p>
            <a:pPr>
              <a:lnSpc>
                <a:spcPct val="100000"/>
              </a:lnSpc>
              <a:buClrTx/>
              <a:buSzTx/>
              <a:buFontTx/>
              <a:buNone/>
            </a:pPr>
            <a:r>
              <a:rPr lang="cs-CZ" altLang="cs-CZ" sz="1600" dirty="0"/>
              <a:t>	</a:t>
            </a:r>
            <a:r>
              <a:rPr lang="cs-CZ" altLang="cs-CZ" sz="1600" b="1" dirty="0"/>
              <a:t>2) Specifické </a:t>
            </a:r>
            <a:r>
              <a:rPr lang="cs-CZ" altLang="cs-CZ" sz="1600" dirty="0"/>
              <a:t>= konkrétní změny, které projekt přinese (SMART).</a:t>
            </a:r>
          </a:p>
          <a:p>
            <a:pPr>
              <a:lnSpc>
                <a:spcPct val="100000"/>
              </a:lnSpc>
              <a:buClrTx/>
              <a:buSzTx/>
              <a:buFontTx/>
              <a:buNone/>
            </a:pPr>
            <a:endParaRPr lang="cs-CZ" altLang="cs-CZ" sz="16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1600" b="1" dirty="0"/>
              <a:t>Doporučení: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při vytyčování cílů vycházejte z potřeb (inverzně: problémů), které jste si předem definovali: splnění vytyčeného cíle = naplnění definované potřeby (= odstranění popsaného problému),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dbejte na dosažitelnost cílů (již při vytyčování cílů musíte mít představu o aktivitách),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dbejte na měřitelnost cílů (při formulaci cílů se ptejte, zda splnění takto formulovaného cíle lze nějak prokázat/změřit).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78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60120"/>
          </a:xfrm>
        </p:spPr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12423"/>
            <a:ext cx="10018713" cy="4580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smtClean="0"/>
              <a:t>Představení výzvy</a:t>
            </a:r>
          </a:p>
          <a:p>
            <a:r>
              <a:rPr lang="cs-CZ" sz="2000" dirty="0" smtClean="0"/>
              <a:t>Číslo </a:t>
            </a:r>
            <a:r>
              <a:rPr lang="cs-CZ" sz="2000" dirty="0" smtClean="0"/>
              <a:t>výzvy: 838/03_16_047/CLLD_15_01_184 </a:t>
            </a:r>
          </a:p>
          <a:p>
            <a:r>
              <a:rPr lang="cs-CZ" sz="2000" dirty="0" smtClean="0"/>
              <a:t>Prioritní osa 2 Sociální začleňování a boj s chudobou </a:t>
            </a:r>
          </a:p>
          <a:p>
            <a:r>
              <a:rPr lang="cs-CZ" sz="2000" dirty="0" smtClean="0"/>
              <a:t>Investiční priorita 2.3 Strategie </a:t>
            </a:r>
            <a:r>
              <a:rPr lang="cs-CZ" sz="2000" dirty="0" err="1" smtClean="0"/>
              <a:t>komunitně</a:t>
            </a:r>
            <a:r>
              <a:rPr lang="cs-CZ" sz="2000" dirty="0" smtClean="0"/>
              <a:t> vedeného místního rozvoje </a:t>
            </a:r>
          </a:p>
          <a:p>
            <a:r>
              <a:rPr lang="cs-CZ" sz="2000" dirty="0" smtClean="0"/>
              <a:t>Specifický cíl 2.3.1 Zvýšit zapojení lokálních aktérů do řešení problémů nezaměstnanosti a sociálního začleňování ve venkovských oblastech </a:t>
            </a:r>
          </a:p>
          <a:p>
            <a:r>
              <a:rPr lang="cs-CZ" sz="2000" dirty="0" smtClean="0"/>
              <a:t>Vyhlášení výzvy: 28. 2. 2019 </a:t>
            </a:r>
          </a:p>
          <a:p>
            <a:r>
              <a:rPr lang="cs-CZ" sz="2000" dirty="0" smtClean="0"/>
              <a:t>Zahájení příjmu žádostí: 28. 2. 2019, 04:00 </a:t>
            </a:r>
          </a:p>
          <a:p>
            <a:r>
              <a:rPr lang="cs-CZ" sz="2000" dirty="0" smtClean="0"/>
              <a:t>Ukončení příjmu žádostí o podporu: 30. 4. 2019, 12:00 </a:t>
            </a:r>
          </a:p>
          <a:p>
            <a:r>
              <a:rPr lang="cs-CZ" sz="2000" dirty="0" smtClean="0"/>
              <a:t>Informace na  www.maslabskeskaly.cz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682" y="33734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9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1920240" y="1188720"/>
            <a:ext cx="9662160" cy="562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/>
              <a:t>Příprava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b="1" u="sng" dirty="0">
                <a:solidFill>
                  <a:srgbClr val="084A8B"/>
                </a:solidFill>
              </a:rPr>
              <a:t>2. </a:t>
            </a:r>
            <a:r>
              <a:rPr lang="cs-CZ" altLang="cs-CZ" b="1" u="sng" dirty="0"/>
              <a:t>Jak toho chceme dosáhnout?</a:t>
            </a:r>
          </a:p>
          <a:p>
            <a:pPr lvl="1">
              <a:spcAft>
                <a:spcPts val="6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dirty="0"/>
              <a:t>V rámci přípravy projektu je nutné </a:t>
            </a:r>
            <a:r>
              <a:rPr lang="cs-CZ" altLang="cs-CZ" b="1" dirty="0"/>
              <a:t>definovat aktivity </a:t>
            </a:r>
            <a:r>
              <a:rPr lang="cs-CZ" altLang="cs-CZ" dirty="0"/>
              <a:t>(strategii), kterými bude projekt realizován.</a:t>
            </a:r>
          </a:p>
          <a:p>
            <a:pPr lvl="1">
              <a:spcAft>
                <a:spcPts val="6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b="1" dirty="0"/>
              <a:t>Aktivity </a:t>
            </a:r>
            <a:r>
              <a:rPr lang="cs-CZ" altLang="cs-CZ" dirty="0"/>
              <a:t>mají být prostředkem k dosažení cíle projektu, mezi cíli a klíčovými aktivitami musí být propojení. 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b="1" dirty="0"/>
              <a:t>Doporučení: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vedou k plnění cílů, jsou prostředkem, nástrojem, ne cílem samotným,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udržujte vazbu </a:t>
            </a:r>
            <a:r>
              <a:rPr lang="cs-CZ" altLang="cs-CZ" b="1" dirty="0"/>
              <a:t>potřeby – cíle – aktivity</a:t>
            </a:r>
            <a:r>
              <a:rPr lang="cs-CZ" altLang="cs-CZ" dirty="0"/>
              <a:t>,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v projektu nemají co dělat aktivity, u kterých neprokážete, že slouží k naplnění cílů, </a:t>
            </a:r>
            <a:br>
              <a:rPr lang="cs-CZ" altLang="cs-CZ" dirty="0"/>
            </a:br>
            <a:r>
              <a:rPr lang="cs-CZ" altLang="cs-CZ" dirty="0"/>
              <a:t>ať už přímo nebo podpůrně,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tvoří tělo projektu,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to, co se bude vlastně s cílovou skupinou a pro cílovou skupinu dělat, 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konkrétní rozpis prací: kdo, kdy, co, jak, s kým, kde, jak často bude dělat, 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shluky podobných dílčích aktivit = </a:t>
            </a:r>
            <a:r>
              <a:rPr lang="cs-CZ" altLang="cs-CZ" b="1" dirty="0"/>
              <a:t>klíčové aktivity</a:t>
            </a:r>
            <a:r>
              <a:rPr lang="cs-CZ" altLang="cs-CZ" dirty="0"/>
              <a:t> (seřaďte v žádosti chronologicky nebo v nějaké jasné logice), 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např. pracovní a bilanční diagnostika, pořádání příměstských táborů pro děti pracujících rodičů</a:t>
            </a:r>
            <a:r>
              <a:rPr lang="cs-CZ" altLang="cs-CZ" dirty="0">
                <a:solidFill>
                  <a:srgbClr val="084A8B"/>
                </a:solidFill>
              </a:rPr>
              <a:t>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266007"/>
            <a:ext cx="10058400" cy="166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3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1995055" y="1213657"/>
            <a:ext cx="9507968" cy="5642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/>
              <a:t>Příprava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1600" b="1" u="sng" dirty="0" smtClean="0"/>
              <a:t>3</a:t>
            </a:r>
            <a:r>
              <a:rPr lang="cs-CZ" altLang="cs-CZ" sz="1600" b="1" u="sng" dirty="0"/>
              <a:t>. Jak ověříme, že jsme byli úspěšní?</a:t>
            </a:r>
            <a:r>
              <a:rPr lang="cs-CZ" altLang="cs-CZ" sz="1600" dirty="0"/>
              <a:t>.</a:t>
            </a:r>
          </a:p>
          <a:p>
            <a:pPr lvl="1"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dirty="0"/>
              <a:t>Základním nástrojem jsou </a:t>
            </a:r>
            <a:r>
              <a:rPr lang="cs-CZ" altLang="cs-CZ" sz="1600" b="1" dirty="0"/>
              <a:t>indikátory</a:t>
            </a:r>
            <a:r>
              <a:rPr lang="cs-CZ" altLang="cs-CZ" sz="1600" dirty="0"/>
              <a:t> OPZ.</a:t>
            </a:r>
          </a:p>
          <a:p>
            <a:pPr lvl="1"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b="1" dirty="0"/>
              <a:t>U indikátorů se setkáváme s dělením na: </a:t>
            </a:r>
          </a:p>
          <a:p>
            <a:pPr marL="414338">
              <a:lnSpc>
                <a:spcPts val="2875"/>
              </a:lnSpc>
              <a:spcAft>
                <a:spcPts val="1425"/>
              </a:spcAft>
            </a:pPr>
            <a:r>
              <a:rPr lang="cs-CZ" altLang="cs-CZ" sz="1600" dirty="0"/>
              <a:t>	</a:t>
            </a:r>
            <a:r>
              <a:rPr lang="cs-CZ" altLang="cs-CZ" sz="1600" b="1" dirty="0"/>
              <a:t>1) Výstupy </a:t>
            </a:r>
            <a:r>
              <a:rPr lang="cs-CZ" altLang="cs-CZ" sz="1600" dirty="0"/>
              <a:t>= indikátory se závazkem,</a:t>
            </a:r>
          </a:p>
          <a:p>
            <a:pPr marL="414338">
              <a:lnSpc>
                <a:spcPts val="2875"/>
              </a:lnSpc>
            </a:pPr>
            <a:r>
              <a:rPr lang="cs-CZ" altLang="cs-CZ" sz="1600" b="1" dirty="0"/>
              <a:t>	2) Výsledky </a:t>
            </a:r>
            <a:r>
              <a:rPr lang="cs-CZ" altLang="cs-CZ" sz="1600" dirty="0"/>
              <a:t>= indikátory bez závazku, ale je nutné je sledovat.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1600" b="1" dirty="0"/>
              <a:t>Doporučení: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každá aktivita musí mít nějaký konkrétní, měřitelný a dokladovatelný výstup,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indikátory jsou ukazatele úspěchu, naplnění cíle, a to v předem stanovené míře, </a:t>
            </a:r>
            <a:br>
              <a:rPr lang="cs-CZ" altLang="cs-CZ" sz="1600" dirty="0"/>
            </a:br>
            <a:r>
              <a:rPr lang="cs-CZ" altLang="cs-CZ" sz="1600" dirty="0"/>
              <a:t>např. 5 rekvalifikovaných osob – doloženo smlouvami s účastníky a prezenčními listinami.</a:t>
            </a:r>
          </a:p>
          <a:p>
            <a:pPr lvl="1">
              <a:spcAft>
                <a:spcPts val="12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1600" dirty="0"/>
              <a:t>V rámci přípravy projektu je dále nutné promýšlet veškerá možná </a:t>
            </a:r>
            <a:r>
              <a:rPr lang="cs-CZ" altLang="cs-CZ" sz="1600" b="1" dirty="0"/>
              <a:t>rizika</a:t>
            </a:r>
            <a:r>
              <a:rPr lang="cs-CZ" altLang="cs-CZ" sz="1600" dirty="0"/>
              <a:t>.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1600" b="1" dirty="0"/>
              <a:t>Doporučení: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pojmenujte rizika úspěšné realizace projektu,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dirty="0"/>
              <a:t>popište způsoby eliminace těchto rizik či záložní strategie v případě, že se rizika naplní,</a:t>
            </a:r>
          </a:p>
          <a:p>
            <a:pPr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1600" b="1" dirty="0"/>
              <a:t>rozlište: rizika na straně cílové skupiny </a:t>
            </a:r>
            <a:r>
              <a:rPr lang="cs-CZ" altLang="cs-CZ" sz="1600" dirty="0"/>
              <a:t>(např. demotivace, fluktuace, nepřipravenost),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216130"/>
            <a:ext cx="10058400" cy="1687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458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2003367" y="1346662"/>
            <a:ext cx="9499656" cy="5465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Logický rámec projektové žádosti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/>
          </a:p>
          <a:p>
            <a:pPr>
              <a:spcAft>
                <a:spcPts val="600"/>
              </a:spcAft>
            </a:pPr>
            <a:r>
              <a:rPr lang="cs-CZ" altLang="cs-CZ" sz="2000" dirty="0"/>
              <a:t>Nástroj, který ve velmi koncentrované podobě </a:t>
            </a:r>
            <a:r>
              <a:rPr lang="cs-CZ" altLang="cs-CZ" sz="2000" b="1" dirty="0"/>
              <a:t>obsahuje</a:t>
            </a:r>
            <a:r>
              <a:rPr lang="cs-CZ" altLang="cs-CZ" sz="2000" dirty="0"/>
              <a:t> </a:t>
            </a:r>
            <a:r>
              <a:rPr lang="cs-CZ" altLang="cs-CZ" sz="2000" b="1" dirty="0"/>
              <a:t>základní informace o projektu</a:t>
            </a:r>
            <a:r>
              <a:rPr lang="cs-CZ" altLang="cs-CZ" sz="2000" dirty="0"/>
              <a:t> </a:t>
            </a:r>
            <a:br>
              <a:rPr lang="cs-CZ" altLang="cs-CZ" sz="2000" dirty="0"/>
            </a:br>
            <a:r>
              <a:rPr lang="cs-CZ" altLang="cs-CZ" sz="2000" dirty="0"/>
              <a:t>a zároveň </a:t>
            </a:r>
            <a:r>
              <a:rPr lang="cs-CZ" altLang="cs-CZ" sz="2000" b="1" dirty="0"/>
              <a:t>ověřuje logiku projektu</a:t>
            </a:r>
            <a:r>
              <a:rPr lang="cs-CZ" altLang="cs-CZ" sz="2000" dirty="0"/>
              <a:t> (vazbu mezi činnostmi, výstupy a cíli projektu).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u="sng" dirty="0"/>
              <a:t>Logický rámec umožňuje: </a:t>
            </a:r>
          </a:p>
          <a:p>
            <a:pPr>
              <a:lnSpc>
                <a:spcPct val="100000"/>
              </a:lnSpc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organizaci a systemizaci celkového myšlení o projektu, </a:t>
            </a:r>
          </a:p>
          <a:p>
            <a:pPr>
              <a:lnSpc>
                <a:spcPct val="100000"/>
              </a:lnSpc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upřesnění vztahů mezi cílem, účelem, výstupem a aktivitami projektu, </a:t>
            </a:r>
          </a:p>
          <a:p>
            <a:pPr>
              <a:lnSpc>
                <a:spcPct val="100000"/>
              </a:lnSpc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jasné stanovení výkonnostních ukazatelů a kritérií, </a:t>
            </a:r>
          </a:p>
          <a:p>
            <a:pPr>
              <a:lnSpc>
                <a:spcPct val="100000"/>
              </a:lnSpc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provádění kontroly dosažení cílů, účelu, realizaci výstupů a aktivit projektu, </a:t>
            </a:r>
          </a:p>
          <a:p>
            <a:pPr>
              <a:lnSpc>
                <a:spcPct val="100000"/>
              </a:lnSpc>
              <a:spcAft>
                <a:spcPts val="3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udržovat rychlý a srozumitelný přehled o obsahu, rozsahu a zaměření projektu.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lang="cs-CZ" altLang="cs-CZ" sz="2000" b="1" dirty="0"/>
              <a:t>Doporučení: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sestavuje se před samotným psaním projektu,</a:t>
            </a:r>
          </a:p>
          <a:p>
            <a:pPr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sepsání žádosti je pak mnohem jednodušší a hlavně je žádost správně strukturovaná a přehledná.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1939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1953491" y="1911927"/>
            <a:ext cx="9549532" cy="5568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Podání projektové žádosti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>
                <a:solidFill>
                  <a:srgbClr val="00B0F0"/>
                </a:solidFill>
              </a:rPr>
              <a:t>• </a:t>
            </a:r>
            <a:r>
              <a:rPr lang="cs-CZ" altLang="cs-CZ" sz="2000" dirty="0" smtClean="0"/>
              <a:t>Zřízení </a:t>
            </a:r>
            <a:r>
              <a:rPr lang="cs-CZ" altLang="cs-CZ" sz="2000" dirty="0"/>
              <a:t>elektronického podpisu a datové </a:t>
            </a:r>
            <a:r>
              <a:rPr lang="cs-CZ" altLang="cs-CZ" sz="2000" dirty="0" smtClean="0"/>
              <a:t>schránky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>
                <a:solidFill>
                  <a:srgbClr val="00B0F0"/>
                </a:solidFill>
              </a:rPr>
              <a:t>• </a:t>
            </a:r>
            <a:r>
              <a:rPr lang="cs-CZ" altLang="cs-CZ" sz="2000" dirty="0" smtClean="0"/>
              <a:t>Registrace do systému IS KP14+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>
                <a:solidFill>
                  <a:srgbClr val="00B0F0"/>
                </a:solidFill>
              </a:rPr>
              <a:t>•</a:t>
            </a:r>
            <a:r>
              <a:rPr lang="cs-CZ" altLang="cs-CZ" sz="2000" dirty="0" smtClean="0"/>
              <a:t>Vyplnění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>
                <a:solidFill>
                  <a:srgbClr val="00B0F0"/>
                </a:solidFill>
              </a:rPr>
              <a:t>•</a:t>
            </a:r>
            <a:r>
              <a:rPr lang="cs-CZ" altLang="cs-CZ" sz="2000" dirty="0" smtClean="0"/>
              <a:t>Finalizace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>
                <a:solidFill>
                  <a:srgbClr val="00B0F0"/>
                </a:solidFill>
              </a:rPr>
              <a:t>•</a:t>
            </a:r>
            <a:r>
              <a:rPr lang="cs-CZ" altLang="cs-CZ" sz="2000" dirty="0" smtClean="0"/>
              <a:t>Podepsání a odeslání žádosti o podporu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>
                <a:solidFill>
                  <a:srgbClr val="00B0F0"/>
                </a:solidFill>
              </a:rPr>
              <a:t>•</a:t>
            </a:r>
            <a:r>
              <a:rPr lang="cs-CZ" altLang="cs-CZ" sz="2000" dirty="0" smtClean="0"/>
              <a:t>https</a:t>
            </a:r>
            <a:r>
              <a:rPr lang="cs-CZ" altLang="cs-CZ" sz="2000" dirty="0"/>
              <a:t>://www.esfcr.cz/formulare-a-pokyny-potrebne-v-ramci-pripravy-zadosti-o-podporu-opz/-/dokument/797956</a:t>
            </a:r>
            <a:endParaRPr lang="cs-CZ" altLang="cs-CZ" sz="2000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0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0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640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596044" y="1670859"/>
            <a:ext cx="997250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Způsobilost výdajů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Každý </a:t>
            </a:r>
            <a:r>
              <a:rPr lang="cs-CZ" sz="2400" b="1" dirty="0" smtClean="0"/>
              <a:t>výdaj musí splňovat tyto podmínky</a:t>
            </a:r>
          </a:p>
          <a:p>
            <a:endParaRPr lang="cs-CZ" sz="2400" b="1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altLang="cs-CZ" sz="2400" dirty="0" smtClean="0"/>
              <a:t>je v souladu s právními předpisy (tj. zejména legislativou EU a ČR),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pl-PL" altLang="cs-CZ" sz="2400" dirty="0" smtClean="0"/>
              <a:t>je v souladu s pravidly programu a s podmínkami poskytnutí podpory,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je přiměřený,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vznikl v době realizace projektu,</a:t>
            </a:r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datum zahájení realizace projektu nesmí předcházet datu vyhlášení výzvy</a:t>
            </a:r>
          </a:p>
          <a:p>
            <a:r>
              <a:rPr lang="cs-CZ" sz="2400" dirty="0" smtClean="0"/>
              <a:t>   MAS </a:t>
            </a:r>
            <a:endParaRPr lang="cs-CZ" altLang="cs-CZ" sz="2400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splňuje podmínky územní způsobilosti (tj. váže se na aktivity projektu,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/>
              <a:t>   které jsou územně způsobilé),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je řádně identifikovatelný, prokazatelný a doložitelný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546167" y="1479665"/>
            <a:ext cx="10022378" cy="4696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32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/>
              <a:t>Osobní </a:t>
            </a:r>
            <a:r>
              <a:rPr lang="cs-CZ" altLang="cs-CZ" sz="2000" b="1" dirty="0"/>
              <a:t>náklady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mzdy a platy pracovníků zaměstnaní výhradně pro projekt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příslušná část mezd nebo platů zaměstnanců, kteří se na realizaci projektu podílejí pouze částí svého úvazku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ostatní osobní náklady na zaměstnance, kteří jsou zaměstnáni na DPČ nebo DPP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výdaje na odměny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/>
              <a:t>Nesmí přesáhnout obvyklou výši v daném místě, čase a oboru! </a:t>
            </a:r>
            <a:r>
              <a:rPr lang="cs-CZ" altLang="cs-CZ" sz="2000" dirty="0"/>
              <a:t>Pro porovnání osobních výdajů lze využít Informační systém o průměrném výdělku (ISPV) dostupný  na </a:t>
            </a:r>
            <a:r>
              <a:rPr lang="cs-CZ" altLang="cs-CZ" sz="2000" b="1" dirty="0">
                <a:hlinkClick r:id="rId2"/>
              </a:rPr>
              <a:t>www.mpsv.cz/ISPV.php</a:t>
            </a:r>
          </a:p>
          <a:p>
            <a:pPr>
              <a:lnSpc>
                <a:spcPts val="2875"/>
              </a:lnSpc>
              <a:spcAft>
                <a:spcPts val="1425"/>
              </a:spcAft>
            </a:pPr>
            <a:endParaRPr lang="cs-CZ" altLang="cs-CZ" sz="2000" b="1" dirty="0"/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ŘO zveřejňuje </a:t>
            </a:r>
            <a:r>
              <a:rPr lang="cs-CZ" altLang="cs-CZ" sz="2000" b="1" dirty="0"/>
              <a:t>přehled obvyklých výší mezd a platů</a:t>
            </a:r>
            <a:r>
              <a:rPr lang="cs-CZ" altLang="cs-CZ" sz="2000" dirty="0"/>
              <a:t> pro nejčastější pozice v rámci projektů podpořených z OPZ na portálu </a:t>
            </a:r>
            <a:r>
              <a:rPr lang="cs-CZ" altLang="cs-CZ" sz="2000" b="1" dirty="0"/>
              <a:t>www.esfcr.cz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431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679171" y="1471353"/>
            <a:ext cx="9889373" cy="4926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32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/>
              <a:t>Osobní </a:t>
            </a:r>
            <a:r>
              <a:rPr lang="cs-CZ" altLang="cs-CZ" sz="2000" b="1" dirty="0"/>
              <a:t>náklady</a:t>
            </a:r>
          </a:p>
          <a:p>
            <a:pPr lvl="1">
              <a:spcBef>
                <a:spcPts val="600"/>
              </a:spcBef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/>
              <a:t>PS, DPČ, DPP </a:t>
            </a:r>
            <a:r>
              <a:rPr lang="cs-CZ" altLang="cs-CZ" sz="2000" dirty="0"/>
              <a:t>musí být uzavřeny v souladu se zákoníkem práce</a:t>
            </a:r>
          </a:p>
          <a:p>
            <a:pPr lvl="1">
              <a:spcBef>
                <a:spcPts val="600"/>
              </a:spcBef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/>
              <a:t>Mzdové náklady</a:t>
            </a:r>
            <a:r>
              <a:rPr lang="cs-CZ" altLang="cs-CZ" sz="2000" dirty="0"/>
              <a:t> = hrubá mzda / plat nebo odměna (DPČ, DPP, OSVČ) + odvody zaměstnavatele na SP a ZP a další poplatky spojené se zaměstnancem hrazené zaměstnavatelem povinně na základě právních předpisů</a:t>
            </a:r>
          </a:p>
          <a:p>
            <a:pPr lvl="1">
              <a:spcBef>
                <a:spcPts val="600"/>
              </a:spcBef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/>
              <a:t>Náhrady</a:t>
            </a:r>
            <a:r>
              <a:rPr lang="cs-CZ" altLang="cs-CZ" sz="2000" dirty="0"/>
              <a:t> </a:t>
            </a:r>
          </a:p>
          <a:p>
            <a:pPr>
              <a:lnSpc>
                <a:spcPts val="2875"/>
              </a:lnSpc>
              <a:spcBef>
                <a:spcPts val="600"/>
              </a:spcBef>
            </a:pPr>
            <a:r>
              <a:rPr lang="cs-CZ" altLang="cs-CZ" sz="2000" b="1" dirty="0"/>
              <a:t>        - za dovolenou </a:t>
            </a:r>
            <a:r>
              <a:rPr lang="cs-CZ" altLang="cs-CZ" sz="2000" dirty="0"/>
              <a:t>(4, 5 nebo 8 týdnů dovolené dle typu 	zaměstnavatele, viz § 213 zákona č. 262/2006 Sb., zákoník práce) - 	způsobilé pouze v rozsahu, v jakém odpovídají zapojení 	zaměstnance do realizace projektu</a:t>
            </a:r>
          </a:p>
          <a:p>
            <a:pPr>
              <a:lnSpc>
                <a:spcPts val="2875"/>
              </a:lnSpc>
              <a:spcBef>
                <a:spcPts val="600"/>
              </a:spcBef>
            </a:pPr>
            <a:r>
              <a:rPr lang="cs-CZ" altLang="cs-CZ" sz="2000" b="1" dirty="0"/>
              <a:t>        - v případě překážek v práci </a:t>
            </a:r>
            <a:r>
              <a:rPr lang="cs-CZ" altLang="cs-CZ" sz="2000" dirty="0"/>
              <a:t>(v souladu se zákoníkem práce)</a:t>
            </a:r>
          </a:p>
          <a:p>
            <a:pPr>
              <a:lnSpc>
                <a:spcPts val="2875"/>
              </a:lnSpc>
              <a:spcBef>
                <a:spcPts val="600"/>
              </a:spcBef>
            </a:pPr>
            <a:r>
              <a:rPr lang="cs-CZ" altLang="cs-CZ" sz="2000" b="1" dirty="0"/>
              <a:t>        - za dny dočasné pracovní neschopnosti nebo karantény </a:t>
            </a:r>
            <a:r>
              <a:rPr lang="cs-CZ" altLang="cs-CZ" sz="2000" dirty="0"/>
              <a:t>(jejich 	poměrná část)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7870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753985" y="1396538"/>
            <a:ext cx="9814559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32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/>
              <a:t>Osobní </a:t>
            </a:r>
            <a:r>
              <a:rPr lang="cs-CZ" altLang="cs-CZ" sz="2000" b="1" dirty="0"/>
              <a:t>náklady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Pracovní úvazky zaměstnance se nesmí překrývat a není možné, aby byl za stejnou práci placen vícekrát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 smtClean="0">
                <a:solidFill>
                  <a:srgbClr val="FF0000"/>
                </a:solidFill>
              </a:rPr>
              <a:t>Výše </a:t>
            </a:r>
            <a:r>
              <a:rPr lang="cs-CZ" altLang="cs-CZ" b="1" dirty="0">
                <a:solidFill>
                  <a:srgbClr val="FF0000"/>
                </a:solidFill>
              </a:rPr>
              <a:t>úvazku = maximálně 1,0 </a:t>
            </a:r>
            <a:r>
              <a:rPr lang="cs-CZ" altLang="cs-CZ" dirty="0">
                <a:solidFill>
                  <a:srgbClr val="FF0000"/>
                </a:solidFill>
              </a:rPr>
              <a:t>(součet veškerých úvazků zaměstnance u všech subjektů zapojených do projektu – příjemce a partneři), a to po celou dobu zapojení daného pracovníka do realizace projektu</a:t>
            </a:r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 smtClean="0"/>
              <a:t>Realizační </a:t>
            </a:r>
            <a:r>
              <a:rPr lang="cs-CZ" altLang="cs-CZ" b="1" dirty="0"/>
              <a:t>tým projektu (RT) = </a:t>
            </a:r>
            <a:r>
              <a:rPr lang="cs-CZ" altLang="cs-CZ" dirty="0"/>
              <a:t>zařazení mezi přímé/nepřímé náklady projektu dle pracovní náplně v projektu, dle vazby na CS – přímá x nepřímá vazba</a:t>
            </a:r>
          </a:p>
          <a:p>
            <a:pPr>
              <a:lnSpc>
                <a:spcPts val="2875"/>
              </a:lnSpc>
              <a:spcAft>
                <a:spcPts val="1425"/>
              </a:spcAft>
            </a:pPr>
            <a:endParaRPr lang="cs-CZ" altLang="cs-CZ" dirty="0"/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PŘÍMÉ NÁKLADY: </a:t>
            </a:r>
            <a:r>
              <a:rPr lang="cs-CZ" altLang="cs-CZ" dirty="0"/>
              <a:t>pouze přímá práce s CS nebo zajištění výstupu, který je určen k přímému využití CS</a:t>
            </a:r>
          </a:p>
          <a:p>
            <a:pPr>
              <a:lnSpc>
                <a:spcPts val="2875"/>
              </a:lnSpc>
              <a:spcAft>
                <a:spcPts val="1425"/>
              </a:spcAft>
            </a:pPr>
            <a:endParaRPr lang="cs-CZ" altLang="cs-CZ" dirty="0"/>
          </a:p>
          <a:p>
            <a:pPr lvl="1"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NEPŘÍMÉ NÁKLADY: </a:t>
            </a:r>
            <a:r>
              <a:rPr lang="cs-CZ" altLang="cs-CZ" dirty="0"/>
              <a:t>projektový/finanční manažer a ostatní pozice (administrativní, podpůrné), které nepracují přímo s CS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581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87236" y="1753984"/>
            <a:ext cx="9403278" cy="4639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b="1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b="1" dirty="0" smtClean="0"/>
              <a:t>Cestovné</a:t>
            </a:r>
            <a:endParaRPr lang="cs-CZ" altLang="cs-CZ" b="1" dirty="0"/>
          </a:p>
          <a:p>
            <a:r>
              <a:rPr lang="cs-CZ" altLang="cs-CZ" b="1" dirty="0"/>
              <a:t>Cestovní náhrady = </a:t>
            </a:r>
            <a:r>
              <a:rPr lang="cs-CZ" altLang="cs-CZ" dirty="0"/>
              <a:t>náhrady za jízdní výdaje, výdaje za ubytování, za stravné a za nutné vedlejší výdaje</a:t>
            </a:r>
          </a:p>
          <a:p>
            <a:r>
              <a:rPr lang="cs-CZ" altLang="cs-CZ" dirty="0"/>
              <a:t>Cestovní náhrady spojené s pracovními cestami (tuzemské i zahraniční) realizačního týmu jsou hrazeny z nepřímých nákladů</a:t>
            </a:r>
          </a:p>
          <a:p>
            <a:endParaRPr lang="cs-CZ" altLang="cs-CZ" b="1" dirty="0"/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Pro zaměstnance českých subjektů při zahraničních cestách (PN) </a:t>
            </a:r>
            <a:r>
              <a:rPr lang="cs-CZ" altLang="cs-CZ" dirty="0"/>
              <a:t>– dle vyhlášky MPSV a MF, cestovné po ČR NN, kapesné v cizí měně je způsobilým výdajem až do 40 % stravného</a:t>
            </a:r>
          </a:p>
          <a:p>
            <a:endParaRPr lang="cs-CZ" altLang="cs-CZ" dirty="0"/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Pro zahraniční experty při pracovní cestě do ČR (PN) </a:t>
            </a:r>
            <a:r>
              <a:rPr lang="cs-CZ" altLang="cs-CZ" dirty="0"/>
              <a:t>– tzv. „per </a:t>
            </a:r>
            <a:r>
              <a:rPr lang="cs-CZ" altLang="cs-CZ" dirty="0" err="1"/>
              <a:t>diems</a:t>
            </a:r>
            <a:r>
              <a:rPr lang="cs-CZ" altLang="cs-CZ" dirty="0"/>
              <a:t>“ ve výši 230 EUR (http://ec.europa.eu/</a:t>
            </a:r>
            <a:r>
              <a:rPr lang="cs-CZ" altLang="cs-CZ" dirty="0" err="1"/>
              <a:t>europeaid</a:t>
            </a:r>
            <a:r>
              <a:rPr lang="cs-CZ" altLang="cs-CZ" dirty="0"/>
              <a:t>/</a:t>
            </a:r>
            <a:r>
              <a:rPr lang="cs-CZ" altLang="cs-CZ" dirty="0" err="1"/>
              <a:t>perdiem_en</a:t>
            </a:r>
            <a:r>
              <a:rPr lang="cs-CZ" altLang="cs-CZ" dirty="0"/>
              <a:t>) nebo paušál 75 EUR, zahrnují náklady na ubytování, stravné, a cestovné v ČR a výdaj za dopravu experta do ČR a zpět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8597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2103120" y="1712422"/>
            <a:ext cx="9461863" cy="4794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/>
              <a:t>Zařízení </a:t>
            </a:r>
            <a:r>
              <a:rPr lang="cs-CZ" altLang="cs-CZ" sz="2000" b="1" dirty="0"/>
              <a:t>a vybavení, vč. nájmu a odpisů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Investiční výdaje =</a:t>
            </a:r>
            <a:r>
              <a:rPr lang="cs-CZ" altLang="cs-CZ" dirty="0"/>
              <a:t> odpisovaný hmotný majetek (pořizovací hodnota vyšší než 40 tis. Kč) a nehmotný majetek (pořizovací cena vyšší než 60 tis. Kč)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Neinvestiční výdaje = </a:t>
            </a:r>
            <a:r>
              <a:rPr lang="cs-CZ" altLang="cs-CZ" dirty="0"/>
              <a:t>neodpisovaný hmotný (pořizovací hodnota nižší než 40 tis. Kč) a nehmotný majetek (pořizovací cena nižší než 60 tis. Kč)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Zařízení a vybavení pro členy RT</a:t>
            </a:r>
            <a:r>
              <a:rPr lang="cs-CZ" altLang="cs-CZ" dirty="0"/>
              <a:t>, kteří přímo pracují s CS nebo zajišťují výstup k přímému využití CS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Nákup vybavení pro RT</a:t>
            </a:r>
            <a:r>
              <a:rPr lang="cs-CZ" altLang="cs-CZ" dirty="0"/>
              <a:t>, např.  nákup výpočetní techniky - pro pracovníky RT lze pořídit pouze takový počet  kusů zařízení a vybavení, který odpovídá výši úvazku členů RT = 1 ks na 1 úvazek; pokud je úvazek nižší, lze uplatnit pouze část pořizovací ceny, vztahující se k danému úvazku (0,5 úvazek = 0,5 ceny výpočetní techniky), úvazky jednotlivých členů RT je možné sčítat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Nově zařazen do této skupiny výdajů i </a:t>
            </a:r>
            <a:r>
              <a:rPr lang="cs-CZ" altLang="cs-CZ" b="1" dirty="0"/>
              <a:t>nábytek</a:t>
            </a:r>
            <a:r>
              <a:rPr lang="cs-CZ" altLang="cs-CZ" dirty="0"/>
              <a:t> (rozdíl oproti OP LZZ)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Pokud jakýkoliv nákup zařízení a vybavení patří na základě vymezení nepřímých nákladů (dle kapitoly 6.4.16) mezi nepřímé náklady, nelze tyto výdaje řadit mezi přímé způsobilé  náklady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89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46167" y="1928553"/>
            <a:ext cx="1012490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r>
              <a:rPr lang="cs-CZ" sz="2400" b="1" dirty="0" smtClean="0"/>
              <a:t>Finanční alokace výzvy </a:t>
            </a:r>
          </a:p>
          <a:p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8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Rozhodná pro výběr projektů k financování: 2 146 212,-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Minimální výše celkových způsobilých výdajů: 400 000,- Kč </a:t>
            </a:r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výše celkových způsobilých výdajů: 1 000 000,-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délka projektu: 36 měsíců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Nejzazší datum pro ukončení fyzické realizace projektu: 31. 12. 2022 </a:t>
            </a:r>
          </a:p>
          <a:p>
            <a:endParaRPr lang="cs-CZ" sz="2400" dirty="0" smtClean="0"/>
          </a:p>
          <a:p>
            <a:r>
              <a:rPr lang="cs-CZ" sz="2400" b="1" dirty="0" smtClean="0"/>
              <a:t>Forma podpory: ex-ante 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039" y="271516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87236" y="1961804"/>
            <a:ext cx="9403278" cy="46705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 smtClean="0"/>
              <a:t>Nájem </a:t>
            </a:r>
            <a:r>
              <a:rPr lang="cs-CZ" altLang="cs-CZ" sz="2000" b="1" dirty="0"/>
              <a:t>či leasing zařízení a vybavení, budov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2000" b="1" dirty="0"/>
              <a:t>Operativní leasing = </a:t>
            </a:r>
            <a:r>
              <a:rPr lang="cs-CZ" altLang="cs-CZ" sz="2000" dirty="0"/>
              <a:t>nájemné (splátky) leasingu, smlouva o nájmu nebo operativním leasingu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2000" b="1" dirty="0"/>
              <a:t>Finanční leasing = </a:t>
            </a:r>
            <a:r>
              <a:rPr lang="cs-CZ" altLang="cs-CZ" sz="2000" dirty="0"/>
              <a:t>způsobilé jsou pouze splátky leasingu, vztahující se k období trvání projektu (daně a finanční činnost pronajímatele související s leasingovou smlouvou nejsou způsobilými výdaji)</a:t>
            </a:r>
          </a:p>
          <a:p>
            <a:endParaRPr lang="cs-CZ" altLang="cs-CZ" sz="2000" b="1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/>
              <a:t>Odpisy (daňové)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2000" dirty="0"/>
              <a:t>Dlouhodobého hmotného a nehmotného majetku používaného pro účely projektu, které využívá CS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r>
              <a:rPr lang="cs-CZ" altLang="cs-CZ" sz="2000" dirty="0"/>
              <a:t>Jsou způsobilým výdajem po dobu trvání projektu za předpokladu, že nákup takového majetku není součástí způsobilých výdajů na projekt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21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878676" y="2019992"/>
            <a:ext cx="9311838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Způsobilost výdajů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000" b="1" dirty="0" smtClean="0"/>
              <a:t>Nákup </a:t>
            </a:r>
            <a:r>
              <a:rPr lang="cs-CZ" altLang="cs-CZ" sz="2000" b="1" dirty="0"/>
              <a:t>služeb</a:t>
            </a:r>
          </a:p>
          <a:p>
            <a:r>
              <a:rPr lang="cs-CZ" altLang="cs-CZ" sz="2000" dirty="0"/>
              <a:t>Dodání služby musí být nezbytné k realizaci projektu a musí vytvářet novou hodnotu 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zpracování analýz, průzkumů, studií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lektorské služby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školení a kurzy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vytvoření nových publikací, školicích materiálů nebo manuálů, CD/DVD…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pronájem prostor pro práci s CS (např. pronájem učebny)</a:t>
            </a:r>
          </a:p>
          <a:p>
            <a:endParaRPr lang="cs-CZ" altLang="cs-CZ" sz="2000" dirty="0"/>
          </a:p>
          <a:p>
            <a:r>
              <a:rPr lang="cs-CZ" altLang="cs-CZ" sz="2000" b="1" dirty="0" smtClean="0"/>
              <a:t>Drobné </a:t>
            </a:r>
            <a:r>
              <a:rPr lang="cs-CZ" altLang="cs-CZ" sz="2000" b="1" dirty="0"/>
              <a:t>stavební úpravy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Cena všech dokončených stavebních úprav v jednom zdaňovacím období, která nepřesáhne v úhrnu </a:t>
            </a:r>
            <a:r>
              <a:rPr lang="cs-CZ" altLang="cs-CZ" sz="2000" b="1" dirty="0"/>
              <a:t>40.000 Kč </a:t>
            </a:r>
            <a:r>
              <a:rPr lang="cs-CZ" altLang="cs-CZ" sz="2000" dirty="0"/>
              <a:t>na každou jednotlivou účetní položku majetku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Např. úprava pracovního místa, které usnadní přístup osobám zdravotně postiženým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770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2044931" y="1737360"/>
            <a:ext cx="9458092" cy="531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Způsobilost výdajů</a:t>
            </a:r>
          </a:p>
          <a:p>
            <a:r>
              <a:rPr lang="cs-CZ" altLang="cs-CZ" sz="2000" b="1" dirty="0" smtClean="0"/>
              <a:t>Nepřímé </a:t>
            </a:r>
            <a:r>
              <a:rPr lang="cs-CZ" altLang="cs-CZ" sz="2000" b="1" dirty="0"/>
              <a:t>náklady </a:t>
            </a:r>
          </a:p>
          <a:p>
            <a:endParaRPr lang="cs-CZ" altLang="cs-CZ" sz="2000" dirty="0"/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b="1" dirty="0"/>
              <a:t>Max. 25% přímých způsobilých nákladů projektu</a:t>
            </a:r>
          </a:p>
          <a:p>
            <a:endParaRPr lang="cs-CZ" altLang="cs-CZ" sz="2000" b="1" dirty="0"/>
          </a:p>
          <a:p>
            <a:pPr>
              <a:lnSpc>
                <a:spcPct val="15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administrativa, řízení projektu (včetně finančního), účetnictví, personalistika komunikační a informační opatření, občerstvení a stravování a podpůrné procesy pro provoz projektu</a:t>
            </a:r>
          </a:p>
          <a:p>
            <a:pPr>
              <a:lnSpc>
                <a:spcPct val="15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cestovní náhrady spojené s pracovními cestami RT</a:t>
            </a:r>
          </a:p>
          <a:p>
            <a:pPr>
              <a:lnSpc>
                <a:spcPct val="15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spotřební materiál, zařízení a vybavení (papír…)</a:t>
            </a:r>
          </a:p>
          <a:p>
            <a:pPr>
              <a:lnSpc>
                <a:spcPct val="15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prostory pro realizaci projektu (nájemné, vodné, stočné, energie…)</a:t>
            </a:r>
          </a:p>
          <a:p>
            <a:pPr>
              <a:lnSpc>
                <a:spcPct val="150000"/>
              </a:lnSpc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ostatní provozní výdaje (internet, poštovné, telefon…)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87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78924" y="1587731"/>
            <a:ext cx="9724099" cy="5311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Způsobilost výdajů</a:t>
            </a:r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 smtClean="0"/>
              <a:t>Pro </a:t>
            </a:r>
            <a:r>
              <a:rPr lang="cs-CZ" altLang="cs-CZ" sz="2000" dirty="0"/>
              <a:t>projekty, u nichž podstatná většina nákladů vznikne formou nákupu služeb od externích dodavatelů, jsou způsobilá procenta nepřímých nákladů snížena</a:t>
            </a:r>
          </a:p>
          <a:p>
            <a:endParaRPr lang="cs-CZ" altLang="cs-CZ" sz="2000" dirty="0"/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Podíly pro nepřímé náklady jsou sníženy pro projekty s objemem nákupu služeb v těchto intencích:</a:t>
            </a:r>
          </a:p>
          <a:p>
            <a:endParaRPr lang="cs-CZ" altLang="cs-CZ" sz="1600" dirty="0"/>
          </a:p>
          <a:p>
            <a:endParaRPr lang="cs-CZ" altLang="cs-CZ" sz="2000" dirty="0"/>
          </a:p>
          <a:p>
            <a:endParaRPr lang="cs-CZ" altLang="cs-CZ" sz="2000" dirty="0"/>
          </a:p>
          <a:p>
            <a:endParaRPr lang="cs-CZ" altLang="cs-CZ" sz="2000" dirty="0"/>
          </a:p>
          <a:p>
            <a:endParaRPr lang="cs-CZ" altLang="cs-CZ" sz="2000" dirty="0" smtClean="0"/>
          </a:p>
          <a:p>
            <a:endParaRPr lang="cs-CZ" altLang="cs-CZ" sz="2000" dirty="0"/>
          </a:p>
          <a:p>
            <a:endParaRPr lang="cs-CZ" altLang="cs-CZ" sz="1400" dirty="0" smtClean="0"/>
          </a:p>
          <a:p>
            <a:r>
              <a:rPr lang="cs-CZ" altLang="cs-CZ" sz="2000" b="1" dirty="0" smtClean="0"/>
              <a:t> </a:t>
            </a:r>
            <a:r>
              <a:rPr lang="cs-CZ" altLang="cs-CZ" sz="2000" b="1" dirty="0"/>
              <a:t>Celkové nezpůsobilé výdaje</a:t>
            </a:r>
          </a:p>
          <a:p>
            <a:endParaRPr lang="cs-CZ" altLang="cs-CZ" sz="2000" b="1" dirty="0"/>
          </a:p>
          <a:p>
            <a:pPr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000" dirty="0"/>
              <a:t>Pro potřeby OPZ se v žádosti o podporu nevyplňují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958" y="3566160"/>
            <a:ext cx="7343775" cy="203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564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2111433" y="1512916"/>
            <a:ext cx="9391590" cy="5465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Příjmy projektu</a:t>
            </a:r>
          </a:p>
          <a:p>
            <a:pPr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 smtClean="0"/>
              <a:t>Příjmem </a:t>
            </a:r>
            <a:r>
              <a:rPr lang="cs-CZ" altLang="cs-CZ" b="1" dirty="0"/>
              <a:t>projektu se rozumí </a:t>
            </a:r>
            <a:r>
              <a:rPr lang="cs-CZ" altLang="cs-CZ" dirty="0"/>
              <a:t>příjmy vygenerované projektem v době realizace projektu </a:t>
            </a:r>
          </a:p>
          <a:p>
            <a:pPr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Mezi příjmy projektu </a:t>
            </a:r>
            <a:r>
              <a:rPr lang="cs-CZ" altLang="cs-CZ" b="1" dirty="0"/>
              <a:t>patří</a:t>
            </a:r>
            <a:r>
              <a:rPr lang="cs-CZ" altLang="cs-CZ" dirty="0"/>
              <a:t> např. příjmy za poskytované služby (konferenční poplatky, poplatky za školení apod.), příjmy za prodej výrobků, které vznikly v rámci projektu (tj. výrobků, na jejichž vznik byly vynaloženy výdaje projektu); pronájem prostor, zařízení, softwaru atd. financovaných v rámci projektu atd.</a:t>
            </a:r>
          </a:p>
          <a:p>
            <a:pPr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/>
              <a:t>Příjmem projektu nikdy </a:t>
            </a:r>
            <a:r>
              <a:rPr lang="cs-CZ" altLang="cs-CZ" b="1" dirty="0"/>
              <a:t>nejsou</a:t>
            </a:r>
            <a:r>
              <a:rPr lang="cs-CZ" altLang="cs-CZ" dirty="0"/>
              <a:t> úroky z bankovního účtu, obdržené platby                      ze smluvních pokut, peněžní jistota</a:t>
            </a:r>
          </a:p>
          <a:p>
            <a:pPr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Do žádosti o podporu </a:t>
            </a:r>
            <a:r>
              <a:rPr lang="cs-CZ" altLang="cs-CZ" dirty="0"/>
              <a:t>se uvádí pouze „</a:t>
            </a:r>
            <a:r>
              <a:rPr lang="cs-CZ" altLang="cs-CZ" b="1" dirty="0"/>
              <a:t>předpokládané čisté příjmy</a:t>
            </a:r>
            <a:r>
              <a:rPr lang="cs-CZ" altLang="cs-CZ" dirty="0"/>
              <a:t>“ do řádku „</a:t>
            </a:r>
            <a:r>
              <a:rPr lang="cs-CZ" altLang="cs-CZ" b="1" dirty="0"/>
              <a:t>Jiné peněžní příjmy</a:t>
            </a:r>
            <a:r>
              <a:rPr lang="cs-CZ" altLang="cs-CZ" dirty="0"/>
              <a:t>“ (v případě vyrovnávací platby vypočtené na listu ISKP přílohy 11A) – o tyto příjmy bude vždy snížena poskytnutá podpora ŘO</a:t>
            </a:r>
          </a:p>
          <a:p>
            <a:pPr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Čistým příjmem </a:t>
            </a:r>
            <a:r>
              <a:rPr lang="cs-CZ" altLang="cs-CZ" dirty="0"/>
              <a:t>je ta částka příjmů, která převyšuje částku vlastního financování způsobilých výdajů projektu ze zdrojů příjemce  (pokud příjemce má vlastní financování viz povinná míra spolufinancování)</a:t>
            </a:r>
          </a:p>
          <a:p>
            <a:pPr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b="1" dirty="0"/>
              <a:t>Nepředpokládané i předpokládané čisté příjmy </a:t>
            </a:r>
            <a:r>
              <a:rPr lang="cs-CZ" altLang="cs-CZ" dirty="0"/>
              <a:t>se budou reportovat průběžně ve Zprávách o realizaci projektu (ZOR)</a:t>
            </a:r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2277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2036618" y="2028305"/>
            <a:ext cx="9466405" cy="5183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Spolufinancování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Případné příspěvky rodičů (ponížené o úhradu výdajů mimo rozpočet projektu, např. stravné dětí) mohou být zahrnuty do spolufinancování ze strany příjemce. Pokud by částka vybraných příspěvků přesáhla výši spolufinancování, bude se jednat o příjmy projektu, což by vedlo ke snížení podpory projektu ze zdrojů ŘO.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Výdaje, které nebudou součástí projektu (stravné dětí), ale jsou nezbytné pro realizaci projektu, je potřeba přesně definovat v projektové žádosti. 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68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529542" y="1787236"/>
            <a:ext cx="10340241" cy="558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Základní určování DE MINIMIS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 smtClean="0"/>
              <a:t>Dětské skupiny  * ANO u podnikových DS v případě podniku soutěžícího na trhu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dirty="0"/>
              <a:t> </a:t>
            </a:r>
            <a:r>
              <a:rPr lang="cs-CZ" altLang="cs-CZ" dirty="0" smtClean="0"/>
              <a:t>                                     *NE u DS pro veřejnost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 smtClean="0"/>
              <a:t>Příměstské tábory * </a:t>
            </a:r>
            <a:r>
              <a:rPr lang="cs-CZ" altLang="cs-CZ" dirty="0"/>
              <a:t>ANO </a:t>
            </a:r>
            <a:r>
              <a:rPr lang="cs-CZ" altLang="cs-CZ" dirty="0" smtClean="0"/>
              <a:t>v případě provozování na základě živnosti</a:t>
            </a:r>
            <a:endParaRPr lang="cs-CZ" altLang="cs-CZ" dirty="0"/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dirty="0"/>
              <a:t>                                     </a:t>
            </a:r>
            <a:r>
              <a:rPr lang="cs-CZ" altLang="cs-CZ" dirty="0" smtClean="0"/>
              <a:t>      </a:t>
            </a:r>
            <a:r>
              <a:rPr lang="cs-CZ" altLang="cs-CZ" dirty="0"/>
              <a:t>*NE </a:t>
            </a:r>
            <a:r>
              <a:rPr lang="cs-CZ" altLang="cs-CZ" dirty="0" smtClean="0"/>
              <a:t>v případě provozování mimo živnost např. NO v rámci své hlavní činnosti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dirty="0" smtClean="0"/>
              <a:t>Zařízení péče o děti</a:t>
            </a:r>
            <a:r>
              <a:rPr lang="cs-CZ" altLang="cs-CZ" dirty="0"/>
              <a:t>* ANO </a:t>
            </a:r>
            <a:r>
              <a:rPr lang="cs-CZ" altLang="cs-CZ" dirty="0" smtClean="0"/>
              <a:t>pokud je to podnikové zařízení</a:t>
            </a:r>
            <a:endParaRPr lang="cs-CZ" altLang="cs-CZ" dirty="0"/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dirty="0"/>
              <a:t>                                           *NE </a:t>
            </a:r>
            <a:r>
              <a:rPr lang="cs-CZ" altLang="cs-CZ" dirty="0" smtClean="0"/>
              <a:t>pokud zřizuje škola případně i jakýkoliv subjekt, který nebude konkurovat  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dirty="0"/>
              <a:t> </a:t>
            </a:r>
            <a:r>
              <a:rPr lang="cs-CZ" altLang="cs-CZ" dirty="0" smtClean="0"/>
              <a:t>                                             komerčním kroužkům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200" b="1" dirty="0" smtClean="0"/>
              <a:t>Konečné určení podpory DE MINIMIS je před uzavřením právního aktu</a:t>
            </a:r>
            <a:r>
              <a:rPr lang="cs-CZ" altLang="cs-CZ" sz="2200" dirty="0" smtClean="0"/>
              <a:t>.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 smtClean="0"/>
              <a:t> </a:t>
            </a: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9557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59131" y="620205"/>
            <a:ext cx="9457509" cy="5645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Příklady nákladů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Cestovné dětí – nezpůsobilé výdaje X cestovné pečujících osob – nepřímé náklady </a:t>
            </a:r>
            <a:endParaRPr lang="cs-CZ" altLang="cs-CZ" sz="2400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endParaRPr lang="cs-CZ" altLang="cs-CZ" sz="24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Nákup vybavení samotného zařízení, které je pracovištěm pracujících osob – přímé náklady X nákup kancelářských potřeb – nepřímé </a:t>
            </a:r>
            <a:r>
              <a:rPr lang="cs-CZ" altLang="cs-CZ" sz="2400" dirty="0" smtClean="0"/>
              <a:t>náklady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 smtClean="0"/>
              <a:t> </a:t>
            </a:r>
            <a:endParaRPr lang="cs-CZ" altLang="cs-CZ" sz="24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Stavební úpravy prostor zařízení určených pro práci s dětmi – přímé náklady X stavební úpravy pro projekt samotný – nepřímé náklady 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 smtClean="0"/>
              <a:t> </a:t>
            </a: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1806242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803862" y="1753985"/>
            <a:ext cx="9412778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Příklady nákladů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Společná doprava dětí  – přímé náklady (Nákup služeb)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Služby péče o děti vykonávané pečující osobou s ŽL – přímé náklady (Nákup služeb</a:t>
            </a:r>
            <a:r>
              <a:rPr lang="cs-CZ" altLang="cs-CZ" sz="2400" dirty="0" smtClean="0"/>
              <a:t>)</a:t>
            </a:r>
            <a:endParaRPr lang="cs-CZ" altLang="cs-CZ" sz="24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Nájemné pro družinu – přímé náklady (Nákup služeb) X nájemné využívané k administraci projektu – nepřímé náklady 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Kurz zdravotníka – přímé náklady (Nákup služeb)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Vzdělávání pečujících osob – musí být vazba na deklarovaná pracovní </a:t>
            </a:r>
            <a:r>
              <a:rPr lang="cs-CZ" altLang="cs-CZ" sz="2400" dirty="0" smtClean="0"/>
              <a:t>místa, v ŽOP nutný popis a zdůvodnění provázanosti na aktivitu DS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endParaRPr lang="cs-CZ" altLang="cs-CZ" sz="2400" dirty="0"/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 smtClean="0"/>
              <a:t> </a:t>
            </a: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7687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820487" y="1886989"/>
            <a:ext cx="9396153" cy="6106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Nepřímé náklady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 smtClean="0"/>
              <a:t>Pojištění </a:t>
            </a:r>
            <a:r>
              <a:rPr lang="cs-CZ" altLang="cs-CZ" sz="2400" dirty="0"/>
              <a:t>odpovědnosti za </a:t>
            </a:r>
            <a:r>
              <a:rPr lang="cs-CZ" altLang="cs-CZ" sz="2400" dirty="0" smtClean="0"/>
              <a:t>škodu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 smtClean="0"/>
              <a:t>Papír (např. kancelářský, toaletní, balící, čtvrtky, sešity……)</a:t>
            </a:r>
            <a:endParaRPr lang="cs-CZ" altLang="cs-CZ" sz="24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Cestovné pečujících/doprovázejících osob 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Nájem prostor pro administrativní zajištění projektu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Náklady na úklid 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Kancelářské prostředky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Náklady na vedení projektu (zpráva o realizaci)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Propagace příměstských táborů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endParaRPr lang="cs-CZ" altLang="cs-CZ" sz="2400" dirty="0"/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 smtClean="0"/>
              <a:t> </a:t>
            </a: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6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04109" y="1978429"/>
            <a:ext cx="10002981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latin typeface="Arial"/>
                <a:cs typeface="Arial"/>
              </a:rPr>
              <a:t>Cíl výzvy</a:t>
            </a:r>
          </a:p>
          <a:p>
            <a:r>
              <a:rPr lang="cs-CZ" sz="27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sz="27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podpora </a:t>
            </a:r>
            <a:r>
              <a:rPr lang="cs-CZ" sz="2400" dirty="0" smtClean="0"/>
              <a:t>rodiny z oblasti sociálního začleňování a zaměstnanosti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usnadnit rodičům předškolních a školních dětí vstup na trh práce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přispět ke zvýšení zaměstnanosti rodičů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přispět ke sladění rodinného a pracovního života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předcházení sociálního vyloučení osob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90" y="114223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687485" y="1862051"/>
            <a:ext cx="9529156" cy="54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Nezpůsobilé náklady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Stravné pro </a:t>
            </a:r>
            <a:r>
              <a:rPr lang="cs-CZ" altLang="cs-CZ" sz="2400" dirty="0" smtClean="0"/>
              <a:t>děti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endParaRPr lang="cs-CZ" altLang="cs-CZ" sz="24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Zajištění výletu – náklady na dopravu/cestovné, vstupné, potravinové </a:t>
            </a:r>
            <a:r>
              <a:rPr lang="cs-CZ" altLang="cs-CZ" sz="2400" dirty="0" smtClean="0"/>
              <a:t>balíčky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endParaRPr lang="cs-CZ" altLang="cs-CZ" sz="2400" dirty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/>
              <a:t>Náklady na napsání projektu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endParaRPr lang="cs-CZ" altLang="cs-CZ" sz="2400" dirty="0"/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 smtClean="0"/>
              <a:t> </a:t>
            </a: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2887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62298" y="1886989"/>
            <a:ext cx="9454342" cy="527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Návodné výpočty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 smtClean="0"/>
              <a:t>Realizační tým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popis v klíčových aktivitách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rozpis pracovní doby-lze zahrnout 1 hodinu před a po konání příměstského tábora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doporučeno 3 pečující osoby na 20 dětí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Zdravotník způsobilý v přímých nákladech v případě nahrazení pečující osoby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2437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45673" y="1712422"/>
            <a:ext cx="9470967" cy="5581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Návodné výpočty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 smtClean="0"/>
              <a:t>Společná doprava dětí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musí platit alespoň jedno z kritérií ze snímku 11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výpočet – vzdálenost X km, cena dopravce za km Y Kč/km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cena jednoho svozu = 2 x </a:t>
            </a:r>
            <a:r>
              <a:rPr lang="cs-CZ" altLang="cs-CZ" sz="2400" dirty="0" err="1" smtClean="0"/>
              <a:t>X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x</a:t>
            </a:r>
            <a:r>
              <a:rPr lang="cs-CZ" altLang="cs-CZ" sz="2400" dirty="0" smtClean="0"/>
              <a:t> Y</a:t>
            </a:r>
          </a:p>
          <a:p>
            <a:pPr marL="342900" indent="-342900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Tx/>
              <a:buChar char="-"/>
            </a:pPr>
            <a:r>
              <a:rPr lang="cs-CZ" altLang="cs-CZ" sz="2400" dirty="0" smtClean="0"/>
              <a:t>Výpočet kalkulace za realizaci projektu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   - počet svozů x cena jednoho svozu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   - počet ujetých km x cena za km (Y)</a:t>
            </a:r>
          </a:p>
          <a:p>
            <a:pPr lvl="1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476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1787236" y="2078182"/>
            <a:ext cx="9429404" cy="4529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altLang="cs-CZ" sz="2700" b="1" dirty="0" smtClean="0"/>
              <a:t>Návodné výpočty</a:t>
            </a:r>
          </a:p>
          <a:p>
            <a:pPr algn="ctr"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</a:pPr>
            <a:endParaRPr lang="cs-CZ" altLang="cs-CZ" sz="2700" b="1" dirty="0" smtClean="0"/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Font typeface="Wingdings" panose="05000000000000000000" pitchFamily="2" charset="2"/>
              <a:buChar char=""/>
            </a:pPr>
            <a:r>
              <a:rPr lang="cs-CZ" altLang="cs-CZ" sz="2400" dirty="0" smtClean="0"/>
              <a:t>Rozpočtová položka Zařízení a vybavení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- výdaje hospodárné a potřebné pro projekt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- nutné zdůvodnění a popis v klíčových aktivitách projektu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- výtvarné a sportovní potřeby přepočítat na 1 dítě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    doporučení: 300,- až 500,- Kč na dítě a turnus</a:t>
            </a:r>
          </a:p>
          <a:p>
            <a:pPr>
              <a:lnSpc>
                <a:spcPts val="2875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                              kluby a DS 1000.- Kč na rok a dítě</a:t>
            </a:r>
            <a:endParaRPr lang="cs-CZ" altLang="cs-CZ" sz="2700" dirty="0"/>
          </a:p>
          <a:p>
            <a:pPr lvl="1">
              <a:buClr>
                <a:srgbClr val="5FBBF5"/>
              </a:buClr>
              <a:buSzPct val="80000"/>
              <a:buFont typeface="Wingdings" panose="05000000000000000000" pitchFamily="2" charset="2"/>
              <a:buChar char=""/>
            </a:pPr>
            <a:endParaRPr lang="cs-CZ" altLang="cs-CZ" sz="20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212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529541" y="1720840"/>
            <a:ext cx="984226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Povinná dokumentace</a:t>
            </a:r>
            <a:endParaRPr lang="cs-CZ" sz="3200" b="1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Písemná smlouva s rodiči dětí o poskytování služby (aktualizovaná na každé</a:t>
            </a:r>
          </a:p>
          <a:p>
            <a:r>
              <a:rPr lang="cs-CZ" sz="2400" dirty="0" smtClean="0"/>
              <a:t>   pololetí – u relevantních aktivit)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Evidence přítomnosti dětí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Doklady o vazbě rodičů (osob pečujících o děti ve společné domácnosti) na </a:t>
            </a:r>
          </a:p>
          <a:p>
            <a:r>
              <a:rPr lang="cs-CZ" sz="2400" dirty="0" smtClean="0"/>
              <a:t>   trh práce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Frekvence dokládání – před přijetím dítěte do zařízení a aktualizace</a:t>
            </a:r>
          </a:p>
          <a:p>
            <a:r>
              <a:rPr lang="cs-CZ" sz="2400" dirty="0" smtClean="0"/>
              <a:t>   s každou monitorovací zprávou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!! Výdaje, které nebudou součástí projektu (např. stravné dětí), ale jsou </a:t>
            </a:r>
          </a:p>
          <a:p>
            <a:r>
              <a:rPr lang="cs-CZ" sz="2400" dirty="0" smtClean="0"/>
              <a:t>   nezbytné pro realizaci projektu je potřeba přesně definovat v projektové </a:t>
            </a:r>
          </a:p>
          <a:p>
            <a:r>
              <a:rPr lang="cs-CZ" sz="2400" dirty="0" smtClean="0"/>
              <a:t>   žádosti !!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44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612669" y="1454727"/>
            <a:ext cx="9360131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Podpořené osoby</a:t>
            </a:r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Do indikátorů je možno započítat vždy jen jednoho z rodičů</a:t>
            </a:r>
          </a:p>
          <a:p>
            <a:r>
              <a:rPr lang="cs-CZ" sz="2400" dirty="0" smtClean="0"/>
              <a:t>   (příp. osob pečujících o dítě ve společné domácnosti)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v zařízení více sourozenců nebo dítě využívá více služeb – </a:t>
            </a:r>
          </a:p>
          <a:p>
            <a:r>
              <a:rPr lang="cs-CZ" sz="2400" dirty="0" smtClean="0"/>
              <a:t>    podpořenou osobou je stále jen jeden z rodičů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dítě ve střídavé péči, započte se do podpořených osob jedna </a:t>
            </a:r>
          </a:p>
          <a:p>
            <a:r>
              <a:rPr lang="cs-CZ" sz="2400" dirty="0" smtClean="0"/>
              <a:t>    osoba z každé domácnosti, tj. dítě může navštěvovat dvě různá zařízení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>
                <a:cs typeface="Arial"/>
              </a:rPr>
              <a:t>Matka na rodičovské dovolené – nutná vazba na trh práce (</a:t>
            </a:r>
            <a:r>
              <a:rPr lang="cs-CZ" sz="2400" dirty="0" err="1" smtClean="0">
                <a:cs typeface="Arial"/>
              </a:rPr>
              <a:t>pr</a:t>
            </a:r>
            <a:r>
              <a:rPr lang="cs-CZ" sz="2400" dirty="0" smtClean="0">
                <a:cs typeface="Arial"/>
              </a:rPr>
              <a:t>. smlouva)</a:t>
            </a: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45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704109" y="1546167"/>
            <a:ext cx="983395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Indikátory</a:t>
            </a:r>
          </a:p>
          <a:p>
            <a:endParaRPr lang="cs-CZ" sz="2400" dirty="0"/>
          </a:p>
          <a:p>
            <a:r>
              <a:rPr lang="cs-CZ" sz="2400" dirty="0" smtClean="0"/>
              <a:t>= </a:t>
            </a:r>
            <a:r>
              <a:rPr lang="cs-CZ" sz="2400" dirty="0" smtClean="0"/>
              <a:t>nástroje pro měření dosažených efektů projektových aktivit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Indikátory výstupů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Indikátory výsledků 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Žadatel volí pouze ty indikátory z výzvy, které jsou relevantní pro jeho </a:t>
            </a:r>
          </a:p>
          <a:p>
            <a:r>
              <a:rPr lang="cs-CZ" sz="2400" dirty="0" smtClean="0"/>
              <a:t>   projekt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Ve zprávách o realizaci projektu se uvádějí kumulativně – souhrnně za </a:t>
            </a:r>
          </a:p>
          <a:p>
            <a:r>
              <a:rPr lang="cs-CZ" sz="2400" dirty="0" smtClean="0"/>
              <a:t>   období od počátku projektu do konce příslušného monitorovacího období </a:t>
            </a:r>
          </a:p>
          <a:p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46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21477" y="1463039"/>
            <a:ext cx="1018309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latin typeface="Arial"/>
                <a:cs typeface="Arial"/>
              </a:rPr>
              <a:t>Povinnosti související s indikátory</a:t>
            </a:r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Povinnost stanovit v žádosti cílové hodnoty indikátorů včetně popisu způsobu</a:t>
            </a:r>
          </a:p>
          <a:p>
            <a:r>
              <a:rPr lang="cs-CZ" sz="2400" dirty="0" smtClean="0"/>
              <a:t>   stanovení této hodnoty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Nastavení je závazné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 nesplnění – sankce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Úprava – podstatnou změnou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Průběžné sledování jejich naplnění  v</a:t>
            </a:r>
            <a:r>
              <a:rPr lang="pl-PL" sz="2400" dirty="0" smtClean="0"/>
              <a:t>e zprávách o realizaci projektu 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Prokazatelnost vykazovaných hodnot </a:t>
            </a:r>
          </a:p>
          <a:p>
            <a:r>
              <a:rPr lang="cs-CZ" sz="2400" dirty="0" smtClean="0"/>
              <a:t>    záznamy o každém klientovi, prezenční listiny atd. ověřitelné případnou</a:t>
            </a:r>
          </a:p>
          <a:p>
            <a:r>
              <a:rPr lang="cs-CZ" sz="2400" dirty="0" smtClean="0"/>
              <a:t>    kontrolou, monitorovací listy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47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004291" y="1371600"/>
            <a:ext cx="963352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/>
              <a:t>Indikátory se závazkem </a:t>
            </a:r>
            <a:endParaRPr lang="cs-CZ" sz="3200" dirty="0"/>
          </a:p>
          <a:p>
            <a:r>
              <a:rPr lang="cs-CZ" dirty="0" smtClean="0"/>
              <a:t>Hodnoty, které jsou chápány jako závazek žadatele, kterého má dosáhnout díky realizaci projektu </a:t>
            </a:r>
            <a:endParaRPr lang="cs-CZ" dirty="0" smtClean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51086"/>
              </p:ext>
            </p:extLst>
          </p:nvPr>
        </p:nvGraphicFramePr>
        <p:xfrm>
          <a:off x="2004291" y="3121310"/>
          <a:ext cx="98588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1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7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4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441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Kód indikátoru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Měrná jednotka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Typ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6369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6 00 </a:t>
                      </a:r>
                      <a:r>
                        <a:rPr lang="cs-CZ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Celkový počet účastníků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účastníci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6369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5 00 01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Kapacita podporovaných zařízení péče o děti nebo vzdělávacích zařízení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osoby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48</a:t>
            </a:fld>
            <a:endParaRPr lang="en-US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387927"/>
            <a:ext cx="79663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008909" y="1108364"/>
            <a:ext cx="982287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Indikátory bez závazku</a:t>
            </a:r>
          </a:p>
          <a:p>
            <a:r>
              <a:rPr lang="cs-CZ" dirty="0" smtClean="0"/>
              <a:t>Hodnoty</a:t>
            </a:r>
            <a:r>
              <a:rPr lang="cs-CZ" dirty="0" smtClean="0"/>
              <a:t>, které nepředstavují závazek žadatele, ale které je nutné sledovat (Žadatel má povinnost vyplnit cílovou hodnotu indikátorů, u nerelevantních je možno uvést hodnotu 0.)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427018" y="2198896"/>
          <a:ext cx="10436165" cy="3440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4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0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31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3508"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Kód indikátoru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Měrná jednotka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Typ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3508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5  01  10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Počet osob využívajících zařízení péče o děti předškolního věku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osoby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výsledek</a:t>
                      </a:r>
                      <a:endParaRPr lang="cs-CZ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3508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5  01 20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Počet osob využívajících zařízení péče o děti ve věku do 3 let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osoby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výsledek</a:t>
                      </a:r>
                      <a:endParaRPr lang="cs-CZ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49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249382"/>
            <a:ext cx="10058400" cy="160435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920240" y="1271847"/>
            <a:ext cx="960674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b="1" dirty="0" smtClean="0">
                <a:latin typeface="Arial"/>
                <a:cs typeface="Arial"/>
              </a:rPr>
              <a:t>Cílové skupiny</a:t>
            </a:r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b="1" dirty="0" smtClean="0">
                <a:latin typeface="Arial"/>
                <a:cs typeface="Arial"/>
              </a:rPr>
              <a:t> </a:t>
            </a:r>
            <a:r>
              <a:rPr lang="pl-PL" sz="2400" b="1" dirty="0" smtClean="0"/>
              <a:t>Osoby pečující o malé děti </a:t>
            </a:r>
          </a:p>
          <a:p>
            <a:r>
              <a:rPr lang="pl-PL" sz="2400" dirty="0" smtClean="0"/>
              <a:t>   Osoby pečující o osobu mladší 15 let </a:t>
            </a:r>
          </a:p>
          <a:p>
            <a:endParaRPr lang="pl-PL" sz="2400" dirty="0" smtClean="0"/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</a:t>
            </a:r>
            <a:r>
              <a:rPr lang="cs-CZ" sz="2400" b="1" dirty="0" smtClean="0"/>
              <a:t>Osoby vracející se na trh práce po návratu z mateřské/rodičovské </a:t>
            </a:r>
          </a:p>
          <a:p>
            <a:r>
              <a:rPr lang="cs-CZ" sz="2400" b="1" dirty="0" smtClean="0"/>
              <a:t>  dovolené </a:t>
            </a:r>
          </a:p>
          <a:p>
            <a:r>
              <a:rPr lang="cs-CZ" sz="2400" dirty="0" smtClean="0"/>
              <a:t>    Osoby, které nevykonávaly zaměstnání nebo samostatnou výdělečnou </a:t>
            </a:r>
          </a:p>
          <a:p>
            <a:r>
              <a:rPr lang="cs-CZ" sz="2400" dirty="0" smtClean="0"/>
              <a:t>    činnost</a:t>
            </a:r>
          </a:p>
          <a:p>
            <a:r>
              <a:rPr lang="cs-CZ" sz="2400" dirty="0" smtClean="0"/>
              <a:t>    po dobu mateřské/rodičovské dovolené a v řádu měsíců se u nich očekává </a:t>
            </a:r>
          </a:p>
          <a:p>
            <a:r>
              <a:rPr lang="cs-CZ" sz="2400" dirty="0" smtClean="0"/>
              <a:t>    návrat na trh práce </a:t>
            </a:r>
          </a:p>
          <a:p>
            <a:endParaRPr lang="cs-CZ" sz="2400" dirty="0" smtClean="0"/>
          </a:p>
          <a:p>
            <a:r>
              <a:rPr lang="cs-CZ" sz="2400" dirty="0" smtClean="0"/>
              <a:t>Oba rodiče – pečující osoby jsou zaměstnáni, jsou OSVČ, aktivně hledají</a:t>
            </a:r>
          </a:p>
          <a:p>
            <a:r>
              <a:rPr lang="cs-CZ" sz="2400" dirty="0" smtClean="0"/>
              <a:t> zaměstnání, jsou v procesu vzdělávání či rekvalifikace, matky na RD jsou</a:t>
            </a:r>
          </a:p>
          <a:p>
            <a:r>
              <a:rPr lang="cs-CZ" sz="2400" dirty="0" smtClean="0"/>
              <a:t> v zaměstnaneckém poměru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039" y="-209973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404851" y="1945178"/>
            <a:ext cx="994202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Proces hodnocení a výběru projektů</a:t>
            </a:r>
            <a:endParaRPr lang="cs-CZ" sz="3200" b="1" dirty="0" smtClean="0"/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Problematika hodnocení přijatelnosti a formálních náležitostí, věcného</a:t>
            </a:r>
          </a:p>
          <a:p>
            <a:r>
              <a:rPr lang="cs-CZ" sz="2400" dirty="0" smtClean="0"/>
              <a:t>    hodnocení a výběru projektů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</a:t>
            </a:r>
            <a:r>
              <a:rPr lang="cs-CZ" sz="2400" dirty="0" smtClean="0"/>
              <a:t>viz. Příloha č. 1 Výzvy MAS – Informace o způsobu hodnocení projektů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</a:t>
            </a:r>
            <a:r>
              <a:rPr lang="cs-CZ" sz="2400" dirty="0" smtClean="0"/>
              <a:t>viz. Specifická část pravidel pro žadatele a příjemce v rámci OPZ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Proces hodnocení a výběru projektů zajišťuje MAS Labské skály z.s.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Žádosti předložené jiným způsobem a v jiném termínu než umožňuje</a:t>
            </a:r>
          </a:p>
          <a:p>
            <a:r>
              <a:rPr lang="cs-CZ" sz="2400" dirty="0" smtClean="0"/>
              <a:t>   výzva, nejsou akceptovány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50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759527" y="1582341"/>
            <a:ext cx="976745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/>
              <a:t>Povinná publicita</a:t>
            </a:r>
            <a:endParaRPr lang="cs-CZ" b="1" dirty="0"/>
          </a:p>
          <a:p>
            <a:pPr algn="ctr"/>
            <a:r>
              <a:rPr lang="cs-CZ" b="1" dirty="0"/>
              <a:t>viz Obecná pravidla pro žadatele a příjemce v rámci OPZ </a:t>
            </a:r>
            <a:endParaRPr lang="cs-CZ" dirty="0"/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Alespoň 1 povinný plakát min. A3 s informacemi o projektu – je možno </a:t>
            </a:r>
          </a:p>
          <a:p>
            <a:r>
              <a:rPr lang="cs-CZ" sz="2000" dirty="0" smtClean="0"/>
              <a:t>   využít el. šablonu z www.</a:t>
            </a:r>
            <a:r>
              <a:rPr lang="cs-CZ" sz="2000" dirty="0" err="1" smtClean="0"/>
              <a:t>esfcr.cz</a:t>
            </a:r>
            <a:r>
              <a:rPr lang="cs-CZ" sz="2000" dirty="0" smtClean="0"/>
              <a:t> </a:t>
            </a:r>
          </a:p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Po celou dobu realizace projektu </a:t>
            </a:r>
          </a:p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V místě realizace projektu snadno viditelném pro veřejnost, např. vstupní </a:t>
            </a:r>
          </a:p>
          <a:p>
            <a:r>
              <a:rPr lang="cs-CZ" sz="2000" dirty="0" smtClean="0"/>
              <a:t>    prostory budovy </a:t>
            </a:r>
          </a:p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Pokud je projekt realizován na více místech, bude umístěn na všech těchto </a:t>
            </a:r>
          </a:p>
          <a:p>
            <a:r>
              <a:rPr lang="cs-CZ" sz="2000" dirty="0" smtClean="0"/>
              <a:t>   místech </a:t>
            </a:r>
          </a:p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Pokud nelze plakát umístit v místě realizace projektu, bude umístěn v sídle</a:t>
            </a:r>
          </a:p>
          <a:p>
            <a:r>
              <a:rPr lang="cs-CZ" sz="2000" dirty="0" smtClean="0"/>
              <a:t>   příjemce </a:t>
            </a:r>
          </a:p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Pokud příjemce realizuje více projektů OPZ v jednom místě, je možné pro </a:t>
            </a:r>
          </a:p>
          <a:p>
            <a:r>
              <a:rPr lang="cs-CZ" sz="2000" dirty="0" smtClean="0"/>
              <a:t>   všechny tyto projekty umístit pouze jeden plakát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51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629295" y="1571754"/>
            <a:ext cx="10299469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ISKP 14+</a:t>
            </a:r>
            <a:endParaRPr lang="cs-CZ" sz="32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Součást monitorovacího systému pro využívání Evropských strukturálních a investičních fondů v ČR v programovém období 2014 – 2020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On-line aplikace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Nevyžaduje instalaci do PC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t-BR" sz="2400" dirty="0" smtClean="0"/>
              <a:t>Vyžaduje registraci s platnou emailovou adresou a telefonním číslem </a:t>
            </a:r>
            <a:endParaRPr lang="cs-CZ" sz="2400" dirty="0" smtClean="0"/>
          </a:p>
          <a:p>
            <a:endParaRPr lang="pt-BR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Edukační videa </a:t>
            </a:r>
            <a:r>
              <a:rPr lang="cs-CZ" dirty="0" smtClean="0"/>
              <a:t>http://strukturalni-fondy.cz/cs/jak-na-projekt/Elektronicka-zadost/Edukacni-videa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Pokyny k vyplnění žádosti v IS KP14+ </a:t>
            </a:r>
          </a:p>
          <a:p>
            <a:r>
              <a:rPr lang="cs-CZ" dirty="0" smtClean="0"/>
              <a:t>https://www.esfcr.cz/formulare-a-pokyny-potrebne-v-ramci-pripravy-zadosti-o-podporu-opz/-/dokument/797956 </a:t>
            </a:r>
          </a:p>
          <a:p>
            <a:endParaRPr lang="cs-CZ" dirty="0" smtClean="0"/>
          </a:p>
          <a:p>
            <a:r>
              <a:rPr lang="cs-CZ" sz="2400" b="1" dirty="0" smtClean="0"/>
              <a:t> K práci v ISKP14+ budou nápomocni pracovníci kanceláře MAS 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52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646219" y="277091"/>
            <a:ext cx="839585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634836" y="1454728"/>
            <a:ext cx="1019694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latin typeface="Arial"/>
                <a:cs typeface="Arial"/>
              </a:rPr>
              <a:t>Postup při podávání žádosti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Registrace do systému ISKP14+    </a:t>
            </a:r>
            <a:r>
              <a:rPr lang="cs-CZ" sz="2400" dirty="0" smtClean="0">
                <a:hlinkClick r:id="rId2"/>
              </a:rPr>
              <a:t>https://mseu.mssf.cz/</a:t>
            </a:r>
            <a:endParaRPr lang="cs-CZ" sz="2400" dirty="0" smtClean="0"/>
          </a:p>
          <a:p>
            <a:r>
              <a:rPr lang="cs-CZ" sz="2400" dirty="0" smtClean="0"/>
              <a:t>   jen v prohlížeči </a:t>
            </a:r>
            <a:r>
              <a:rPr lang="cs-CZ" sz="2400" b="1" dirty="0" smtClean="0"/>
              <a:t>Microsoft </a:t>
            </a:r>
            <a:r>
              <a:rPr lang="cs-CZ" sz="2400" b="1" dirty="0" err="1" smtClean="0"/>
              <a:t>explorer</a:t>
            </a:r>
            <a:r>
              <a:rPr lang="cs-CZ" sz="2400" b="1" dirty="0" smtClean="0"/>
              <a:t> </a:t>
            </a:r>
          </a:p>
          <a:p>
            <a:r>
              <a:rPr lang="cs-CZ" sz="2400" b="1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Vyplnění elektronické verze žádosti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Finalizace elektronické verze žádosti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Podepsání a odeslání elektronické verze žádosti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Veškeré žádosti se zasílají jen v elektronické podobě prostřednictvím</a:t>
            </a:r>
          </a:p>
          <a:p>
            <a:r>
              <a:rPr lang="cs-CZ" sz="2400" b="1" dirty="0" smtClean="0"/>
              <a:t>   ISKP14+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Zřízení elektronického podpisu před podáním/odesláním žádosti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Nutnost zřízení datové schránky žadatele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53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302625" y="1704108"/>
            <a:ext cx="890570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latin typeface="Arial"/>
                <a:cs typeface="Arial"/>
              </a:rPr>
              <a:t>Postup při podávání žádosti v ISKP14+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ŽADATEL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NOVÁ ŽÁDOST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03 OP Z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OP Z – (03_15_047) Výzva pro MAS na podporu strategií </a:t>
            </a:r>
            <a:r>
              <a:rPr lang="cs-CZ" sz="2400" dirty="0" err="1" smtClean="0"/>
              <a:t>komunitně</a:t>
            </a:r>
            <a:endParaRPr lang="cs-CZ" sz="2400" dirty="0" smtClean="0"/>
          </a:p>
          <a:p>
            <a:r>
              <a:rPr lang="cs-CZ" sz="2400" dirty="0" smtClean="0"/>
              <a:t>     vedeného místního rozvoje </a:t>
            </a:r>
            <a:r>
              <a:rPr lang="cs-CZ" sz="2400" u="sng" dirty="0" err="1" smtClean="0">
                <a:solidFill>
                  <a:srgbClr val="00B0F0"/>
                </a:solidFill>
              </a:rPr>
              <a:t>individální</a:t>
            </a:r>
            <a:r>
              <a:rPr lang="cs-CZ" sz="2400" u="sng" dirty="0" smtClean="0">
                <a:solidFill>
                  <a:srgbClr val="00B0F0"/>
                </a:solidFill>
              </a:rPr>
              <a:t> projekt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otevře se žádost a ve sloupečku vlevo - 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838/03_16_47/CLLD_15_01_184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855527" y="4613564"/>
          <a:ext cx="1967346" cy="41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výběr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podvýzvy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54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98618" y="166255"/>
            <a:ext cx="806334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939636" y="2008908"/>
            <a:ext cx="95873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800" b="1" dirty="0"/>
              <a:t>Zpráva o realizaci</a:t>
            </a:r>
          </a:p>
          <a:p>
            <a:pPr algn="ctr"/>
            <a:r>
              <a:rPr lang="cs-CZ" sz="2400" b="1" dirty="0"/>
              <a:t>viz Obecná pravidla pro žadatele a příjemce v rámci OPZ </a:t>
            </a:r>
            <a:endParaRPr lang="cs-CZ" sz="2400" dirty="0"/>
          </a:p>
          <a:p>
            <a:endParaRPr lang="cs-CZ" sz="24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Předkládá se prostřednictvím ISKP14+ do 30 dnů po ukončení </a:t>
            </a:r>
            <a:r>
              <a:rPr lang="cs-CZ" sz="2400" b="1" dirty="0" smtClean="0"/>
              <a:t>každého</a:t>
            </a:r>
          </a:p>
          <a:p>
            <a:r>
              <a:rPr lang="cs-CZ" sz="2400" b="1" dirty="0" smtClean="0"/>
              <a:t>   monitorovacího období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Monitorovací období trvá zpravidla 6 měsíců (upraveno v Právním aktu)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Kontrolu Zprávy o realizaci provádí ŘO OPZ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55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54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61309"/>
            <a:ext cx="10018713" cy="3629891"/>
          </a:xfrm>
        </p:spPr>
        <p:txBody>
          <a:bodyPr/>
          <a:lstStyle/>
          <a:p>
            <a:pPr algn="ctr">
              <a:buNone/>
            </a:pPr>
            <a:r>
              <a:rPr lang="cs-CZ" sz="3200" b="1" dirty="0" smtClean="0"/>
              <a:t>Konzultace</a:t>
            </a:r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r>
              <a:rPr lang="cs-CZ" dirty="0" smtClean="0"/>
              <a:t>Petra </a:t>
            </a:r>
            <a:r>
              <a:rPr lang="cs-CZ" dirty="0"/>
              <a:t>Šofrová, </a:t>
            </a:r>
            <a:r>
              <a:rPr lang="cs-CZ" dirty="0">
                <a:hlinkClick r:id="rId2"/>
              </a:rPr>
              <a:t>sofrova.masls@seznam.cz</a:t>
            </a:r>
            <a:r>
              <a:rPr lang="cs-CZ" dirty="0"/>
              <a:t>, 731 485 </a:t>
            </a:r>
            <a:r>
              <a:rPr lang="cs-CZ" dirty="0" smtClean="0"/>
              <a:t>975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56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157942"/>
            <a:ext cx="10058400" cy="182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202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mas l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8036" y="3643745"/>
            <a:ext cx="2549238" cy="211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 rot="10800000" flipV="1">
            <a:off x="5885846" y="3167675"/>
            <a:ext cx="1127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7200" b="1" dirty="0" smtClean="0">
                <a:latin typeface="Arial"/>
                <a:cs typeface="Arial"/>
              </a:rPr>
              <a:t>☺</a:t>
            </a:r>
            <a:endParaRPr lang="cs-CZ" sz="7200" dirty="0"/>
          </a:p>
        </p:txBody>
      </p:sp>
      <p:sp>
        <p:nvSpPr>
          <p:cNvPr id="5" name="Obdélník 4"/>
          <p:cNvSpPr/>
          <p:nvPr/>
        </p:nvSpPr>
        <p:spPr>
          <a:xfrm>
            <a:off x="1717965" y="3560617"/>
            <a:ext cx="3879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b="1" dirty="0" smtClean="0"/>
          </a:p>
          <a:p>
            <a:endParaRPr lang="cs-CZ" sz="2800" b="1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7" name="Obdélník 6"/>
          <p:cNvSpPr/>
          <p:nvPr/>
        </p:nvSpPr>
        <p:spPr>
          <a:xfrm>
            <a:off x="3048000" y="3028891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b="1" dirty="0"/>
              <a:t>DĚKUJI   ZA   </a:t>
            </a:r>
            <a:r>
              <a:rPr lang="cs-CZ" b="1" dirty="0" smtClean="0"/>
              <a:t>POZORNOST</a:t>
            </a:r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r>
              <a:rPr lang="cs-CZ" sz="1000" b="1" dirty="0"/>
              <a:t>Petra </a:t>
            </a:r>
            <a:r>
              <a:rPr lang="cs-CZ" sz="1000" b="1" dirty="0" err="1"/>
              <a:t>Šofrová</a:t>
            </a:r>
            <a:endParaRPr lang="cs-CZ" sz="10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167" y="157942"/>
            <a:ext cx="10058400" cy="182325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047999" y="1878676"/>
            <a:ext cx="6628015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Oprávnění žadatelé</a:t>
            </a:r>
            <a:endParaRPr lang="cs-CZ" sz="32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Dobrovolné svazky obcí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Organizace zřizované obcemi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Příspěvkové organizace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Nestátní neziskové organizace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Poradenské a vzdělávací instituce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Školy a školská zařízení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OSVČ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Obchodní korporace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496" y="15578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831273"/>
          </a:xfrm>
        </p:spPr>
        <p:txBody>
          <a:bodyPr/>
          <a:lstStyle/>
          <a:p>
            <a:endParaRPr lang="cs-CZ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882516"/>
              </p:ext>
            </p:extLst>
          </p:nvPr>
        </p:nvGraphicFramePr>
        <p:xfrm>
          <a:off x="1305099" y="1197034"/>
          <a:ext cx="10432470" cy="5322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3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6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741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žadatel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Evropský podíl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Příjemce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Státní rozpočet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937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Obce, Příspěvkové organizace zřizované kraji a obcemi (s výjimkou škol a školských zařízení), Dobrovolné svazky obcí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846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Soukromoprávní subjekty vykonávající veřejně prospěšnou činnost: </a:t>
                      </a:r>
                    </a:p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Obecně prospěšné společnosti, Spolky, Ústavy, Církve , Nadace a nadační fondy, Hospodářská komora, Agrární komora, Svazy, asociace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136">
                <a:tc>
                  <a:txBody>
                    <a:bodyPr/>
                    <a:lstStyle/>
                    <a:p>
                      <a:r>
                        <a:rPr lang="cs-CZ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Školy a školská zařízení zřizovaná ministerstvy dle školského zákona  	</a:t>
                      </a:r>
                      <a:endParaRPr lang="cs-CZ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7852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Ostatní subjekty neobsažené ve výše uvedených kategoriích: </a:t>
                      </a:r>
                    </a:p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Obchodní společnosti: veřejná obchodní společnost, komanditní společnost, s. r. o.,a. s., evropská společnost, evropské hospodářské zájmové sdružení, Státní podniky, Družstva: družstvo, evropská družstevní společnost, OSVČ, Profesní komory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smtClean="0"/>
                    </a:p>
                    <a:p>
                      <a:pPr algn="ctr"/>
                      <a:r>
                        <a:rPr lang="cs-CZ" smtClean="0"/>
                        <a:t>0 </a:t>
                      </a:r>
                      <a:r>
                        <a:rPr lang="cs-CZ" dirty="0" smtClean="0"/>
                        <a:t>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7411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Právnické osoby vykonávající činnost škol a školských zařízení (zapsané ve školském rejstříku)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099" y="-276475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626822" y="1762299"/>
            <a:ext cx="816309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Podporované aktivity</a:t>
            </a:r>
            <a:endParaRPr lang="cs-CZ" sz="3200" b="1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Zařízení péče o děti zajišťující péči o děti v době mimo</a:t>
            </a:r>
          </a:p>
          <a:p>
            <a:r>
              <a:rPr lang="cs-CZ" sz="2400" dirty="0" smtClean="0"/>
              <a:t>   školní vyučování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Příměstské tábory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Společná doprava dětí do/ze školy, dětské skupiny a/nebo</a:t>
            </a:r>
          </a:p>
          <a:p>
            <a:r>
              <a:rPr lang="cs-CZ" sz="2400" dirty="0" smtClean="0"/>
              <a:t>   příměstského tábora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Dětské skupiny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16133"/>
            <a:ext cx="10018713" cy="1338348"/>
          </a:xfrm>
        </p:spPr>
        <p:txBody>
          <a:bodyPr>
            <a:normAutofit/>
          </a:bodyPr>
          <a:lstStyle/>
          <a:p>
            <a:endParaRPr lang="cs-CZ" sz="27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1" y="1704110"/>
            <a:ext cx="10336388" cy="49128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5100" b="1" dirty="0"/>
              <a:t>Podporované aktivity</a:t>
            </a:r>
            <a:br>
              <a:rPr lang="cs-CZ" sz="5100" b="1" dirty="0"/>
            </a:br>
            <a:r>
              <a:rPr lang="cs-CZ" sz="5100" b="1" dirty="0" smtClean="0"/>
              <a:t>Zařízení </a:t>
            </a:r>
            <a:r>
              <a:rPr lang="cs-CZ" sz="5100" b="1" dirty="0"/>
              <a:t>péče o děti zajišťující péči o děti v době </a:t>
            </a:r>
            <a:br>
              <a:rPr lang="cs-CZ" sz="5100" b="1" dirty="0"/>
            </a:br>
            <a:r>
              <a:rPr lang="cs-CZ" sz="5100" b="1" dirty="0"/>
              <a:t>mimo školní vyučování </a:t>
            </a:r>
            <a:endParaRPr lang="cs-CZ" sz="5100" dirty="0" smtClean="0"/>
          </a:p>
          <a:p>
            <a:r>
              <a:rPr lang="cs-CZ" sz="3100" dirty="0" smtClean="0"/>
              <a:t>Dětské </a:t>
            </a:r>
            <a:r>
              <a:rPr lang="cs-CZ" sz="3100" dirty="0" smtClean="0"/>
              <a:t>„kluby“ – nadstavba školní družiny   pro žáky 1. stupně + přípravná třída</a:t>
            </a:r>
          </a:p>
          <a:p>
            <a:r>
              <a:rPr lang="cs-CZ" sz="3100" dirty="0" smtClean="0"/>
              <a:t>Min. kapacita zřizovaného zařízení – 5 dětí </a:t>
            </a:r>
          </a:p>
          <a:p>
            <a:r>
              <a:rPr lang="cs-CZ" sz="3100" dirty="0" smtClean="0"/>
              <a:t>Optimální počet na jednu pečující osobu – 15 dětí </a:t>
            </a:r>
          </a:p>
          <a:p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s-CZ" sz="3200" dirty="0" smtClean="0"/>
              <a:t>Lze realizovat společně s aktivitou „Společná doprava“ – nutnost evidence dopravovaných dětí</a:t>
            </a:r>
            <a:endParaRPr lang="cs-CZ" sz="3100" dirty="0" smtClean="0"/>
          </a:p>
          <a:p>
            <a:r>
              <a:rPr lang="cs-CZ" sz="3100" dirty="0" smtClean="0"/>
              <a:t>Doprovody dětí do zařízení a druhá pečující osoba v době pobytu dětí ve venkovních prostorách </a:t>
            </a:r>
          </a:p>
          <a:p>
            <a:r>
              <a:rPr lang="cs-CZ" sz="3100" dirty="0" smtClean="0"/>
              <a:t>Možno sdílet prostory se školní družinou – časové i účetní odlišení </a:t>
            </a:r>
          </a:p>
          <a:p>
            <a:r>
              <a:rPr lang="cs-CZ" sz="3100" dirty="0" smtClean="0"/>
              <a:t>Písemná smlouva příjemce s rodiči dětí o poskytování služby, a to s aktualizací na každé pololetí 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805" y="-85282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93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1477</TotalTime>
  <Words>4819</Words>
  <Application>Microsoft Office PowerPoint</Application>
  <PresentationFormat>Širokoúhlá obrazovka</PresentationFormat>
  <Paragraphs>693</Paragraphs>
  <Slides>57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57</vt:i4>
      </vt:variant>
    </vt:vector>
  </HeadingPairs>
  <TitlesOfParts>
    <vt:vector size="63" baseType="lpstr">
      <vt:lpstr>Arial</vt:lpstr>
      <vt:lpstr>Calibri</vt:lpstr>
      <vt:lpstr>Corbel</vt:lpstr>
      <vt:lpstr>Times New Roman</vt:lpstr>
      <vt:lpstr>Wingdings</vt:lpstr>
      <vt:lpstr>Paralaxa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MAS Labské skály, z.s.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 z OPZ  - Podpora péče pro děti zaměstnaných rodičů</dc:title>
  <dc:creator>Jiřina Bischoffiova</dc:creator>
  <cp:lastModifiedBy>Uživatel systému Windows</cp:lastModifiedBy>
  <cp:revision>134</cp:revision>
  <cp:lastPrinted>2019-03-14T07:25:11Z</cp:lastPrinted>
  <dcterms:created xsi:type="dcterms:W3CDTF">2017-02-14T16:42:27Z</dcterms:created>
  <dcterms:modified xsi:type="dcterms:W3CDTF">2020-04-29T07:52:13Z</dcterms:modified>
</cp:coreProperties>
</file>