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79" r:id="rId3"/>
    <p:sldId id="280" r:id="rId4"/>
    <p:sldId id="281" r:id="rId5"/>
    <p:sldId id="275" r:id="rId6"/>
    <p:sldId id="276" r:id="rId7"/>
    <p:sldId id="290" r:id="rId8"/>
  </p:sldIdLst>
  <p:sldSz cx="12192000" cy="6858000"/>
  <p:notesSz cx="6742113" cy="98758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183390FF-0412-4F16-87AE-77EA213EBF30}">
          <p14:sldIdLst>
            <p14:sldId id="256"/>
          </p14:sldIdLst>
        </p14:section>
        <p14:section name="Oddíl bez názvu" id="{6FCACF3C-71B5-4378-9E3B-402DA5A533BD}">
          <p14:sldIdLst>
            <p14:sldId id="279"/>
            <p14:sldId id="280"/>
            <p14:sldId id="281"/>
            <p14:sldId id="275"/>
            <p14:sldId id="276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2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76" autoAdjust="0"/>
  </p:normalViewPr>
  <p:slideViewPr>
    <p:cSldViewPr snapToGrid="0">
      <p:cViewPr varScale="1">
        <p:scale>
          <a:sx n="108" d="100"/>
          <a:sy n="108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556" y="-78"/>
      </p:cViewPr>
      <p:guideLst>
        <p:guide orient="horz" pos="3111"/>
        <p:guide pos="21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3" cy="493792"/>
          </a:xfrm>
          <a:prstGeom prst="rect">
            <a:avLst/>
          </a:prstGeom>
        </p:spPr>
        <p:txBody>
          <a:bodyPr vert="horz" lIns="91522" tIns="45761" rIns="91522" bIns="4576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8970" y="0"/>
            <a:ext cx="2921583" cy="493792"/>
          </a:xfrm>
          <a:prstGeom prst="rect">
            <a:avLst/>
          </a:prstGeom>
        </p:spPr>
        <p:txBody>
          <a:bodyPr vert="horz" lIns="91522" tIns="45761" rIns="91522" bIns="45761" rtlCol="0"/>
          <a:lstStyle>
            <a:lvl1pPr algn="r">
              <a:defRPr sz="1200"/>
            </a:lvl1pPr>
          </a:lstStyle>
          <a:p>
            <a:fld id="{9DD10AD1-7811-4E81-8982-31268E7FE71A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80332"/>
            <a:ext cx="2921583" cy="493792"/>
          </a:xfrm>
          <a:prstGeom prst="rect">
            <a:avLst/>
          </a:prstGeom>
        </p:spPr>
        <p:txBody>
          <a:bodyPr vert="horz" lIns="91522" tIns="45761" rIns="91522" bIns="4576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8970" y="9380332"/>
            <a:ext cx="2921583" cy="493792"/>
          </a:xfrm>
          <a:prstGeom prst="rect">
            <a:avLst/>
          </a:prstGeom>
        </p:spPr>
        <p:txBody>
          <a:bodyPr vert="horz" lIns="91522" tIns="45761" rIns="91522" bIns="45761" rtlCol="0" anchor="b"/>
          <a:lstStyle>
            <a:lvl1pPr algn="r">
              <a:defRPr sz="1200"/>
            </a:lvl1pPr>
          </a:lstStyle>
          <a:p>
            <a:fld id="{1AB89568-B109-45D6-8C7D-1575EEF8610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9681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53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638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9535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295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33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64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77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78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32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563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04A1F-35A6-42FA-80D4-9B98100F7EE7}" type="datetimeFigureOut">
              <a:rPr lang="cs-CZ" smtClean="0"/>
              <a:pPr/>
              <a:t>05.03.2025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55EE7-5731-481D-9F06-C3D0BC51CB0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4622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vosahlikova@maslabskeskaly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603682"/>
            <a:ext cx="9144000" cy="1251751"/>
          </a:xfrm>
        </p:spPr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2317072"/>
            <a:ext cx="9144000" cy="4243526"/>
          </a:xfrm>
        </p:spPr>
        <p:txBody>
          <a:bodyPr>
            <a:noAutofit/>
          </a:bodyPr>
          <a:lstStyle/>
          <a:p>
            <a:endParaRPr lang="cs-CZ" sz="4000" dirty="0" smtClean="0"/>
          </a:p>
          <a:p>
            <a:r>
              <a:rPr lang="cs-CZ" sz="4000" dirty="0" smtClean="0"/>
              <a:t>Seminář </a:t>
            </a:r>
            <a:r>
              <a:rPr lang="cs-CZ" sz="4000" dirty="0"/>
              <a:t>pro žadatele - </a:t>
            </a:r>
            <a:r>
              <a:rPr lang="cs-CZ" sz="4000" dirty="0" smtClean="0"/>
              <a:t>2. </a:t>
            </a:r>
            <a:r>
              <a:rPr lang="cs-CZ" sz="4000" dirty="0"/>
              <a:t>výzva </a:t>
            </a:r>
            <a:r>
              <a:rPr lang="cs-CZ" sz="4000" dirty="0" smtClean="0"/>
              <a:t>SP SZP (Společná zemědělská politika)</a:t>
            </a:r>
            <a:r>
              <a:rPr lang="cs-CZ" sz="4000" dirty="0"/>
              <a:t/>
            </a:r>
            <a:br>
              <a:rPr lang="cs-CZ" sz="4000" dirty="0"/>
            </a:br>
            <a:r>
              <a:rPr lang="cs-CZ" sz="4000" dirty="0" smtClean="0"/>
              <a:t>Intervence 52.77 LEADER                        </a:t>
            </a:r>
            <a:r>
              <a:rPr lang="cs-CZ" sz="4000" dirty="0" err="1" smtClean="0"/>
              <a:t>Fiche</a:t>
            </a:r>
            <a:r>
              <a:rPr lang="cs-CZ" sz="4000" dirty="0" smtClean="0"/>
              <a:t> </a:t>
            </a:r>
            <a:r>
              <a:rPr lang="cs-CZ" sz="4000" dirty="0"/>
              <a:t>6</a:t>
            </a:r>
            <a:r>
              <a:rPr lang="cs-CZ" sz="4000" dirty="0" smtClean="0"/>
              <a:t> </a:t>
            </a:r>
            <a:r>
              <a:rPr lang="cs-CZ" sz="4000"/>
              <a:t/>
            </a:r>
            <a:br>
              <a:rPr lang="cs-CZ" sz="4000"/>
            </a:br>
            <a:r>
              <a:rPr lang="cs-CZ" sz="4000" smtClean="0"/>
              <a:t>6.3.2025 </a:t>
            </a:r>
            <a:r>
              <a:rPr lang="cs-CZ" sz="4000" dirty="0"/>
              <a:t>– </a:t>
            </a:r>
            <a:r>
              <a:rPr lang="cs-CZ" sz="4000" dirty="0" smtClean="0"/>
              <a:t>13.00 </a:t>
            </a:r>
            <a:r>
              <a:rPr lang="cs-CZ" sz="4000" dirty="0"/>
              <a:t>v </a:t>
            </a:r>
            <a:r>
              <a:rPr lang="cs-CZ" sz="4000" dirty="0" smtClean="0"/>
              <a:t>zasedací místnosti MAS</a:t>
            </a:r>
            <a:r>
              <a:rPr lang="cs-CZ" sz="4000" dirty="0"/>
              <a:t>, </a:t>
            </a:r>
            <a:r>
              <a:rPr lang="cs-CZ" sz="4000" dirty="0" smtClean="0"/>
              <a:t>Husovo náměstí 2, Chabařovice</a:t>
            </a:r>
            <a:endParaRPr lang="cs-CZ" sz="4000" dirty="0"/>
          </a:p>
        </p:txBody>
      </p:sp>
      <p:pic>
        <p:nvPicPr>
          <p:cNvPr id="5" name="obrázek 2" descr="C:\Users\Jirka\AppData\Local\Packages\Microsoft.Windows.Photos_8wekyb3d8bbwe\TempState\ShareServiceTempFolder\logo-spolufinancovano-eu-plnobarevna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2533" y="780511"/>
            <a:ext cx="3749895" cy="898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4" descr="E:\2021+\OP SZP\publicita\logo-strategickeho-planu-szp-na-obdobi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310" y="864849"/>
            <a:ext cx="3471169" cy="729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568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 smtClean="0"/>
              <a:t>Základní </a:t>
            </a:r>
            <a:r>
              <a:rPr lang="cs-CZ" b="1" dirty="0"/>
              <a:t>informace o výzvě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503503"/>
            <a:ext cx="10515600" cy="3673460"/>
          </a:xfrm>
        </p:spPr>
        <p:txBody>
          <a:bodyPr>
            <a:normAutofit/>
          </a:bodyPr>
          <a:lstStyle/>
          <a:p>
            <a:r>
              <a:rPr lang="cs-CZ" dirty="0"/>
              <a:t>Vyhlášení výzvy </a:t>
            </a:r>
            <a:r>
              <a:rPr lang="cs-CZ" dirty="0" smtClean="0"/>
              <a:t>3</a:t>
            </a:r>
            <a:r>
              <a:rPr lang="cs-CZ" dirty="0" smtClean="0"/>
              <a:t>.3.2025 </a:t>
            </a:r>
            <a:r>
              <a:rPr lang="cs-CZ" dirty="0"/>
              <a:t>– Příjem žádostí od </a:t>
            </a:r>
            <a:r>
              <a:rPr lang="cs-CZ" dirty="0" smtClean="0"/>
              <a:t>3</a:t>
            </a:r>
            <a:r>
              <a:rPr lang="cs-CZ" dirty="0" smtClean="0"/>
              <a:t>.3.2025 a </a:t>
            </a:r>
            <a:r>
              <a:rPr lang="cs-CZ" dirty="0"/>
              <a:t>konec příjmu žádostí </a:t>
            </a:r>
            <a:r>
              <a:rPr lang="cs-CZ" dirty="0" smtClean="0"/>
              <a:t>14.4.2025</a:t>
            </a:r>
            <a:endParaRPr lang="cs-CZ" dirty="0"/>
          </a:p>
          <a:p>
            <a:r>
              <a:rPr lang="cs-CZ" dirty="0"/>
              <a:t>Celková alokace výzvy : </a:t>
            </a:r>
            <a:r>
              <a:rPr lang="cs-CZ" dirty="0" smtClean="0"/>
              <a:t>14.862.573,- </a:t>
            </a:r>
            <a:r>
              <a:rPr lang="cs-CZ" dirty="0"/>
              <a:t>Kč</a:t>
            </a:r>
          </a:p>
          <a:p>
            <a:r>
              <a:rPr lang="cs-CZ" dirty="0" err="1" smtClean="0"/>
              <a:t>Fiche</a:t>
            </a:r>
            <a:r>
              <a:rPr lang="cs-CZ" dirty="0" smtClean="0"/>
              <a:t> </a:t>
            </a:r>
            <a:r>
              <a:rPr lang="cs-CZ" dirty="0"/>
              <a:t>4</a:t>
            </a:r>
            <a:r>
              <a:rPr lang="cs-CZ" dirty="0" smtClean="0"/>
              <a:t> – Podnikání malých a středních podniků – </a:t>
            </a:r>
            <a:r>
              <a:rPr lang="cs-CZ" dirty="0" smtClean="0"/>
              <a:t>1.425.521,- </a:t>
            </a:r>
            <a:r>
              <a:rPr lang="cs-CZ" dirty="0"/>
              <a:t>Kč </a:t>
            </a:r>
            <a:endParaRPr lang="cs-CZ" dirty="0" smtClean="0"/>
          </a:p>
          <a:p>
            <a:r>
              <a:rPr lang="cs-CZ" dirty="0" err="1" smtClean="0"/>
              <a:t>Fiche</a:t>
            </a:r>
            <a:r>
              <a:rPr lang="cs-CZ" dirty="0" smtClean="0"/>
              <a:t> 5 – Základní služby a obnova obcí – </a:t>
            </a:r>
            <a:r>
              <a:rPr lang="cs-CZ" dirty="0" smtClean="0"/>
              <a:t>9.791.811,- </a:t>
            </a:r>
            <a:r>
              <a:rPr lang="cs-CZ" dirty="0" smtClean="0"/>
              <a:t>Kč</a:t>
            </a:r>
          </a:p>
          <a:p>
            <a:r>
              <a:rPr lang="cs-CZ" b="1" dirty="0" err="1" smtClean="0"/>
              <a:t>Fiche</a:t>
            </a:r>
            <a:r>
              <a:rPr lang="cs-CZ" b="1" dirty="0" smtClean="0"/>
              <a:t> 6 – Neproduktivní infrastruktura v krajině – </a:t>
            </a:r>
            <a:r>
              <a:rPr lang="cs-CZ" b="1" dirty="0" smtClean="0"/>
              <a:t>3.645.241,- </a:t>
            </a:r>
            <a:r>
              <a:rPr lang="cs-CZ" b="1" dirty="0" smtClean="0"/>
              <a:t>Kč</a:t>
            </a:r>
            <a:endParaRPr lang="cs-CZ" b="1" dirty="0"/>
          </a:p>
          <a:p>
            <a:endParaRPr lang="cs-CZ" dirty="0"/>
          </a:p>
        </p:txBody>
      </p:sp>
      <p:pic>
        <p:nvPicPr>
          <p:cNvPr id="6" name="obrázek 2" descr="C:\Users\Jirka\AppData\Local\Packages\Microsoft.Windows.Photos_8wekyb3d8bbwe\TempState\ShareServiceTempFolder\logo-spolufinancovano-eu-plnobarevna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836" y="365125"/>
            <a:ext cx="3749895" cy="898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4" descr="E:\2021+\OP SZP\publicita\logo-strategickeho-planu-szp-na-obdobi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310" y="449463"/>
            <a:ext cx="3471169" cy="729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9838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err="1" smtClean="0"/>
              <a:t>Fiche</a:t>
            </a:r>
            <a:r>
              <a:rPr lang="cs-CZ" b="1" dirty="0" smtClean="0"/>
              <a:t> 6 – Neproduktivní infrastruktura v krajině</a:t>
            </a:r>
            <a:br>
              <a:rPr lang="cs-CZ" b="1" dirty="0" smtClean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838200" y="2032986"/>
            <a:ext cx="10515600" cy="46252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400" b="1" dirty="0" smtClean="0"/>
          </a:p>
          <a:p>
            <a:r>
              <a:rPr lang="cs-CZ" sz="2400" dirty="0" smtClean="0"/>
              <a:t>Oblasti podpory</a:t>
            </a:r>
          </a:p>
          <a:p>
            <a:r>
              <a:rPr lang="cs-CZ" sz="2400" dirty="0" smtClean="0"/>
              <a:t>Aktivity</a:t>
            </a:r>
          </a:p>
          <a:p>
            <a:r>
              <a:rPr lang="cs-CZ" sz="2400" dirty="0" smtClean="0"/>
              <a:t>Definice žadatele</a:t>
            </a:r>
          </a:p>
          <a:p>
            <a:r>
              <a:rPr lang="cs-CZ" sz="2400" dirty="0" smtClean="0"/>
              <a:t>Druh a výše dotace</a:t>
            </a:r>
          </a:p>
          <a:p>
            <a:r>
              <a:rPr lang="cs-CZ" sz="2400" dirty="0" smtClean="0"/>
              <a:t>Režim podpory</a:t>
            </a:r>
          </a:p>
          <a:p>
            <a:r>
              <a:rPr lang="cs-CZ" sz="2400" dirty="0" smtClean="0"/>
              <a:t>Způsobilé výdaje</a:t>
            </a:r>
          </a:p>
          <a:p>
            <a:r>
              <a:rPr lang="cs-CZ" sz="2400" dirty="0" smtClean="0"/>
              <a:t>Kritéria přijatelnosti</a:t>
            </a:r>
          </a:p>
          <a:p>
            <a:r>
              <a:rPr lang="cs-CZ" sz="2400" dirty="0" smtClean="0"/>
              <a:t>Seznam předkládaných příloh</a:t>
            </a:r>
          </a:p>
          <a:p>
            <a:r>
              <a:rPr lang="cs-CZ" sz="2400" dirty="0" smtClean="0"/>
              <a:t>Preferenční kritéria</a:t>
            </a:r>
          </a:p>
          <a:p>
            <a:pPr>
              <a:lnSpc>
                <a:spcPct val="100000"/>
              </a:lnSpc>
            </a:pPr>
            <a:endParaRPr lang="cs-CZ" sz="2400" dirty="0"/>
          </a:p>
        </p:txBody>
      </p:sp>
      <p:pic>
        <p:nvPicPr>
          <p:cNvPr id="5" name="obrázek 2" descr="C:\Users\Jirka\AppData\Local\Packages\Microsoft.Windows.Photos_8wekyb3d8bbwe\TempState\ShareServiceTempFolder\logo-spolufinancovano-eu-plnobarevna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836" y="365125"/>
            <a:ext cx="3749895" cy="898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4" descr="E:\2021+\OP SZP\publicita\logo-strategickeho-planu-szp-na-obdobi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310" y="449463"/>
            <a:ext cx="3471169" cy="729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3926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b="1" dirty="0" smtClean="0"/>
              <a:t>Žádost o dotaci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388093"/>
            <a:ext cx="10515600" cy="3788870"/>
          </a:xfrm>
        </p:spPr>
        <p:txBody>
          <a:bodyPr>
            <a:normAutofit/>
          </a:bodyPr>
          <a:lstStyle/>
          <a:p>
            <a:r>
              <a:rPr lang="cs-CZ" dirty="0" smtClean="0"/>
              <a:t>Popis projektu </a:t>
            </a:r>
          </a:p>
          <a:p>
            <a:r>
              <a:rPr lang="cs-CZ" dirty="0" smtClean="0"/>
              <a:t>Zakázky </a:t>
            </a:r>
          </a:p>
          <a:p>
            <a:r>
              <a:rPr lang="cs-CZ" dirty="0" smtClean="0"/>
              <a:t>Výdaje projektu</a:t>
            </a:r>
          </a:p>
          <a:p>
            <a:r>
              <a:rPr lang="cs-CZ" dirty="0" smtClean="0"/>
              <a:t>Preferenční kritéria žadatel</a:t>
            </a:r>
          </a:p>
          <a:p>
            <a:r>
              <a:rPr lang="cs-CZ" dirty="0" smtClean="0"/>
              <a:t>Preferenční kritéria MAS</a:t>
            </a:r>
          </a:p>
          <a:p>
            <a:r>
              <a:rPr lang="cs-CZ" dirty="0" smtClean="0"/>
              <a:t>Čestné prohlášení</a:t>
            </a:r>
          </a:p>
          <a:p>
            <a:endParaRPr lang="cs-CZ" dirty="0"/>
          </a:p>
        </p:txBody>
      </p:sp>
      <p:pic>
        <p:nvPicPr>
          <p:cNvPr id="5" name="obrázek 2" descr="C:\Users\Jirka\AppData\Local\Packages\Microsoft.Windows.Photos_8wekyb3d8bbwe\TempState\ShareServiceTempFolder\logo-spolufinancovano-eu-plnobarevna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836" y="365125"/>
            <a:ext cx="3749895" cy="898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4" descr="E:\2021+\OP SZP\publicita\logo-strategickeho-planu-szp-na-obdobi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310" y="449463"/>
            <a:ext cx="3471169" cy="729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9917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Proces </a:t>
            </a:r>
            <a:r>
              <a:rPr lang="cs-CZ" dirty="0"/>
              <a:t>hodnocení Výběrovou komisí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343705"/>
            <a:ext cx="10515600" cy="3833258"/>
          </a:xfrm>
        </p:spPr>
        <p:txBody>
          <a:bodyPr>
            <a:normAutofit/>
          </a:bodyPr>
          <a:lstStyle/>
          <a:p>
            <a:r>
              <a:rPr lang="cs-CZ" dirty="0"/>
              <a:t>Je vytvořena  hodnotící skupina (3 hodnotitelé)</a:t>
            </a:r>
          </a:p>
          <a:p>
            <a:r>
              <a:rPr lang="cs-CZ" dirty="0"/>
              <a:t>Obdrží podklady</a:t>
            </a:r>
          </a:p>
          <a:p>
            <a:r>
              <a:rPr lang="cs-CZ" dirty="0"/>
              <a:t>Hodnotí projekty podle jasně daných kritérií, které žadatel popsal  v ŽOD</a:t>
            </a:r>
          </a:p>
          <a:p>
            <a:r>
              <a:rPr lang="cs-CZ" dirty="0" smtClean="0"/>
              <a:t>Vznikne </a:t>
            </a:r>
            <a:r>
              <a:rPr lang="cs-CZ" dirty="0"/>
              <a:t>seznam  hodnocených projektů s přidělenými body včetně  odůvodnění </a:t>
            </a:r>
          </a:p>
          <a:p>
            <a:r>
              <a:rPr lang="cs-CZ" dirty="0"/>
              <a:t>Seznam a odůvodnění každého projektu postupuje  k výběru Výkonným výborem </a:t>
            </a:r>
          </a:p>
        </p:txBody>
      </p:sp>
      <p:pic>
        <p:nvPicPr>
          <p:cNvPr id="5" name="obrázek 2" descr="C:\Users\Jirka\AppData\Local\Packages\Microsoft.Windows.Photos_8wekyb3d8bbwe\TempState\ShareServiceTempFolder\logo-spolufinancovano-eu-plnobarevna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325" y="365125"/>
            <a:ext cx="3749895" cy="898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4" descr="E:\2021+\OP SZP\publicita\logo-strategickeho-planu-szp-na-obdobi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310" y="449463"/>
            <a:ext cx="3471169" cy="729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4752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Výběr </a:t>
            </a:r>
            <a:r>
              <a:rPr lang="cs-CZ" dirty="0"/>
              <a:t>projektů Výkonným výborem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920753"/>
            <a:ext cx="10515600" cy="3256210"/>
          </a:xfrm>
        </p:spPr>
        <p:txBody>
          <a:bodyPr/>
          <a:lstStyle/>
          <a:p>
            <a:r>
              <a:rPr lang="cs-CZ" dirty="0"/>
              <a:t>Výkonný výbor  rozhodne o výběru projektů – nesmí měnit pořadí</a:t>
            </a:r>
          </a:p>
          <a:p>
            <a:r>
              <a:rPr lang="cs-CZ" dirty="0" smtClean="0"/>
              <a:t>Vytvoří </a:t>
            </a:r>
            <a:r>
              <a:rPr lang="cs-CZ" dirty="0"/>
              <a:t>se seznam vybraných a nevybraných projektů, který výbor schválí </a:t>
            </a:r>
          </a:p>
          <a:p>
            <a:r>
              <a:rPr lang="cs-CZ" dirty="0"/>
              <a:t>Žadatelé jsou informováni (do 5 dnů</a:t>
            </a:r>
            <a:r>
              <a:rPr lang="cs-CZ" dirty="0" smtClean="0"/>
              <a:t>)</a:t>
            </a:r>
            <a:endParaRPr lang="cs-CZ" dirty="0"/>
          </a:p>
        </p:txBody>
      </p:sp>
      <p:pic>
        <p:nvPicPr>
          <p:cNvPr id="5" name="obrázek 2" descr="C:\Users\Jirka\AppData\Local\Packages\Microsoft.Windows.Photos_8wekyb3d8bbwe\TempState\ShareServiceTempFolder\logo-spolufinancovano-eu-plnobarevna.jpe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325" y="365125"/>
            <a:ext cx="3749895" cy="898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ázek 4" descr="E:\2021+\OP SZP\publicita\logo-strategickeho-planu-szp-na-obdobi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310" y="449463"/>
            <a:ext cx="3471169" cy="729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4507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Konzultace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551033"/>
              </p:ext>
            </p:extLst>
          </p:nvPr>
        </p:nvGraphicFramePr>
        <p:xfrm>
          <a:off x="929567" y="2303414"/>
          <a:ext cx="10513165" cy="4186420"/>
        </p:xfrm>
        <a:graphic>
          <a:graphicData uri="http://schemas.openxmlformats.org/drawingml/2006/table">
            <a:tbl>
              <a:tblPr/>
              <a:tblGrid>
                <a:gridCol w="3993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596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596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471">
                <a:tc>
                  <a:txBody>
                    <a:bodyPr/>
                    <a:lstStyle/>
                    <a:p>
                      <a:r>
                        <a:rPr lang="cs-CZ" b="1" dirty="0">
                          <a:effectLst/>
                        </a:rPr>
                        <a:t>Jméno a funkce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Telefon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e-mail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4352">
                <a:tc>
                  <a:txBody>
                    <a:bodyPr/>
                    <a:lstStyle/>
                    <a:p>
                      <a:endParaRPr lang="cs-CZ" b="1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0585">
                <a:tc>
                  <a:txBody>
                    <a:bodyPr/>
                    <a:lstStyle/>
                    <a:p>
                      <a:r>
                        <a:rPr lang="cs-CZ" b="1" dirty="0">
                          <a:effectLst/>
                        </a:rPr>
                        <a:t>Jana Vošahlíková</a:t>
                      </a:r>
                    </a:p>
                    <a:p>
                      <a:r>
                        <a:rPr lang="cs-CZ" b="1" baseline="0" dirty="0" smtClean="0">
                          <a:effectLst/>
                        </a:rPr>
                        <a:t>Projektový manažer </a:t>
                      </a:r>
                      <a:endParaRPr lang="cs-CZ" b="1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>
                          <a:effectLst/>
                        </a:rPr>
                        <a:t>775 163 690  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effectLst/>
                          <a:hlinkClick r:id="rId2"/>
                        </a:rPr>
                        <a:t>vosahlikova@maslabskeskaly.cz</a:t>
                      </a:r>
                      <a:r>
                        <a:rPr lang="cs-CZ" b="1" baseline="0" dirty="0" smtClean="0">
                          <a:effectLst/>
                        </a:rPr>
                        <a:t> </a:t>
                      </a:r>
                      <a:endParaRPr lang="cs-CZ" b="1" dirty="0">
                        <a:effectLst/>
                      </a:endParaRPr>
                    </a:p>
                    <a:p>
                      <a:endParaRPr lang="cs-CZ" b="1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2012">
                <a:tc>
                  <a:txBody>
                    <a:bodyPr/>
                    <a:lstStyle/>
                    <a:p>
                      <a:endParaRPr lang="cs-CZ" b="1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cs-CZ" b="1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286034"/>
                  </a:ext>
                </a:extLst>
              </a:tr>
            </a:tbl>
          </a:graphicData>
        </a:graphic>
      </p:graphicFrame>
      <p:pic>
        <p:nvPicPr>
          <p:cNvPr id="6" name="obrázek 2" descr="C:\Users\Jirka\AppData\Local\Packages\Microsoft.Windows.Photos_8wekyb3d8bbwe\TempState\ShareServiceTempFolder\logo-spolufinancovano-eu-plnobarevna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325" y="365125"/>
            <a:ext cx="3749895" cy="898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4" descr="E:\2021+\OP SZP\publicita\logo-strategickeho-planu-szp-na-obdobi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310" y="449463"/>
            <a:ext cx="3471169" cy="729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00185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2743</TotalTime>
  <Words>184</Words>
  <Application>Microsoft Office PowerPoint</Application>
  <PresentationFormat>Širokoúhlá obrazovka</PresentationFormat>
  <Paragraphs>45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Prezentace aplikace PowerPoint</vt:lpstr>
      <vt:lpstr>    Základní informace o výzvě </vt:lpstr>
      <vt:lpstr>      Fiche 6 – Neproduktivní infrastruktura v krajině  </vt:lpstr>
      <vt:lpstr>   Žádost o dotaci</vt:lpstr>
      <vt:lpstr>   Proces hodnocení Výběrovou komisí</vt:lpstr>
      <vt:lpstr>   Výběr projektů Výkonným výborem </vt:lpstr>
      <vt:lpstr>   Konzultace </vt:lpstr>
    </vt:vector>
  </TitlesOfParts>
  <Company>MAS Labské skály, z.s.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 - 1. výzva PRV</dc:title>
  <dc:creator>Jiřina Bischoffiova</dc:creator>
  <cp:lastModifiedBy>Jiří Zikmund</cp:lastModifiedBy>
  <cp:revision>132</cp:revision>
  <cp:lastPrinted>2023-01-23T07:34:14Z</cp:lastPrinted>
  <dcterms:created xsi:type="dcterms:W3CDTF">2017-02-14T08:09:10Z</dcterms:created>
  <dcterms:modified xsi:type="dcterms:W3CDTF">2025-03-05T09:55:16Z</dcterms:modified>
</cp:coreProperties>
</file>