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64" r:id="rId2"/>
    <p:sldId id="257" r:id="rId3"/>
    <p:sldId id="265" r:id="rId4"/>
    <p:sldId id="283" r:id="rId5"/>
    <p:sldId id="285" r:id="rId6"/>
    <p:sldId id="271" r:id="rId7"/>
    <p:sldId id="273" r:id="rId8"/>
    <p:sldId id="284" r:id="rId9"/>
    <p:sldId id="269" r:id="rId10"/>
    <p:sldId id="259" r:id="rId11"/>
    <p:sldId id="313" r:id="rId12"/>
    <p:sldId id="312" r:id="rId13"/>
    <p:sldId id="314" r:id="rId14"/>
    <p:sldId id="278" r:id="rId15"/>
    <p:sldId id="279" r:id="rId16"/>
    <p:sldId id="281" r:id="rId17"/>
    <p:sldId id="301" r:id="rId18"/>
    <p:sldId id="310" r:id="rId19"/>
    <p:sldId id="316" r:id="rId20"/>
    <p:sldId id="317" r:id="rId21"/>
    <p:sldId id="318" r:id="rId22"/>
    <p:sldId id="319" r:id="rId23"/>
    <p:sldId id="320" r:id="rId24"/>
    <p:sldId id="321" r:id="rId25"/>
    <p:sldId id="315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02" r:id="rId44"/>
    <p:sldId id="304" r:id="rId45"/>
    <p:sldId id="305" r:id="rId46"/>
    <p:sldId id="306" r:id="rId47"/>
    <p:sldId id="308" r:id="rId48"/>
    <p:sldId id="339" r:id="rId49"/>
    <p:sldId id="307" r:id="rId50"/>
    <p:sldId id="340" r:id="rId51"/>
    <p:sldId id="262" r:id="rId52"/>
    <p:sldId id="309" r:id="rId53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100D-0416-4EE5-8332-A9076DBFDC68}" type="datetimeFigureOut">
              <a:rPr lang="cs-CZ" smtClean="0"/>
              <a:pPr/>
              <a:t>29.04.2020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FFAF-DACC-4794-9931-C5C25918B78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B766-6777-4575-B23F-9E50FE2881EE}" type="datetimeFigureOut">
              <a:rPr lang="cs-CZ" smtClean="0"/>
              <a:pPr/>
              <a:t>29.04.2020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5934" y="3199352"/>
            <a:ext cx="7894446" cy="303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2C732-B211-43E5-9B55-5C0A44B3215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BB0EF-8E63-40CE-9D5A-212A46474B20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60BF-5916-4062-9B92-E81952A19365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5921-F3E5-4F20-B99B-9338CC09A9CC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6B8B-B4C2-4AF9-A975-3D13B09B57DB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2192-1781-4786-B6C6-ED0A5B8E688E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9639-2BAD-4832-9C77-A948875494FA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3E77-3175-45A8-8873-D92336C3A84D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E535-0BDD-40EB-9DB7-EAAC64BC7F30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F26C-3C89-4D6D-AD3F-6D56DB687616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BD57-CCD6-4B30-BB61-F78775D59839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B7CB-9C7C-4729-90AF-3FAB0BA8A314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2A5C-D5A3-4F80-BFE6-EE018502BEFC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8084-8179-4489-B487-F7BC702F86DF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3C0C5-8AE6-4EB1-804D-17B6B04A4389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CB4C-A82B-4F9F-9656-D6512CA57F2D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A70B-0E6E-4384-AB9E-B9497B15E4B1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2DF-BF1A-4231-8687-FDFCAB731B51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EE5947-77F7-4FCE-B680-E5E16A24DC4C}" type="datetime1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mpsv.cz/ISPV.php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ske-socialni-podnikani.cz/cz/kdo-poradi/lokalni-konzultanti-mpsv" TargetMode="External"/><Relationship Id="rId2" Type="http://schemas.openxmlformats.org/officeDocument/2006/relationships/hyperlink" Target="http://www.ceske-socialni-podnikani.cz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ceske-socialni-podnikani.cz/cz/kdo-poradi/experti-kouci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sofrova.masls@seznam.cz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0284" y="1097280"/>
            <a:ext cx="106901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800" b="1" dirty="0" smtClean="0"/>
              <a:t>Výzva č. 10  z OPZ  - Výzva MAS Labské skály z.s. -Podpora provozu sociálních podniků- II. </a:t>
            </a:r>
            <a:endParaRPr lang="cs-CZ" sz="4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6" y="3996267"/>
            <a:ext cx="10058400" cy="165703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/>
          <a:lstStyle/>
          <a:p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1712423"/>
            <a:ext cx="10018713" cy="407877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cs-CZ" sz="6700" b="1" dirty="0" smtClean="0"/>
              <a:t>Představení výzvy</a:t>
            </a:r>
          </a:p>
          <a:p>
            <a:r>
              <a:rPr lang="cs-CZ" sz="4400" dirty="0" smtClean="0"/>
              <a:t>Číslo </a:t>
            </a:r>
            <a:r>
              <a:rPr lang="cs-CZ" sz="4400" dirty="0" smtClean="0"/>
              <a:t>výzvy: 842/03_16_047/CLLD_15_01_184 </a:t>
            </a:r>
          </a:p>
          <a:p>
            <a:r>
              <a:rPr lang="cs-CZ" sz="4400" dirty="0" smtClean="0"/>
              <a:t>Prioritní osa 2 Sociální začleňování a boj s chudobou </a:t>
            </a:r>
          </a:p>
          <a:p>
            <a:r>
              <a:rPr lang="cs-CZ" sz="4400" dirty="0" smtClean="0"/>
              <a:t>Investiční priorita 2.3 Strategie </a:t>
            </a:r>
            <a:r>
              <a:rPr lang="cs-CZ" sz="4400" dirty="0" err="1" smtClean="0"/>
              <a:t>komunitně</a:t>
            </a:r>
            <a:r>
              <a:rPr lang="cs-CZ" sz="4400" dirty="0" smtClean="0"/>
              <a:t> vedeného místního rozvoje </a:t>
            </a:r>
          </a:p>
          <a:p>
            <a:r>
              <a:rPr lang="cs-CZ" sz="4400" dirty="0" smtClean="0"/>
              <a:t>Specifický cíl 2.3.1 Zvýšit zapojení lokálních aktérů do řešení problémů nezaměstnanosti a sociálního začleňování ve venkovských oblastech </a:t>
            </a:r>
          </a:p>
          <a:p>
            <a:r>
              <a:rPr lang="cs-CZ" sz="4400" dirty="0" smtClean="0"/>
              <a:t>Vyhlášení výzvy: 28. 2. 2019 </a:t>
            </a:r>
          </a:p>
          <a:p>
            <a:r>
              <a:rPr lang="cs-CZ" sz="4400" dirty="0" smtClean="0"/>
              <a:t>Zahájení příjmu žádostí: 28. 2. 2019, 04:00 </a:t>
            </a:r>
          </a:p>
          <a:p>
            <a:r>
              <a:rPr lang="cs-CZ" sz="4400" dirty="0" smtClean="0"/>
              <a:t>Ukončení příjmu žádostí o podporu: 30. 4. 2019, 12:00 </a:t>
            </a:r>
          </a:p>
          <a:p>
            <a:r>
              <a:rPr lang="cs-CZ" sz="4400" dirty="0" smtClean="0"/>
              <a:t>Informace na  www.maslabskeskaly.cz</a:t>
            </a:r>
            <a:endParaRPr lang="cs-CZ" sz="4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62" y="55386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9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71353" y="1562793"/>
            <a:ext cx="1019971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 smtClean="0"/>
          </a:p>
          <a:p>
            <a:r>
              <a:rPr lang="cs-CZ" sz="2400" b="1" dirty="0" smtClean="0"/>
              <a:t>Finanční alokace výzvy </a:t>
            </a:r>
          </a:p>
          <a:p>
            <a:r>
              <a:rPr lang="cs-CZ" sz="2800" dirty="0" smtClean="0"/>
              <a:t>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8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Rozhodná pro výběr projektů k financování: 3 000 </a:t>
            </a:r>
            <a:r>
              <a:rPr lang="cs-CZ" sz="2400" dirty="0" err="1" smtClean="0"/>
              <a:t>000</a:t>
            </a:r>
            <a:r>
              <a:rPr lang="cs-CZ" sz="2400" dirty="0" smtClean="0"/>
              <a:t>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Minimální výše celkových způsobilých výdajů: 400 000,- Kč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výše celkových způsobilých výdajů: 3 000 </a:t>
            </a:r>
            <a:r>
              <a:rPr lang="cs-CZ" sz="2400" dirty="0" err="1" smtClean="0"/>
              <a:t>000</a:t>
            </a:r>
            <a:r>
              <a:rPr lang="cs-CZ" sz="2400" dirty="0" smtClean="0"/>
              <a:t>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délka projektu: 24 měsíců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Nejzazší datum pro ukončení fyzické realizace projektu: 31. 12. 2022 </a:t>
            </a:r>
          </a:p>
          <a:p>
            <a:endParaRPr lang="cs-CZ" sz="2400" dirty="0" smtClean="0"/>
          </a:p>
          <a:p>
            <a:r>
              <a:rPr lang="cs-CZ" sz="2400" b="1" dirty="0" smtClean="0"/>
              <a:t>Forma podpory: ex-ante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89285"/>
            <a:ext cx="10058400" cy="1657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96785" y="1354975"/>
            <a:ext cx="1052114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>
                <a:latin typeface="Arial"/>
                <a:cs typeface="Arial"/>
              </a:rPr>
              <a:t>Cíl výzvy</a:t>
            </a:r>
          </a:p>
          <a:p>
            <a:r>
              <a:rPr lang="cs-CZ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dirty="0" smtClean="0"/>
              <a:t>Realizace následujících aktivit přispěje ke zlepšení sociální ekonomiky na území MAS Labské skály a to podporou akcí neinvestičního charakteru v oblasti sociálního podnikání. Jedná se o podporu vzniku a rozvoje sociálních podniků, kde získají uplatnění osoby, které jsou na trhu práce ohroženy. Na základě analýzy v území byla zjištěna potřeba cíleně podporovat skupiny obyvatel, které jsou sociálním vyloučením ohrožené, aby se neocitly na okraji společnosti a to rozvojem sociálních podniků. Využitím podpory vznikne nová podnikatelská aktivita nebo dojde k rozšíření nabízených produktů a služeb a dále dojde ke spolupráci partnerů na trhu práce. 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Cílem opatření je podpořit podnikatelské prostředí zohledňující potřeby a specifika cílových skupin při jejich začleňování na trh práce a zohledňující potřeby a možnosti v území.</a:t>
            </a:r>
          </a:p>
          <a:p>
            <a:r>
              <a:rPr lang="cs-CZ" dirty="0" smtClean="0"/>
              <a:t> </a:t>
            </a:r>
          </a:p>
          <a:p>
            <a:r>
              <a:rPr lang="cs-CZ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dirty="0" smtClean="0"/>
              <a:t>Budou podporovány pouze aktivity, které mají přímý dopad na cílové skupiny, tj. aktivity zaměřené na přímou práci s cílovými skupinami. 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Jednotlivé aktivity lze při realizaci projektů mezi sebou navzájem kombinovat. Z popisu projektu však musí být jasně zřejmé, které činnosti spadají do dané aktivity a stejně tak musí být náklady na jednotlivé typy aktivit odděleny v rozpočtu projektu.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878676" y="1695796"/>
            <a:ext cx="964830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/>
              <a:t>Cílové skupiny</a:t>
            </a:r>
          </a:p>
          <a:p>
            <a:pPr algn="ctr"/>
            <a:r>
              <a:rPr lang="cs-CZ" sz="2400" b="1" dirty="0"/>
              <a:t>1.1. Integrační sociální podnik </a:t>
            </a:r>
            <a:endParaRPr lang="cs-CZ" sz="2400" dirty="0"/>
          </a:p>
          <a:p>
            <a:endParaRPr lang="pl-PL" sz="2400" b="1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b="1" dirty="0" smtClean="0"/>
              <a:t>Osoby sociálně vyloučené nebo ohrožené sociálním vyloučením</a:t>
            </a:r>
            <a:r>
              <a:rPr lang="cs-CZ" sz="2400" dirty="0" smtClean="0"/>
              <a:t>, a to:</a:t>
            </a:r>
          </a:p>
          <a:p>
            <a:r>
              <a:rPr lang="cs-CZ" sz="2400" dirty="0" smtClean="0"/>
              <a:t> </a:t>
            </a:r>
          </a:p>
          <a:p>
            <a:pPr>
              <a:buFontTx/>
              <a:buChar char="-"/>
            </a:pPr>
            <a:r>
              <a:rPr lang="cs-CZ" sz="2400" dirty="0" smtClean="0"/>
              <a:t>Osoby dlouhodobě či opakovaně nezaměstnané</a:t>
            </a:r>
          </a:p>
          <a:p>
            <a:endParaRPr lang="cs-CZ" sz="2400" dirty="0" smtClean="0"/>
          </a:p>
          <a:p>
            <a:pPr>
              <a:buFontTx/>
              <a:buChar char="-"/>
            </a:pPr>
            <a:r>
              <a:rPr lang="cs-CZ" sz="2400" dirty="0" smtClean="0"/>
              <a:t> Osoby se zdravotním postižením</a:t>
            </a:r>
          </a:p>
          <a:p>
            <a:endParaRPr lang="cs-CZ" sz="2400" dirty="0" smtClean="0"/>
          </a:p>
          <a:p>
            <a:pPr>
              <a:buFontTx/>
              <a:buChar char="-"/>
            </a:pPr>
            <a:r>
              <a:rPr lang="cs-CZ" sz="2400" dirty="0" smtClean="0"/>
              <a:t> Osoby v nebo po výkonu trestu</a:t>
            </a:r>
          </a:p>
          <a:p>
            <a:endParaRPr lang="cs-CZ" sz="2400" dirty="0" smtClean="0"/>
          </a:p>
          <a:p>
            <a:pPr>
              <a:buFontTx/>
              <a:buChar char="-"/>
            </a:pPr>
            <a:r>
              <a:rPr lang="cs-CZ" sz="2400" dirty="0" smtClean="0"/>
              <a:t> Osoby opouštějící institucionální zařízení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008909" y="1878676"/>
            <a:ext cx="8451273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/>
              <a:t>Oprávnění žadatelé</a:t>
            </a:r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Obchodní korporace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OSVČ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Nestátní neziskové organizace – historie subjektu delší než jeden rok, sociální podnikání musí být uvedeno ve zřizovací listině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02921" y="482138"/>
            <a:ext cx="10018713" cy="831273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>Míra podpory</a:t>
            </a:r>
            <a:endParaRPr lang="cs-CZ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27207"/>
              </p:ext>
            </p:extLst>
          </p:nvPr>
        </p:nvGraphicFramePr>
        <p:xfrm>
          <a:off x="1911928" y="1795548"/>
          <a:ext cx="9825641" cy="4738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8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1957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žadatel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Evropský podíl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Příjemce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Státní rozpočet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814">
                <a:tc>
                  <a:txBody>
                    <a:bodyPr/>
                    <a:lstStyle/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Soukromoprávní subjekty vykonávající veřejně prospěšnou činnost (v případě aktivity 4.1 Integrační sociální podnik a 4.2 Environmentální sociální podnik):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Obecně prospěšné společnosti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Spolky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Ústavy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Církve a náboženské společnosti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Nadace a nadační fondy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Místní akční skupiny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Hospodářská komora, Agrární komora </a:t>
                      </a:r>
                    </a:p>
                    <a:p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Svazy, asociace</a:t>
                      </a:r>
                      <a:endParaRPr lang="cs-CZ" sz="16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85 %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15 %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0 %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4484">
                <a:tc>
                  <a:txBody>
                    <a:bodyPr/>
                    <a:lstStyle/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Ostatní subjekty neobsažené ve výše uvedených kategoriích: </a:t>
                      </a:r>
                    </a:p>
                    <a:p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Obchodní společnosti: veřejná obchodní společnost, komanditní společnost, s. r. o.,a. s., evropská společnost, evropské hospodářské zájmové sdružení, Státní podniky, Družstva: družstvo, evropská družstevní společnost, OSVČ, Profesní komory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85 %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15 %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sz="1600" dirty="0" smtClean="0"/>
                    </a:p>
                    <a:p>
                      <a:pPr algn="ctr"/>
                      <a:endParaRPr lang="cs-CZ" sz="1600" dirty="0" smtClean="0"/>
                    </a:p>
                    <a:p>
                      <a:pPr algn="ctr"/>
                      <a:r>
                        <a:rPr lang="cs-CZ" sz="1600" dirty="0" smtClean="0"/>
                        <a:t>0 %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282633"/>
            <a:ext cx="10058400" cy="1596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280161" y="1554480"/>
            <a:ext cx="103022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3200" b="1" dirty="0" smtClean="0">
                <a:latin typeface="Arial"/>
                <a:cs typeface="Arial"/>
              </a:rPr>
              <a:t>Křížové financování a nepřímé náklady</a:t>
            </a:r>
          </a:p>
          <a:p>
            <a:pPr lvl="1"/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b="1" dirty="0" smtClean="0"/>
              <a:t>Křížové financování</a:t>
            </a:r>
          </a:p>
          <a:p>
            <a:pPr lvl="1"/>
            <a:r>
              <a:rPr lang="cs-CZ" sz="2000" dirty="0" smtClean="0"/>
              <a:t>V rámci této výzvy není využití křížového financování umožněno</a:t>
            </a:r>
          </a:p>
          <a:p>
            <a:pPr lvl="1"/>
            <a:r>
              <a:rPr lang="cs-CZ" sz="2000" b="1" dirty="0" smtClean="0"/>
              <a:t> </a:t>
            </a:r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• </a:t>
            </a:r>
            <a:r>
              <a:rPr lang="cs-CZ" sz="2000" b="1" dirty="0" smtClean="0"/>
              <a:t>Nepřímé náklady </a:t>
            </a:r>
            <a:r>
              <a:rPr lang="cs-CZ" sz="2000" dirty="0" smtClean="0"/>
              <a:t>Nepřímé náklady mohou dosahovat maximálně 25%</a:t>
            </a:r>
          </a:p>
          <a:p>
            <a:r>
              <a:rPr lang="cs-CZ" sz="2000" dirty="0" smtClean="0"/>
              <a:t>         přímých způsobilých nákladů projektu</a:t>
            </a:r>
          </a:p>
          <a:p>
            <a:endParaRPr lang="cs-CZ" sz="2400" dirty="0" smtClean="0"/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77742"/>
              </p:ext>
            </p:extLst>
          </p:nvPr>
        </p:nvGraphicFramePr>
        <p:xfrm>
          <a:off x="1729046" y="3696426"/>
          <a:ext cx="9603971" cy="2351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5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6756">
                <a:tc>
                  <a:txBody>
                    <a:bodyPr/>
                    <a:lstStyle/>
                    <a:p>
                      <a:r>
                        <a:rPr lang="cs-CZ" dirty="0" smtClean="0"/>
                        <a:t>Podíl  nákupu služeb a celkových způsobilých nákladech</a:t>
                      </a:r>
                    </a:p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podílu nepřímých nákladů oproti výše uvedenému  procentu (25%)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82">
                <a:tc>
                  <a:txBody>
                    <a:bodyPr/>
                    <a:lstStyle/>
                    <a:p>
                      <a:r>
                        <a:rPr lang="cs-CZ" dirty="0" smtClean="0"/>
                        <a:t>Do  60%  včetně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25%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312">
                <a:tc>
                  <a:txBody>
                    <a:bodyPr/>
                    <a:lstStyle/>
                    <a:p>
                      <a:r>
                        <a:rPr lang="cs-CZ" dirty="0" smtClean="0"/>
                        <a:t>Více než 60% a méně než 90%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na 3/5 (60%) základního podílu na 15%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82">
                <a:tc>
                  <a:txBody>
                    <a:bodyPr/>
                    <a:lstStyle/>
                    <a:p>
                      <a:r>
                        <a:rPr lang="cs-CZ" dirty="0" smtClean="0"/>
                        <a:t>90% a výše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na 1/5 (20%) základního podílu , tj. 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440873" y="1762299"/>
            <a:ext cx="1008610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/>
              <a:t>Podporované aktivity</a:t>
            </a:r>
            <a:endParaRPr lang="cs-CZ" sz="32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Vznik nových a rozvoj existujících podnikatelských aktivit v oblasti sociálního podnikání </a:t>
            </a:r>
          </a:p>
          <a:p>
            <a:endParaRPr lang="cs-CZ" sz="2400" dirty="0" smtClean="0"/>
          </a:p>
          <a:p>
            <a:r>
              <a:rPr lang="cs-CZ" sz="2400" dirty="0" smtClean="0"/>
              <a:t>    1.1 Integrační sociální podnik </a:t>
            </a:r>
          </a:p>
          <a:p>
            <a:r>
              <a:rPr lang="cs-CZ" sz="2400" dirty="0" smtClean="0"/>
              <a:t>    1.2 Environmentální sociální podnik </a:t>
            </a:r>
          </a:p>
          <a:p>
            <a:r>
              <a:rPr lang="cs-CZ" sz="2400" dirty="0" smtClean="0"/>
              <a:t> </a:t>
            </a:r>
          </a:p>
          <a:p>
            <a:r>
              <a:rPr lang="cs-CZ" sz="2400" dirty="0" smtClean="0"/>
              <a:t> </a:t>
            </a:r>
          </a:p>
          <a:p>
            <a:r>
              <a:rPr lang="cs-CZ" sz="2400" dirty="0" smtClean="0"/>
              <a:t>Popis podporovaných aktivit je uveden v příloze č. 2  - Popis podporovaných aktivit   výzvy MAS.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78274" y="202277"/>
            <a:ext cx="10018713" cy="864523"/>
          </a:xfrm>
        </p:spPr>
        <p:txBody>
          <a:bodyPr>
            <a:normAutofit fontScale="90000"/>
          </a:bodyPr>
          <a:lstStyle/>
          <a:p>
            <a:r>
              <a:rPr lang="cs-CZ" sz="2700" b="1" dirty="0" smtClean="0"/>
              <a:t/>
            </a:r>
            <a:br>
              <a:rPr lang="cs-CZ" sz="2700" b="1" dirty="0" smtClean="0"/>
            </a:br>
            <a:endParaRPr lang="cs-CZ" sz="27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9789" y="1820487"/>
            <a:ext cx="10390910" cy="503751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cs-CZ" sz="3200" b="1" dirty="0"/>
              <a:t>Podporované aktivity</a:t>
            </a:r>
            <a:br>
              <a:rPr lang="cs-CZ" sz="3200" b="1" dirty="0"/>
            </a:br>
            <a:r>
              <a:rPr lang="cs-CZ" sz="3200" b="1" dirty="0"/>
              <a:t> 1.1. Integrační sociální podnik</a:t>
            </a:r>
            <a:endParaRPr lang="cs-CZ" sz="3200" dirty="0" smtClean="0"/>
          </a:p>
          <a:p>
            <a:pPr>
              <a:buNone/>
            </a:pPr>
            <a:r>
              <a:rPr lang="cs-CZ" sz="1800" dirty="0" smtClean="0"/>
              <a:t>Příjemce </a:t>
            </a:r>
            <a:r>
              <a:rPr lang="cs-CZ" sz="1800" dirty="0" smtClean="0"/>
              <a:t>musí naplňovat současně tyto principy a charakteristiky sociálního podnikání </a:t>
            </a: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200" b="1" dirty="0" smtClean="0"/>
              <a:t>Společensky prospěšný cíl</a:t>
            </a:r>
          </a:p>
          <a:p>
            <a:pPr>
              <a:buNone/>
            </a:pPr>
            <a:r>
              <a:rPr lang="cs-CZ" sz="2200" b="1" dirty="0" smtClean="0"/>
              <a:t> - </a:t>
            </a:r>
            <a:r>
              <a:rPr lang="cs-CZ" sz="2200" dirty="0" smtClean="0"/>
              <a:t>společensky prospěšný cíl zaměstnávání a sociálního začleňování osob znevýhodněných na  trhu práce formulován v zakládacích dokumentech</a:t>
            </a:r>
            <a:endParaRPr lang="cs-CZ" sz="2200" b="1" dirty="0" smtClean="0"/>
          </a:p>
          <a:p>
            <a:pPr>
              <a:buNone/>
            </a:pPr>
            <a:r>
              <a:rPr lang="cs-CZ" sz="2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200" b="1" dirty="0" smtClean="0"/>
              <a:t>Sociální prospěch</a:t>
            </a:r>
          </a:p>
          <a:p>
            <a:pPr>
              <a:buNone/>
            </a:pPr>
            <a:r>
              <a:rPr lang="cs-CZ" sz="2200" b="1" dirty="0" smtClean="0"/>
              <a:t> - </a:t>
            </a:r>
            <a:r>
              <a:rPr lang="cs-CZ" sz="2200" dirty="0" smtClean="0"/>
              <a:t>zaměstnávání a sociální začleňování osob ze znevýhodněných  skupin</a:t>
            </a:r>
          </a:p>
          <a:p>
            <a:pPr>
              <a:buNone/>
            </a:pPr>
            <a:r>
              <a:rPr lang="cs-CZ" sz="2200" dirty="0" smtClean="0"/>
              <a:t> - účast zaměstnanců a členů na směřování podniku</a:t>
            </a:r>
          </a:p>
          <a:p>
            <a:pPr>
              <a:buNone/>
            </a:pPr>
            <a:r>
              <a:rPr lang="cs-CZ" sz="2200" dirty="0" smtClean="0"/>
              <a:t> - důraz na rozvoj pracovních kompetencí znevýhodněných  zaměstnanců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9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596044" y="1479665"/>
            <a:ext cx="1024959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b="1" dirty="0"/>
              <a:t>Podporované </a:t>
            </a:r>
            <a:r>
              <a:rPr lang="cs-CZ" sz="3600" b="1" dirty="0" smtClean="0"/>
              <a:t>aktivity </a:t>
            </a:r>
            <a:r>
              <a:rPr lang="cs-CZ" sz="2000" b="1" dirty="0" smtClean="0"/>
              <a:t> </a:t>
            </a:r>
            <a:r>
              <a:rPr lang="cs-CZ" sz="2000" b="1" dirty="0"/>
              <a:t>1.1. Integrační sociální podnik</a:t>
            </a:r>
            <a:endParaRPr lang="cs-CZ" sz="2000" dirty="0"/>
          </a:p>
          <a:p>
            <a:pPr>
              <a:buNone/>
            </a:pPr>
            <a:endParaRPr lang="cs-CZ" sz="2200" dirty="0" smtClean="0">
              <a:solidFill>
                <a:schemeClr val="accent1">
                  <a:lumMod val="75000"/>
                </a:schemeClr>
              </a:solidFill>
              <a:cs typeface="Arial"/>
            </a:endParaRPr>
          </a:p>
          <a:p>
            <a:pPr>
              <a:buNone/>
            </a:pP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cs typeface="Arial"/>
              </a:rPr>
              <a:t>•</a:t>
            </a:r>
            <a:r>
              <a:rPr lang="cs-CZ" sz="2000" b="1" dirty="0" smtClean="0"/>
              <a:t> </a:t>
            </a:r>
            <a:r>
              <a:rPr lang="cs-CZ" sz="2000" b="1" dirty="0" smtClean="0"/>
              <a:t>Ekonomický prospěch</a:t>
            </a:r>
            <a:endParaRPr lang="cs-CZ" sz="2000" dirty="0" smtClean="0"/>
          </a:p>
          <a:p>
            <a:pPr>
              <a:buFontTx/>
              <a:buChar char="-"/>
            </a:pPr>
            <a:r>
              <a:rPr lang="cs-CZ" sz="2000" dirty="0" smtClean="0"/>
              <a:t>minimálně 51 % případného zisku je reinvestováno do rozvoje sociálního podniku</a:t>
            </a:r>
          </a:p>
          <a:p>
            <a:r>
              <a:rPr lang="cs-CZ" sz="2000" dirty="0" smtClean="0"/>
              <a:t>   a/nebo pro naplnění jeho  společensky prospěšných cílů</a:t>
            </a:r>
          </a:p>
          <a:p>
            <a:pPr>
              <a:buNone/>
            </a:pPr>
            <a:r>
              <a:rPr lang="cs-CZ" sz="2000" dirty="0" smtClean="0"/>
              <a:t>-nezávislost (autonomie) v manažerském rozhodování a   řízení na externích </a:t>
            </a:r>
          </a:p>
          <a:p>
            <a:pPr>
              <a:buNone/>
            </a:pPr>
            <a:r>
              <a:rPr lang="cs-CZ" sz="2000" dirty="0" smtClean="0"/>
              <a:t>   zakladatelích nebo zřizovatelích </a:t>
            </a:r>
          </a:p>
          <a:p>
            <a:pPr>
              <a:buFontTx/>
              <a:buChar char="-"/>
            </a:pPr>
            <a:r>
              <a:rPr lang="cs-CZ" sz="2000" dirty="0" smtClean="0"/>
              <a:t>alespoň 30 % podíl tržeb z prodeje výrobků a služeb na  celkových výnosech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cs typeface="Arial"/>
              </a:rPr>
              <a:t>• </a:t>
            </a:r>
            <a:r>
              <a:rPr lang="cs-CZ" sz="2000" b="1" dirty="0" smtClean="0"/>
              <a:t>Environmentální prospěch </a:t>
            </a:r>
          </a:p>
          <a:p>
            <a:pPr>
              <a:buFontTx/>
              <a:buChar char="-"/>
            </a:pPr>
            <a:r>
              <a:rPr lang="cs-CZ" sz="2000" dirty="0" smtClean="0"/>
              <a:t>zohledňování environmentálních aspektů výroby i   spotřeby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cs typeface="Arial"/>
              </a:rPr>
              <a:t>• </a:t>
            </a:r>
            <a:r>
              <a:rPr lang="cs-CZ" sz="2000" b="1" dirty="0" smtClean="0"/>
              <a:t>Místní prospěch</a:t>
            </a: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- přednostní uspokojování potřeb místní komunity a místní   poptávky</a:t>
            </a:r>
          </a:p>
          <a:p>
            <a:pPr>
              <a:buNone/>
            </a:pPr>
            <a:r>
              <a:rPr lang="cs-CZ" sz="2000" dirty="0" smtClean="0"/>
              <a:t>-využívání přednostně místních zdrojů</a:t>
            </a:r>
          </a:p>
          <a:p>
            <a:pPr>
              <a:buNone/>
            </a:pPr>
            <a:r>
              <a:rPr lang="cs-CZ" sz="2000" dirty="0" smtClean="0"/>
              <a:t>-spolupráce sociálního podniku s lokálními aktéry na území  MAS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3048000" y="0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 smtClean="0"/>
              <a:t/>
            </a:r>
            <a:br>
              <a:rPr lang="cs-CZ" b="1" dirty="0" smtClean="0"/>
            </a:b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429788" y="1554480"/>
            <a:ext cx="10605457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b="1" dirty="0"/>
              <a:t>Podporované </a:t>
            </a:r>
            <a:r>
              <a:rPr lang="cs-CZ" sz="3600" b="1" dirty="0" smtClean="0"/>
              <a:t>aktivity </a:t>
            </a:r>
            <a:r>
              <a:rPr lang="cs-CZ" b="1" dirty="0" smtClean="0"/>
              <a:t> </a:t>
            </a:r>
            <a:r>
              <a:rPr lang="cs-CZ" b="1" dirty="0"/>
              <a:t>1.2. Environmentální sociální </a:t>
            </a:r>
            <a:r>
              <a:rPr lang="cs-CZ" b="1" dirty="0" smtClean="0"/>
              <a:t>podnik</a:t>
            </a:r>
          </a:p>
          <a:p>
            <a:endParaRPr lang="cs-CZ" dirty="0" smtClean="0"/>
          </a:p>
          <a:p>
            <a:r>
              <a:rPr lang="cs-CZ" dirty="0" smtClean="0"/>
              <a:t>Příjemce musí naplňovat současně tyto principy a charakteristiky sociálního podnikání </a:t>
            </a:r>
          </a:p>
          <a:p>
            <a:endParaRPr lang="cs-CZ" dirty="0" smtClean="0"/>
          </a:p>
          <a:p>
            <a:r>
              <a:rPr lang="cs-CZ" sz="2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• </a:t>
            </a:r>
            <a:r>
              <a:rPr lang="cs-CZ" sz="2200" b="1" dirty="0" smtClean="0"/>
              <a:t>Společensky prospěšný cíl</a:t>
            </a:r>
          </a:p>
          <a:p>
            <a:r>
              <a:rPr lang="cs-CZ" sz="2200" b="1" dirty="0" smtClean="0"/>
              <a:t> - </a:t>
            </a:r>
            <a:r>
              <a:rPr lang="cs-CZ" sz="2200" dirty="0" smtClean="0"/>
              <a:t>podnik existuje za účelem naplnění společensky  prospěšného  cíle, kterým je řešení konkrétního   </a:t>
            </a:r>
          </a:p>
          <a:p>
            <a:r>
              <a:rPr lang="cs-CZ" sz="2200" dirty="0" smtClean="0"/>
              <a:t>   environmentálního   problému a zaměstnávání a sociální začleňování osob  znevýhodněných na trhu práce;  tento cíl </a:t>
            </a:r>
          </a:p>
          <a:p>
            <a:r>
              <a:rPr lang="cs-CZ" sz="2200" dirty="0" smtClean="0"/>
              <a:t>   je formulován  v zakládacích dokumentech</a:t>
            </a:r>
          </a:p>
          <a:p>
            <a:endParaRPr lang="cs-CZ" sz="2200" b="1" dirty="0" smtClean="0"/>
          </a:p>
          <a:p>
            <a:r>
              <a:rPr lang="cs-CZ" sz="2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200" b="1" dirty="0" smtClean="0"/>
              <a:t>Sociální prospěch</a:t>
            </a:r>
          </a:p>
          <a:p>
            <a:pPr>
              <a:buNone/>
            </a:pPr>
            <a:r>
              <a:rPr lang="cs-CZ" sz="2200" b="1" dirty="0" smtClean="0"/>
              <a:t> - </a:t>
            </a:r>
            <a:r>
              <a:rPr lang="cs-CZ" sz="2200" dirty="0" smtClean="0"/>
              <a:t>zaměstnávání a sociální začleňování osob ze znevýhodněných  skupin</a:t>
            </a:r>
          </a:p>
          <a:p>
            <a:pPr>
              <a:buNone/>
            </a:pPr>
            <a:r>
              <a:rPr lang="cs-CZ" sz="2200" dirty="0" smtClean="0"/>
              <a:t> - účast zaměstnanců a členů na směřování podniku</a:t>
            </a:r>
          </a:p>
          <a:p>
            <a:pPr>
              <a:buNone/>
            </a:pPr>
            <a:r>
              <a:rPr lang="cs-CZ" sz="2200" dirty="0" smtClean="0"/>
              <a:t> - důraz na rozvoj pracovních kompetencí znevýhodněných  zaměstnanců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238596" y="1787236"/>
            <a:ext cx="111473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b="1" dirty="0"/>
              <a:t>Podporované </a:t>
            </a:r>
            <a:r>
              <a:rPr lang="cs-CZ" sz="3600" b="1" dirty="0" smtClean="0"/>
              <a:t>aktivity </a:t>
            </a:r>
            <a:r>
              <a:rPr lang="cs-CZ" sz="2000" b="1" dirty="0" smtClean="0"/>
              <a:t> </a:t>
            </a:r>
            <a:r>
              <a:rPr lang="cs-CZ" sz="2000" b="1" dirty="0"/>
              <a:t>1.2. Environmentální sociální podnik</a:t>
            </a:r>
            <a:endParaRPr lang="cs-CZ" sz="2000" dirty="0"/>
          </a:p>
          <a:p>
            <a:pPr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buNone/>
            </a:pPr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b="1" dirty="0" smtClean="0"/>
              <a:t>Ekonomický prospěch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- minimálně 51 % případného zisku je reinvestováno do rozvoje sociálního podniku a/nebo pro naplnění jeho  společensky prospěšných cílů</a:t>
            </a:r>
          </a:p>
          <a:p>
            <a:pPr>
              <a:buNone/>
            </a:pPr>
            <a:r>
              <a:rPr lang="cs-CZ" dirty="0" smtClean="0"/>
              <a:t>-nezávislost (autonomie) v manažerském rozhodování a   řízení na externích zakladatelích nebo zřizovatelích </a:t>
            </a:r>
          </a:p>
          <a:p>
            <a:pPr>
              <a:buNone/>
            </a:pPr>
            <a:r>
              <a:rPr lang="cs-CZ" dirty="0" smtClean="0"/>
              <a:t>- alespoň 30 % podíl tržeb z prodeje výrobků a služeb na  celkových výnosech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b="1" dirty="0" smtClean="0"/>
              <a:t>Environmentální prospěch </a:t>
            </a:r>
          </a:p>
          <a:p>
            <a:pPr>
              <a:buFontTx/>
              <a:buChar char="-"/>
            </a:pPr>
            <a:r>
              <a:rPr lang="cs-CZ" dirty="0" smtClean="0"/>
              <a:t>podnikatelské aktivity podniku, skrze které podnik naplňuje  společensky prospěšný cíl, mají environmentální rozměr</a:t>
            </a:r>
          </a:p>
          <a:p>
            <a:r>
              <a:rPr lang="cs-CZ" dirty="0" smtClean="0"/>
              <a:t>-zohledňování environmentálních aspektů ve všech fázích  podnikání, tzn. při výrobě výrobků a/nebo  poskytování </a:t>
            </a:r>
          </a:p>
          <a:p>
            <a:r>
              <a:rPr lang="cs-CZ" dirty="0" smtClean="0"/>
              <a:t>  služeb  včetně environmentálně příznivého úřadování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b="1" dirty="0" smtClean="0"/>
              <a:t>Místní prospěch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- přednostní uspokojování potřeb místní komunity a místní   poptávky</a:t>
            </a:r>
          </a:p>
          <a:p>
            <a:pPr>
              <a:buNone/>
            </a:pPr>
            <a:r>
              <a:rPr lang="cs-CZ" dirty="0" smtClean="0"/>
              <a:t>-využívání přednostně místních zdrojů</a:t>
            </a:r>
          </a:p>
          <a:p>
            <a:pPr>
              <a:buNone/>
            </a:pPr>
            <a:r>
              <a:rPr lang="cs-CZ" dirty="0" smtClean="0"/>
              <a:t>-spolupráce sociálního podniku s lokálními aktéry na území  MAS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99505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 smtClean="0"/>
              <a:t>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662545" y="1512915"/>
            <a:ext cx="98755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/>
              <a:t>Indikátory</a:t>
            </a:r>
          </a:p>
          <a:p>
            <a:r>
              <a:rPr lang="cs-CZ" sz="2400" dirty="0" smtClean="0"/>
              <a:t>= </a:t>
            </a:r>
            <a:r>
              <a:rPr lang="cs-CZ" sz="2400" dirty="0" smtClean="0"/>
              <a:t>nástroje pro měření dosažených efektů projektových aktivit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Indikátory výstupů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Indikátory výsledků 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Žadatel volí pouze ty indikátory z výzvy, které jsou relevantní pro jeho </a:t>
            </a:r>
          </a:p>
          <a:p>
            <a:r>
              <a:rPr lang="cs-CZ" sz="2400" dirty="0" smtClean="0"/>
              <a:t>   projekt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Ve zprávách o realizaci projektu se uvádějí kumulativně – souhrnně za </a:t>
            </a:r>
          </a:p>
          <a:p>
            <a:r>
              <a:rPr lang="cs-CZ" sz="2400" dirty="0" smtClean="0"/>
              <a:t>   období od počátku projektu do konce příslušného monitorovacího období 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463040" y="1812175"/>
            <a:ext cx="1014152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>
                <a:latin typeface="Arial"/>
                <a:cs typeface="Arial"/>
              </a:rPr>
              <a:t>Povinnosti související s indikátory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000" dirty="0" smtClean="0">
                <a:latin typeface="Arial"/>
                <a:cs typeface="Arial"/>
              </a:rPr>
              <a:t> </a:t>
            </a:r>
            <a:r>
              <a:rPr lang="cs-CZ" sz="2000" dirty="0" smtClean="0"/>
              <a:t>Povinnost stanovit v žádosti cílové hodnoty indikátorů včetně popisu způsobu</a:t>
            </a:r>
          </a:p>
          <a:p>
            <a:r>
              <a:rPr lang="cs-CZ" sz="2000" dirty="0" smtClean="0"/>
              <a:t>   stanovení této hodnoty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Nastavení je závazné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Při nesplnění – sankce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Úprava – podstatnou změnou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Průběžné sledování jejich naplnění  v</a:t>
            </a:r>
            <a:r>
              <a:rPr lang="pl-PL" sz="2000" dirty="0" smtClean="0"/>
              <a:t>e zprávách o realizaci projektu </a:t>
            </a:r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Prokazatelnost vykazovaných hodnot </a:t>
            </a:r>
          </a:p>
          <a:p>
            <a:r>
              <a:rPr lang="cs-CZ" sz="2000" dirty="0" smtClean="0"/>
              <a:t>    záznamy o každém klientovi, prezenční listiny atd. ověřitelné případnou</a:t>
            </a:r>
          </a:p>
          <a:p>
            <a:r>
              <a:rPr lang="cs-CZ" sz="2000" dirty="0" smtClean="0"/>
              <a:t>    kontrolou, monitorovací listy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103120" y="1770610"/>
            <a:ext cx="95346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/>
              <a:t>Indikátory se závazkem</a:t>
            </a:r>
          </a:p>
          <a:p>
            <a:r>
              <a:rPr lang="cs-CZ" dirty="0" smtClean="0"/>
              <a:t>Hodnoty</a:t>
            </a:r>
            <a:r>
              <a:rPr lang="cs-CZ" dirty="0" smtClean="0"/>
              <a:t>, které jsou chápány jako závazek žadatele, kterého má dosáhnout díky realizaci projektu 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976995"/>
              </p:ext>
            </p:extLst>
          </p:nvPr>
        </p:nvGraphicFramePr>
        <p:xfrm>
          <a:off x="1961803" y="2856808"/>
          <a:ext cx="9901379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3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5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4996"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256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6 00 </a:t>
                      </a:r>
                      <a:r>
                        <a:rPr lang="cs-CZ" sz="20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cs-CZ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Celkový počet účastníků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účastníci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výstup</a:t>
                      </a:r>
                      <a:endParaRPr lang="cs-CZ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256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1 02 13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Počet sociálních podniků vzniklým díky podpoře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organizace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smtClean="0"/>
                        <a:t>výstup</a:t>
                      </a:r>
                      <a:endParaRPr lang="cs-CZ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256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1 02 12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000" dirty="0" smtClean="0"/>
                    </a:p>
                    <a:p>
                      <a:pPr algn="l"/>
                      <a:r>
                        <a:rPr lang="cs-CZ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Počet podpořených již existujících sociálních podniků 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000" dirty="0" smtClean="0"/>
                    </a:p>
                    <a:p>
                      <a:pPr algn="l"/>
                      <a:r>
                        <a:rPr lang="cs-CZ" sz="2000" dirty="0" smtClean="0"/>
                        <a:t>organizace</a:t>
                      </a:r>
                      <a:endParaRPr lang="cs-CZ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000" dirty="0" smtClean="0"/>
                    </a:p>
                    <a:p>
                      <a:pPr algn="l"/>
                      <a:r>
                        <a:rPr lang="cs-CZ" sz="2000" dirty="0" smtClean="0"/>
                        <a:t>výstup</a:t>
                      </a:r>
                      <a:endParaRPr lang="cs-CZ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87927"/>
            <a:ext cx="7966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28553" y="1820487"/>
            <a:ext cx="990322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/>
              <a:t>Indikátory bez závazku</a:t>
            </a:r>
          </a:p>
          <a:p>
            <a:r>
              <a:rPr lang="cs-CZ" dirty="0" smtClean="0"/>
              <a:t>Hodnoty</a:t>
            </a:r>
            <a:r>
              <a:rPr lang="cs-CZ" dirty="0" smtClean="0"/>
              <a:t>, které nepředstavují závazek žadatele, ale které je nutné sledovat (Žadatel má povinnost vyplnit cílovou hodnotu indikátorů, u nerelevantních je možno uvést hodnotu 0.)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556914"/>
              </p:ext>
            </p:extLst>
          </p:nvPr>
        </p:nvGraphicFramePr>
        <p:xfrm>
          <a:off x="1271847" y="3183774"/>
          <a:ext cx="10591336" cy="3272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4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028"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64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6 25 00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 v procesu vzdělávání/odborné přípravy po ukončení své účasti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/>
                        <a:t>osoby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/>
                        <a:t>výsledek</a:t>
                      </a:r>
                      <a:endParaRPr lang="cs-CZ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866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6 26 00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Účastníci, kteří získali kvalifikaci po ukončení své účasti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/>
                        <a:t>osoby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/>
                        <a:t>výsledek</a:t>
                      </a:r>
                      <a:endParaRPr lang="cs-CZ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9086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6 28 00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Znevýhodnění účastníci, kteří po ukončení své účasti hledají zaměstnání, jsou v procesu vzdělávání/odborné přípravy, rozšiřují si kvalifikaci nebo jsou zaměstnaní, a to i OSVČ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/>
                        <a:t>osoby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/>
                        <a:t>výsledek</a:t>
                      </a:r>
                      <a:endParaRPr lang="cs-CZ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29047" y="1180406"/>
            <a:ext cx="10241280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/>
              <a:t>PROJEKTOVÝ ZÁMĚR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Times New Roman" panose="02020603050405020304" pitchFamily="18" charset="0"/>
              <a:buAutoNum type="arabicPeriod"/>
            </a:pPr>
            <a:r>
              <a:rPr lang="cs-CZ" altLang="cs-CZ" sz="1600" b="1" dirty="0"/>
              <a:t>Co chceme a můžeme změnit?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Times New Roman" panose="02020603050405020304" pitchFamily="18" charset="0"/>
              <a:buAutoNum type="arabicPeriod"/>
            </a:pPr>
            <a:r>
              <a:rPr lang="cs-CZ" altLang="cs-CZ" sz="1600" b="1" dirty="0"/>
              <a:t>Jak toho chceme dosáhnout?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5FBBF5"/>
              </a:buClr>
              <a:buFont typeface="Times New Roman" panose="02020603050405020304" pitchFamily="18" charset="0"/>
              <a:buAutoNum type="arabicPeriod"/>
            </a:pPr>
            <a:r>
              <a:rPr lang="cs-CZ" altLang="cs-CZ" sz="1600" b="1" dirty="0"/>
              <a:t>Jak ověříme, že jsme byli úspěšní?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/>
              <a:t>1. Co chceme a můžeme změnit? 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Definování konkrétních problémů (</a:t>
            </a:r>
            <a:r>
              <a:rPr lang="cs-CZ" altLang="cs-CZ" sz="1600" b="1" dirty="0"/>
              <a:t>identifikování potřeb</a:t>
            </a:r>
            <a:r>
              <a:rPr lang="cs-CZ" altLang="cs-CZ" sz="1600" dirty="0"/>
              <a:t> </a:t>
            </a:r>
            <a:r>
              <a:rPr lang="cs-CZ" altLang="cs-CZ" sz="1600" b="1" dirty="0"/>
              <a:t>cílové skupiny</a:t>
            </a:r>
            <a:r>
              <a:rPr lang="cs-CZ" altLang="cs-CZ" sz="1600" dirty="0"/>
              <a:t>), </a:t>
            </a:r>
            <a:br>
              <a:rPr lang="cs-CZ" altLang="cs-CZ" sz="1600" dirty="0"/>
            </a:br>
            <a:r>
              <a:rPr lang="cs-CZ" altLang="cs-CZ" sz="1600" dirty="0"/>
              <a:t>které chceme a jsme schopni projektem změnit.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cs-CZ" altLang="cs-CZ" sz="1600" b="1" dirty="0"/>
              <a:t>Doporučení: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jedna z nejdůležitějších částí žádosti, neodbývejte </a:t>
            </a:r>
            <a:r>
              <a:rPr lang="cs-CZ" altLang="cs-CZ" sz="1600" dirty="0" err="1"/>
              <a:t>ji,nemudrujte</a:t>
            </a:r>
            <a:r>
              <a:rPr lang="cs-CZ" altLang="cs-CZ" sz="1600" dirty="0"/>
              <a:t>, nefilosofujte, nebásněte, buďte konkrétní a exaktní: čísla, data,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soustřeďte se na ty potřeby, které korespondují s cíli a aktivitami projektu, </a:t>
            </a:r>
            <a:br>
              <a:rPr lang="cs-CZ" altLang="cs-CZ" sz="1600" dirty="0"/>
            </a:br>
            <a:r>
              <a:rPr lang="cs-CZ" altLang="cs-CZ" sz="1600" dirty="0"/>
              <a:t>a tuto vazbu prokažte,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držte se cílové skupiny/cílových skupin,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odvolejte se na analytické materiály, dejte je do přílohy,</a:t>
            </a:r>
          </a:p>
          <a:p>
            <a:pPr marL="431800" indent="-430213"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odvolejte se na strategické dokumenty, dejte je do přílohy.</a:t>
            </a:r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207819"/>
            <a:ext cx="10058400" cy="165423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53985" y="1662545"/>
            <a:ext cx="10216342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/>
              <a:t>1. Co chceme a můžeme změnit? 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Součástí definice problému je vždy také </a:t>
            </a:r>
            <a:r>
              <a:rPr lang="cs-CZ" altLang="cs-CZ" sz="1600" b="1" dirty="0"/>
              <a:t>specifikace cílové skupiny projektu</a:t>
            </a:r>
            <a:r>
              <a:rPr lang="cs-CZ" altLang="cs-CZ" sz="1600" dirty="0"/>
              <a:t>, </a:t>
            </a:r>
            <a:br>
              <a:rPr lang="cs-CZ" altLang="cs-CZ" sz="1600" dirty="0"/>
            </a:br>
            <a:r>
              <a:rPr lang="cs-CZ" altLang="cs-CZ" sz="1600" dirty="0"/>
              <a:t>tj. osob, kterých se problém týká.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 smtClean="0"/>
              <a:t>Doporučení:</a:t>
            </a:r>
            <a:endParaRPr lang="cs-CZ" altLang="cs-CZ" sz="1600" b="1" dirty="0"/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vymezení a charakteristika CS: vymezená věkem, pohlavím, etnicitou, územím, kulturou, socioekonomickým postavením, jinak definovanou skupinovou příslušností, jako je např. dlouhodobá nezaměstnanost,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čím ostřeji vymezená, tím lépe (bezbřehost napovídá, že nevíte pořádně, co chcete, a tak chcete dělat všechno pro všechny),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projekt může mít více CS, pak ale u každé je třeba zvlášť popsat potřeby,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charakteristika selektivní: znaky, trendy, problémy, jež chcete řešit v projektu vazba na potřeby CS,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projekt musí prokazatelně korespondovat s potřebami CS, na kterou je zaměřen = ideálně vyjmenujte potřeby CS a ke každé přiřaďte aktivitu projektu, kterou chcete danou potřebu naplnit,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jmenujte jen ty potřeby CS, které projektem hodláte naplňovat (ostatní potřeby můžete také zmínit, ale</a:t>
            </a:r>
          </a:p>
          <a:p>
            <a:pPr>
              <a:lnSpc>
                <a:spcPct val="100000"/>
              </a:lnSpc>
              <a:buClr>
                <a:srgbClr val="5FBBF5"/>
              </a:buClr>
            </a:pPr>
            <a:r>
              <a:rPr lang="cs-CZ" altLang="cs-CZ" sz="1600" dirty="0"/>
              <a:t> s vysvětlením, proč je projekt neřeší, případně že je řešíte </a:t>
            </a:r>
            <a:br>
              <a:rPr lang="cs-CZ" altLang="cs-CZ" sz="1600" dirty="0"/>
            </a:br>
            <a:r>
              <a:rPr lang="cs-CZ" altLang="cs-CZ" sz="1600" dirty="0"/>
              <a:t>v projektu jiném).</a:t>
            </a:r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26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04109" y="1795549"/>
            <a:ext cx="10266218" cy="5304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1200"/>
              </a:spcAft>
            </a:pPr>
            <a:r>
              <a:rPr lang="cs-CZ" altLang="cs-CZ" b="1" u="sng" dirty="0">
                <a:solidFill>
                  <a:srgbClr val="084A8B"/>
                </a:solidFill>
              </a:rPr>
              <a:t>1</a:t>
            </a:r>
            <a:r>
              <a:rPr lang="cs-CZ" altLang="cs-CZ" b="1" u="sng" dirty="0"/>
              <a:t>. Co chceme a můžeme změnit? 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b="1" dirty="0"/>
              <a:t>Cíl projektu musí být:</a:t>
            </a:r>
          </a:p>
          <a:p>
            <a:pPr marL="414338">
              <a:lnSpc>
                <a:spcPts val="2875"/>
              </a:lnSpc>
              <a:spcAft>
                <a:spcPts val="1425"/>
              </a:spcAft>
            </a:pPr>
            <a:r>
              <a:rPr lang="cs-CZ" altLang="cs-CZ" sz="1600" dirty="0"/>
              <a:t>	</a:t>
            </a:r>
            <a:r>
              <a:rPr lang="cs-CZ" altLang="cs-CZ" sz="1600" b="1" dirty="0"/>
              <a:t>1)</a:t>
            </a:r>
            <a:r>
              <a:rPr lang="cs-CZ" altLang="cs-CZ" sz="1600" dirty="0"/>
              <a:t> </a:t>
            </a:r>
            <a:r>
              <a:rPr lang="cs-CZ" altLang="cs-CZ" sz="1600" b="1" dirty="0"/>
              <a:t>reálně dosažitelný </a:t>
            </a:r>
            <a:r>
              <a:rPr lang="cs-CZ" altLang="cs-CZ" sz="1600" dirty="0"/>
              <a:t>v daném čase a za daných podmínek,</a:t>
            </a:r>
          </a:p>
          <a:p>
            <a:pPr marL="414338">
              <a:lnSpc>
                <a:spcPts val="2875"/>
              </a:lnSpc>
              <a:spcAft>
                <a:spcPts val="1425"/>
              </a:spcAft>
            </a:pPr>
            <a:r>
              <a:rPr lang="cs-CZ" altLang="cs-CZ" sz="1600" dirty="0"/>
              <a:t>	</a:t>
            </a:r>
            <a:r>
              <a:rPr lang="cs-CZ" altLang="cs-CZ" sz="1600" b="1" dirty="0"/>
              <a:t>2) měřitelný</a:t>
            </a:r>
            <a:r>
              <a:rPr lang="cs-CZ" altLang="cs-CZ" sz="1600" dirty="0"/>
              <a:t>, aby bylo možné po ukončení projektu prokázat jeho naplnění pomocí kvantifikovaných údajů.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b="1" dirty="0"/>
              <a:t>Cíle projektu dělíme na: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cs-CZ" altLang="cs-CZ" sz="1600" b="1" dirty="0"/>
              <a:t>	1) Hlavní </a:t>
            </a:r>
            <a:r>
              <a:rPr lang="cs-CZ" altLang="cs-CZ" sz="1600" dirty="0"/>
              <a:t>= “globální změna“, ke které projekt přispívá - formulován obecněji, 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cs-CZ" altLang="cs-CZ" sz="1600" dirty="0"/>
              <a:t>	</a:t>
            </a:r>
            <a:r>
              <a:rPr lang="cs-CZ" altLang="cs-CZ" sz="1600" b="1" dirty="0"/>
              <a:t>2) Specifické </a:t>
            </a:r>
            <a:r>
              <a:rPr lang="cs-CZ" altLang="cs-CZ" sz="1600" dirty="0"/>
              <a:t>= konkrétní změny, které projekt přinese (SMART).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endParaRPr lang="cs-CZ" altLang="cs-CZ" sz="16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/>
              <a:t>Doporučení: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při vytyčování cílů vycházejte z potřeb (inverzně: problémů), které jste si předem definovali: splnění vytyčeného cíle = naplnění definované potřeby (= odstranění popsaného problému),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dbejte na dosažitelnost cílů (již při vytyčování cílů musíte mít představu o aktivitách),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dbejte na měřitelnost cílů (při formulaci cílů se ptejte, zda splnění takto formulovaného cíle lze nějak prokázat/změřit).</a:t>
            </a:r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75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803862" y="1687483"/>
            <a:ext cx="10266218" cy="5347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>
                <a:solidFill>
                  <a:srgbClr val="084A8B"/>
                </a:solidFill>
              </a:rPr>
              <a:t>2. </a:t>
            </a:r>
            <a:r>
              <a:rPr lang="cs-CZ" altLang="cs-CZ" b="1" u="sng" dirty="0"/>
              <a:t>Jak toho chceme dosáhnout?</a:t>
            </a:r>
          </a:p>
          <a:p>
            <a:pPr lvl="1">
              <a:spcAft>
                <a:spcPts val="6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dirty="0"/>
              <a:t>V rámci přípravy projektu je nutné </a:t>
            </a:r>
            <a:r>
              <a:rPr lang="cs-CZ" altLang="cs-CZ" b="1" dirty="0"/>
              <a:t>definovat aktivity </a:t>
            </a:r>
            <a:r>
              <a:rPr lang="cs-CZ" altLang="cs-CZ" dirty="0"/>
              <a:t>(strategii), kterými bude projekt realizován.</a:t>
            </a:r>
          </a:p>
          <a:p>
            <a:pPr lvl="1">
              <a:spcAft>
                <a:spcPts val="6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b="1" dirty="0"/>
              <a:t>Aktivity </a:t>
            </a:r>
            <a:r>
              <a:rPr lang="cs-CZ" altLang="cs-CZ" dirty="0"/>
              <a:t>mají být prostředkem k dosažení cíle projektu, mezi cíli a klíčovými aktivitami musí být propojení.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dirty="0"/>
              <a:t>Doporučení: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vedou k plnění cílů, jsou prostředkem, nástrojem, ne cílem samotným,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udržujte vazbu </a:t>
            </a:r>
            <a:r>
              <a:rPr lang="cs-CZ" altLang="cs-CZ" b="1" dirty="0"/>
              <a:t>potřeby – cíle – aktivity</a:t>
            </a:r>
            <a:r>
              <a:rPr lang="cs-CZ" altLang="cs-CZ" dirty="0"/>
              <a:t>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v projektu nemají co dělat aktivity, u kterých neprokážete, že slouží k naplnění cílů, </a:t>
            </a:r>
            <a:br>
              <a:rPr lang="cs-CZ" altLang="cs-CZ" dirty="0"/>
            </a:br>
            <a:r>
              <a:rPr lang="cs-CZ" altLang="cs-CZ" dirty="0"/>
              <a:t>ať už přímo nebo podpůrně,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tvoří tělo projektu,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to, co se bude vlastně s cílovou skupinou a pro cílovou skupinu dělat, 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konkrétní rozpis prací: kdo, kdy, co, jak, s kým, kde, jak často bude dělat, 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shluky podobných dílčích aktivit = </a:t>
            </a:r>
            <a:r>
              <a:rPr lang="cs-CZ" altLang="cs-CZ" b="1" dirty="0"/>
              <a:t>klíčové aktivity</a:t>
            </a:r>
            <a:r>
              <a:rPr lang="cs-CZ" altLang="cs-CZ" dirty="0"/>
              <a:t> (seřaďte v žádosti chronologicky nebo v nějaké jasné logice), </a:t>
            </a:r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35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37360" y="1147156"/>
            <a:ext cx="10232967" cy="591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Příprava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u="sng" dirty="0"/>
              <a:t>3. Jak ověříme, že jsme byli úspěšní?</a:t>
            </a:r>
            <a:r>
              <a:rPr lang="cs-CZ" altLang="cs-CZ" sz="1600" dirty="0"/>
              <a:t>.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Základním nástrojem jsou </a:t>
            </a:r>
            <a:r>
              <a:rPr lang="cs-CZ" altLang="cs-CZ" sz="1600" b="1" dirty="0"/>
              <a:t>indikátory</a:t>
            </a:r>
            <a:r>
              <a:rPr lang="cs-CZ" altLang="cs-CZ" sz="1600" dirty="0"/>
              <a:t> OPZ.</a:t>
            </a:r>
          </a:p>
          <a:p>
            <a:pPr lvl="1">
              <a:spcAft>
                <a:spcPts val="3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b="1" dirty="0"/>
              <a:t>U indikátorů se setkáváme s dělením na: </a:t>
            </a:r>
          </a:p>
          <a:p>
            <a:pPr marL="414338">
              <a:lnSpc>
                <a:spcPts val="2875"/>
              </a:lnSpc>
              <a:spcAft>
                <a:spcPts val="1425"/>
              </a:spcAft>
            </a:pPr>
            <a:r>
              <a:rPr lang="cs-CZ" altLang="cs-CZ" sz="1600" dirty="0"/>
              <a:t>	</a:t>
            </a:r>
            <a:r>
              <a:rPr lang="cs-CZ" altLang="cs-CZ" sz="1600" b="1" dirty="0"/>
              <a:t>1) Výstupy </a:t>
            </a:r>
            <a:r>
              <a:rPr lang="cs-CZ" altLang="cs-CZ" sz="1600" dirty="0"/>
              <a:t>= indikátory se závazkem,</a:t>
            </a:r>
          </a:p>
          <a:p>
            <a:pPr marL="414338">
              <a:lnSpc>
                <a:spcPts val="2875"/>
              </a:lnSpc>
            </a:pPr>
            <a:r>
              <a:rPr lang="cs-CZ" altLang="cs-CZ" sz="1600" b="1" dirty="0"/>
              <a:t>	2) Výsledky </a:t>
            </a:r>
            <a:r>
              <a:rPr lang="cs-CZ" altLang="cs-CZ" sz="1600" dirty="0"/>
              <a:t>= indikátory bez závazku, ale je nutné je sledovat.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/>
              <a:t>Doporučení: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každá aktivita musí mít nějaký konkrétní, měřitelný a dokladovatelný výstup,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indikátory jsou ukazatele úspěchu, naplnění cíle, a to v předem stanovené míře, </a:t>
            </a:r>
            <a:br>
              <a:rPr lang="cs-CZ" altLang="cs-CZ" sz="1600" dirty="0"/>
            </a:br>
            <a:r>
              <a:rPr lang="cs-CZ" altLang="cs-CZ" sz="1600" dirty="0"/>
              <a:t>např. 5 rekvalifikovaných osob – doloženo smlouvami s účastníky a prezenčními listinami.</a:t>
            </a:r>
          </a:p>
          <a:p>
            <a:pPr lvl="1">
              <a:spcAft>
                <a:spcPts val="1200"/>
              </a:spcAft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1600" dirty="0"/>
              <a:t>V rámci přípravy projektu je dále nutné promýšlet veškerá možná </a:t>
            </a:r>
            <a:r>
              <a:rPr lang="cs-CZ" altLang="cs-CZ" sz="1600" b="1" dirty="0"/>
              <a:t>rizika</a:t>
            </a:r>
            <a:r>
              <a:rPr lang="cs-CZ" altLang="cs-CZ" sz="1600" dirty="0"/>
              <a:t>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1600" b="1" dirty="0"/>
              <a:t>Doporučení: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pojmenujte rizika úspěšné realizace projektu,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dirty="0"/>
              <a:t>popište způsoby eliminace těchto rizik či záložní strategie v případě, že se rizika naplní,</a:t>
            </a:r>
          </a:p>
          <a:p>
            <a:pPr algn="just"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1600" b="1" dirty="0"/>
              <a:t>rozlište: rizika na straně cílové skupiny </a:t>
            </a:r>
            <a:r>
              <a:rPr lang="cs-CZ" altLang="cs-CZ" sz="1600" dirty="0"/>
              <a:t>(např. demotivace, fluktuace, nepřipravenost),</a:t>
            </a:r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266007"/>
            <a:ext cx="10058400" cy="166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95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870364" y="1787236"/>
            <a:ext cx="10195758" cy="4880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3600" b="1" dirty="0"/>
              <a:t>Logický rámec projektové žádosti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400" b="1" dirty="0"/>
          </a:p>
          <a:p>
            <a:pPr>
              <a:spcAft>
                <a:spcPts val="600"/>
              </a:spcAft>
            </a:pPr>
            <a:r>
              <a:rPr lang="cs-CZ" altLang="cs-CZ" dirty="0"/>
              <a:t>Nástroj, který ve velmi koncentrované podobě </a:t>
            </a:r>
            <a:r>
              <a:rPr lang="cs-CZ" altLang="cs-CZ" b="1" dirty="0"/>
              <a:t>obsahuje</a:t>
            </a:r>
            <a:r>
              <a:rPr lang="cs-CZ" altLang="cs-CZ" dirty="0"/>
              <a:t> </a:t>
            </a:r>
            <a:r>
              <a:rPr lang="cs-CZ" altLang="cs-CZ" b="1" dirty="0"/>
              <a:t>základní informace o projektu</a:t>
            </a:r>
            <a:r>
              <a:rPr lang="cs-CZ" altLang="cs-CZ" dirty="0"/>
              <a:t> </a:t>
            </a:r>
            <a:br>
              <a:rPr lang="cs-CZ" altLang="cs-CZ" dirty="0"/>
            </a:br>
            <a:r>
              <a:rPr lang="cs-CZ" altLang="cs-CZ" dirty="0"/>
              <a:t>a zároveň </a:t>
            </a:r>
            <a:r>
              <a:rPr lang="cs-CZ" altLang="cs-CZ" b="1" dirty="0"/>
              <a:t>ověřuje logiku projektu</a:t>
            </a:r>
            <a:r>
              <a:rPr lang="cs-CZ" altLang="cs-CZ" dirty="0"/>
              <a:t> (vazbu mezi činnostmi, výstupy a cíli projektu).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u="sng" dirty="0"/>
              <a:t>Logický rámec umožňuje: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organizaci a systemizaci celkového myšlení o projektu,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upřesnění vztahů mezi cílem, účelem, výstupem a aktivitami projektu,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jasné stanovení výkonnostních ukazatelů a kritérií,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provádění kontroly dosažení cílů, účelu, realizaci výstupů a aktivit projektu, </a:t>
            </a:r>
          </a:p>
          <a:p>
            <a:pPr>
              <a:lnSpc>
                <a:spcPct val="100000"/>
              </a:lnSpc>
              <a:spcAft>
                <a:spcPts val="3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udržovat rychlý a srozumitelný přehled o obsahu, rozsahu a zaměření projektu.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cs-CZ" altLang="cs-CZ" b="1" dirty="0"/>
              <a:t>Doporučení: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sestavuje se před samotným psaním projektu,</a:t>
            </a:r>
          </a:p>
          <a:p>
            <a:pPr>
              <a:lnSpc>
                <a:spcPct val="10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sepsání žádosti je pak mnohem jednodušší a hlavně je žádost správně strukturovaná a přehledná.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97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87236" y="2086495"/>
            <a:ext cx="10278886" cy="4516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4400" b="1" dirty="0"/>
              <a:t>Podání projektové žádosti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44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rgbClr val="00B0F0"/>
                </a:solidFill>
              </a:rPr>
              <a:t>• </a:t>
            </a:r>
            <a:r>
              <a:rPr lang="cs-CZ" altLang="cs-CZ" sz="2400" dirty="0"/>
              <a:t>Zřízení elektronického podpisu a datové schránky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rgbClr val="00B0F0"/>
                </a:solidFill>
              </a:rPr>
              <a:t>• </a:t>
            </a:r>
            <a:r>
              <a:rPr lang="cs-CZ" altLang="cs-CZ" sz="2400" dirty="0"/>
              <a:t>Registrace do systému IS KP14+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rgbClr val="00B0F0"/>
                </a:solidFill>
              </a:rPr>
              <a:t>•</a:t>
            </a:r>
            <a:r>
              <a:rPr lang="cs-CZ" altLang="cs-CZ" sz="2400" dirty="0"/>
              <a:t>Vyplnění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rgbClr val="00B0F0"/>
                </a:solidFill>
              </a:rPr>
              <a:t>•</a:t>
            </a:r>
            <a:r>
              <a:rPr lang="cs-CZ" altLang="cs-CZ" sz="2400" dirty="0"/>
              <a:t>Finalizace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rgbClr val="00B0F0"/>
                </a:solidFill>
              </a:rPr>
              <a:t>•</a:t>
            </a:r>
            <a:r>
              <a:rPr lang="cs-CZ" altLang="cs-CZ" sz="2400" dirty="0"/>
              <a:t>Podepsání a odeslání žádosti o podporu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>
                <a:solidFill>
                  <a:srgbClr val="00B0F0"/>
                </a:solidFill>
              </a:rPr>
              <a:t>•</a:t>
            </a:r>
            <a:r>
              <a:rPr lang="cs-CZ" altLang="cs-CZ" sz="2400" dirty="0"/>
              <a:t>https://www.esfcr.cz/formulare-a-pokyny-potrebne-v-ramci-pripravy-zadosti-o-podporu-opz/-/dokument/797956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77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70612" y="1463040"/>
            <a:ext cx="1019971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/>
              <a:t>Způsobilost výdajů</a:t>
            </a:r>
          </a:p>
          <a:p>
            <a:endParaRPr lang="pl-PL" sz="2000" b="1" dirty="0"/>
          </a:p>
          <a:p>
            <a:r>
              <a:rPr lang="pl-PL" sz="2000" b="1" dirty="0" smtClean="0"/>
              <a:t>Věcná </a:t>
            </a:r>
            <a:r>
              <a:rPr lang="pl-PL" sz="2000" b="1" dirty="0" smtClean="0"/>
              <a:t>způsobilost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Informace ke způsobilým výdajům jsou k dispozici ve Specifické části pravidel pro žadatele a příjemce v rámci OPZ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Pokud subjekt čerpá příspěvek na podporu osob se zdravotním postižením dle§ 78 zákona č. 435/2004 Sb.,o zaměstnanosti,nemůže současně čerpat</a:t>
            </a:r>
          </a:p>
          <a:p>
            <a:r>
              <a:rPr lang="cs-CZ" sz="2000" dirty="0" smtClean="0"/>
              <a:t>podporu v rámci projektu na úhradu osobních nákladů těch samých zaměstnanců, jichž se týká tento příspěvek.</a:t>
            </a:r>
          </a:p>
          <a:p>
            <a:pPr algn="ctr"/>
            <a:endParaRPr lang="pl-PL" sz="2000" b="1" dirty="0" smtClean="0"/>
          </a:p>
          <a:p>
            <a:r>
              <a:rPr lang="pl-PL" sz="2000" b="1" dirty="0" smtClean="0"/>
              <a:t>Časová způsobilost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000" dirty="0" smtClean="0"/>
              <a:t>Náklady vzniklé v obě realizace projektu</a:t>
            </a:r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000" dirty="0" smtClean="0"/>
              <a:t>Datum zahájení realizace projektu nesmí předcházet datu vyhlášení výzvy   </a:t>
            </a:r>
          </a:p>
          <a:p>
            <a:r>
              <a:rPr lang="pl-PL" sz="2000" dirty="0" smtClean="0"/>
              <a:t>   MAS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48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679172" y="1687484"/>
            <a:ext cx="10291156" cy="534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32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/>
              <a:t>Osobní </a:t>
            </a:r>
            <a:r>
              <a:rPr lang="cs-CZ" altLang="cs-CZ" sz="2000" b="1" dirty="0"/>
              <a:t>náklady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mzdy a platy pracovníků zaměstnaní výhradně pro projekt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příslušná část mezd nebo platů zaměstnanců, kteří se na realizaci projektu podílejí pouze částí svého úvazku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ostatní osobní náklady na zaměstnance, kteří jsou zaměstnáni na DPČ nebo DPP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výdaje na odměny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Nesmí přesáhnout obvyklou výši v daném místě, čase a oboru! </a:t>
            </a:r>
            <a:r>
              <a:rPr lang="cs-CZ" altLang="cs-CZ" sz="2000" dirty="0"/>
              <a:t>Pro porovnání osobních výdajů lze využít Informační systém o průměrném výdělku (ISPV) dostupný  na </a:t>
            </a:r>
            <a:r>
              <a:rPr lang="cs-CZ" altLang="cs-CZ" sz="2000" b="1" dirty="0">
                <a:hlinkClick r:id="rId2"/>
              </a:rPr>
              <a:t>www.mpsv.cz/ISPV.php</a:t>
            </a:r>
          </a:p>
          <a:p>
            <a:pPr>
              <a:lnSpc>
                <a:spcPts val="2875"/>
              </a:lnSpc>
              <a:spcAft>
                <a:spcPts val="1425"/>
              </a:spcAft>
            </a:pPr>
            <a:endParaRPr lang="cs-CZ" altLang="cs-CZ" sz="2000" b="1" dirty="0"/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ŘO zveřejňuje </a:t>
            </a:r>
            <a:r>
              <a:rPr lang="cs-CZ" altLang="cs-CZ" sz="2000" b="1" dirty="0"/>
              <a:t>přehled obvyklých výší mezd a platů</a:t>
            </a:r>
            <a:r>
              <a:rPr lang="cs-CZ" altLang="cs-CZ" sz="2000" dirty="0"/>
              <a:t> pro nejčastější pozice v rámci projektů podpořených z OPZ na portálu </a:t>
            </a:r>
            <a:r>
              <a:rPr lang="cs-CZ" altLang="cs-CZ" sz="2000" b="1" dirty="0"/>
              <a:t>www.esfcr.cz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32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29048" y="1729047"/>
            <a:ext cx="10241280" cy="5573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32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/>
              <a:t>Osobní </a:t>
            </a:r>
            <a:r>
              <a:rPr lang="cs-CZ" altLang="cs-CZ" sz="2000" b="1" dirty="0"/>
              <a:t>náklady</a:t>
            </a:r>
          </a:p>
          <a:p>
            <a:pPr lvl="1">
              <a:spcBef>
                <a:spcPts val="600"/>
              </a:spcBef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PS, DPČ, DPP </a:t>
            </a:r>
            <a:r>
              <a:rPr lang="cs-CZ" altLang="cs-CZ" sz="2000" dirty="0"/>
              <a:t>musí být uzavřeny v souladu se zákoníkem práce</a:t>
            </a:r>
          </a:p>
          <a:p>
            <a:pPr lvl="1">
              <a:spcBef>
                <a:spcPts val="600"/>
              </a:spcBef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Mzdové náklady</a:t>
            </a:r>
            <a:r>
              <a:rPr lang="cs-CZ" altLang="cs-CZ" sz="2000" dirty="0"/>
              <a:t> = hrubá mzda / plat nebo odměna (DPČ, DPP, OSVČ) + odvody zaměstnavatele na SP a ZP a další poplatky spojené se zaměstnancem hrazené zaměstnavatelem povinně na základě právních předpisů</a:t>
            </a:r>
          </a:p>
          <a:p>
            <a:pPr lvl="1">
              <a:spcBef>
                <a:spcPts val="600"/>
              </a:spcBef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Náhrady</a:t>
            </a:r>
            <a:r>
              <a:rPr lang="cs-CZ" altLang="cs-CZ" sz="2000" dirty="0"/>
              <a:t> </a:t>
            </a:r>
          </a:p>
          <a:p>
            <a:pPr>
              <a:lnSpc>
                <a:spcPts val="2875"/>
              </a:lnSpc>
              <a:spcBef>
                <a:spcPts val="600"/>
              </a:spcBef>
            </a:pPr>
            <a:r>
              <a:rPr lang="cs-CZ" altLang="cs-CZ" sz="2000" b="1" dirty="0"/>
              <a:t>        - za dovolenou </a:t>
            </a:r>
            <a:r>
              <a:rPr lang="cs-CZ" altLang="cs-CZ" sz="2000" dirty="0"/>
              <a:t>(4, 5 nebo 8 týdnů dovolené dle typu 	zaměstnavatele, viz § 213 zákona č. 262/2006 Sb., zákoník práce) - 	způsobilé pouze v rozsahu, v jakém odpovídají zapojení 	zaměstnance do realizace projektu</a:t>
            </a:r>
          </a:p>
          <a:p>
            <a:pPr>
              <a:lnSpc>
                <a:spcPts val="2875"/>
              </a:lnSpc>
              <a:spcBef>
                <a:spcPts val="600"/>
              </a:spcBef>
            </a:pPr>
            <a:r>
              <a:rPr lang="cs-CZ" altLang="cs-CZ" sz="2000" b="1" dirty="0"/>
              <a:t>        - v případě překážek v práci </a:t>
            </a:r>
            <a:r>
              <a:rPr lang="cs-CZ" altLang="cs-CZ" sz="2000" dirty="0"/>
              <a:t>(v souladu se zákoníkem práce)</a:t>
            </a:r>
          </a:p>
          <a:p>
            <a:pPr>
              <a:lnSpc>
                <a:spcPts val="2875"/>
              </a:lnSpc>
              <a:spcBef>
                <a:spcPts val="600"/>
              </a:spcBef>
            </a:pPr>
            <a:r>
              <a:rPr lang="cs-CZ" altLang="cs-CZ" sz="2000" b="1" dirty="0"/>
              <a:t>        - za dny dočasné pracovní neschopnosti nebo karantény </a:t>
            </a:r>
            <a:r>
              <a:rPr lang="cs-CZ" altLang="cs-CZ" sz="2000" dirty="0"/>
              <a:t>(jejich 	poměrná část)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51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828800" y="1436636"/>
            <a:ext cx="1014152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32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/>
              <a:t>Osobní </a:t>
            </a:r>
            <a:r>
              <a:rPr lang="cs-CZ" altLang="cs-CZ" sz="2000" b="1" dirty="0"/>
              <a:t>náklady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Pracovní úvazky zaměstnance se nesmí překrývat a není možné, aby byl za stejnou práci placen vícekrát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>
                <a:solidFill>
                  <a:srgbClr val="FF0000"/>
                </a:solidFill>
              </a:rPr>
              <a:t>Výše úvazku = maximálně 1,0 </a:t>
            </a:r>
            <a:r>
              <a:rPr lang="cs-CZ" altLang="cs-CZ" dirty="0">
                <a:solidFill>
                  <a:srgbClr val="FF0000"/>
                </a:solidFill>
              </a:rPr>
              <a:t>(součet veškerých úvazků zaměstnance u všech subjektů zapojených do projektu – příjemce a partneři), a to po celou dobu zapojení daného pracovníka do realizace projektu</a:t>
            </a:r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Realizační tým projektu (RT) = </a:t>
            </a:r>
            <a:r>
              <a:rPr lang="cs-CZ" altLang="cs-CZ" dirty="0"/>
              <a:t>zařazení mezi přímé/nepřímé náklady projektu dle pracovní náplně v projektu, dle vazby na CS – přímá x nepřímá vazba</a:t>
            </a:r>
          </a:p>
          <a:p>
            <a:pPr>
              <a:lnSpc>
                <a:spcPts val="2875"/>
              </a:lnSpc>
              <a:spcAft>
                <a:spcPts val="1425"/>
              </a:spcAft>
            </a:pPr>
            <a:endParaRPr lang="cs-CZ" altLang="cs-CZ" dirty="0"/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PŘÍMÉ NÁKLADY: </a:t>
            </a:r>
            <a:r>
              <a:rPr lang="cs-CZ" altLang="cs-CZ" dirty="0"/>
              <a:t>pouze přímá práce s CS nebo zajištění výstupu, který je určen k přímému využití CS</a:t>
            </a:r>
          </a:p>
          <a:p>
            <a:pPr>
              <a:lnSpc>
                <a:spcPts val="2875"/>
              </a:lnSpc>
              <a:spcAft>
                <a:spcPts val="1425"/>
              </a:spcAft>
            </a:pPr>
            <a:endParaRPr lang="cs-CZ" altLang="cs-CZ" dirty="0"/>
          </a:p>
          <a:p>
            <a:pPr lvl="1"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NEPŘÍMÉ NÁKLADY: </a:t>
            </a:r>
            <a:r>
              <a:rPr lang="cs-CZ" altLang="cs-CZ" dirty="0"/>
              <a:t>projektový/finanční manažer a ostatní pozice (administrativní, podpůrné), které nepracují přímo s CS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157942"/>
            <a:ext cx="10058400" cy="181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467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828800" y="1137378"/>
            <a:ext cx="10141527" cy="562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000" b="1" dirty="0" smtClean="0"/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3200" b="1" dirty="0" smtClean="0"/>
              <a:t>Způsobilost výdajů</a:t>
            </a:r>
            <a:endParaRPr lang="cs-CZ" altLang="cs-CZ" sz="32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/>
              <a:t>Cestovné</a:t>
            </a:r>
            <a:endParaRPr lang="cs-CZ" altLang="cs-CZ" sz="2000" b="1" dirty="0"/>
          </a:p>
          <a:p>
            <a:r>
              <a:rPr lang="cs-CZ" altLang="cs-CZ" sz="2000" b="1" dirty="0"/>
              <a:t>Cestovní náhrady = </a:t>
            </a:r>
            <a:r>
              <a:rPr lang="cs-CZ" altLang="cs-CZ" sz="2000" dirty="0"/>
              <a:t>náhrady za jízdní výdaje, výdaje za ubytování, za stravné a za nutné vedlejší výdaje</a:t>
            </a:r>
          </a:p>
          <a:p>
            <a:r>
              <a:rPr lang="cs-CZ" altLang="cs-CZ" sz="2000" dirty="0"/>
              <a:t>Cestovní náhrady spojené s pracovními cestami (tuzemské i zahraniční) realizačního týmu jsou hrazeny z nepřímých nákladů</a:t>
            </a:r>
          </a:p>
          <a:p>
            <a:endParaRPr lang="cs-CZ" altLang="cs-CZ" sz="2000" b="1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Pro zaměstnance českých subjektů při zahraničních cestách (PN) </a:t>
            </a:r>
            <a:r>
              <a:rPr lang="cs-CZ" altLang="cs-CZ" sz="2000" dirty="0"/>
              <a:t>– dle vyhlášky MPSV a MF, cestovné po ČR NN, kapesné v cizí měně je způsobilým výdajem až do 40 % stravného</a:t>
            </a:r>
          </a:p>
          <a:p>
            <a:endParaRPr lang="cs-CZ" altLang="cs-CZ" sz="2000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Pro zahraniční experty při pracovní cestě do ČR (PN) </a:t>
            </a:r>
            <a:r>
              <a:rPr lang="cs-CZ" altLang="cs-CZ" sz="2000" dirty="0"/>
              <a:t>– tzv. „per </a:t>
            </a:r>
            <a:r>
              <a:rPr lang="cs-CZ" altLang="cs-CZ" sz="2000" dirty="0" err="1"/>
              <a:t>diems</a:t>
            </a:r>
            <a:r>
              <a:rPr lang="cs-CZ" altLang="cs-CZ" sz="2000" dirty="0"/>
              <a:t>“ ve výši 230 EUR (http://ec.europa.eu/</a:t>
            </a:r>
            <a:r>
              <a:rPr lang="cs-CZ" altLang="cs-CZ" sz="2000" dirty="0" err="1"/>
              <a:t>europeaid</a:t>
            </a:r>
            <a:r>
              <a:rPr lang="cs-CZ" altLang="cs-CZ" sz="2000" dirty="0"/>
              <a:t>/</a:t>
            </a:r>
            <a:r>
              <a:rPr lang="cs-CZ" altLang="cs-CZ" sz="2000" dirty="0" err="1"/>
              <a:t>perdiem_en</a:t>
            </a:r>
            <a:r>
              <a:rPr lang="cs-CZ" altLang="cs-CZ" sz="2000" dirty="0"/>
              <a:t>) nebo paušál 75 EUR, zahrnují náklady na ubytování, stravné, a cestovné v ČR a výdaj za dopravu experta do ČR a zpět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40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853738" y="1496291"/>
            <a:ext cx="10116589" cy="529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32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b="1" dirty="0" smtClean="0"/>
              <a:t>Zařízení </a:t>
            </a:r>
            <a:r>
              <a:rPr lang="cs-CZ" altLang="cs-CZ" b="1" dirty="0"/>
              <a:t>a vybavení, vč. nájmu a odpisů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Investiční výdaje =</a:t>
            </a:r>
            <a:r>
              <a:rPr lang="cs-CZ" altLang="cs-CZ" dirty="0"/>
              <a:t> odpisovaný hmotný majetek (pořizovací hodnota vyšší než 40 tis. Kč) a nehmotný majetek (pořizovací cena vyšší než 60 tis. Kč)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Neinvestiční výdaje = </a:t>
            </a:r>
            <a:r>
              <a:rPr lang="cs-CZ" altLang="cs-CZ" dirty="0"/>
              <a:t>neodpisovaný hmotný (pořizovací hodnota nižší než 40 tis. Kč) a nehmotný majetek (pořizovací cena nižší než 60 tis. Kč)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Zařízení a vybavení pro členy RT</a:t>
            </a:r>
            <a:r>
              <a:rPr lang="cs-CZ" altLang="cs-CZ" dirty="0"/>
              <a:t>, kteří přímo pracují s CS nebo zajišťují výstup k přímému využití CS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Nákup vybavení pro RT</a:t>
            </a:r>
            <a:r>
              <a:rPr lang="cs-CZ" altLang="cs-CZ" dirty="0"/>
              <a:t>, např.  nákup výpočetní techniky - pro pracovníky RT lze pořídit pouze takový počet  kusů zařízení a vybavení, který odpovídá výši úvazku členů RT = 1 ks na 1 úvazek; pokud je úvazek nižší, lze uplatnit pouze část pořizovací ceny, vztahující se k danému úvazku (0,5 úvazek = 0,5 ceny výpočetní techniky), úvazky jednotlivých členů RT je možné sčítat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Nově zařazen do této skupiny výdajů i </a:t>
            </a:r>
            <a:r>
              <a:rPr lang="cs-CZ" altLang="cs-CZ" b="1" dirty="0"/>
              <a:t>nábytek</a:t>
            </a:r>
            <a:r>
              <a:rPr lang="cs-CZ" altLang="cs-CZ" dirty="0"/>
              <a:t> (rozdíl oproti OP LZZ)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Pokud jakýkoliv nákup zařízení a vybavení patří na základě vymezení nepřímých nákladů (dle kapitoly 6.4.16) mezi nepřímé náklady, nelze tyto výdaje řadit mezi přímé způsobilé  náklady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3461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53986" y="1620982"/>
            <a:ext cx="10216342" cy="5316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32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 smtClean="0"/>
              <a:t>Nájem </a:t>
            </a:r>
            <a:r>
              <a:rPr lang="cs-CZ" altLang="cs-CZ" sz="2000" b="1" dirty="0"/>
              <a:t>či leasing zařízení a vybavení, budov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b="1" dirty="0"/>
              <a:t>Operativní leasing = </a:t>
            </a:r>
            <a:r>
              <a:rPr lang="cs-CZ" altLang="cs-CZ" sz="2000" dirty="0"/>
              <a:t>nájemné (splátky) leasingu, smlouva o nájmu nebo operativním leasingu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b="1" dirty="0"/>
              <a:t>Finanční leasing = </a:t>
            </a:r>
            <a:r>
              <a:rPr lang="cs-CZ" altLang="cs-CZ" sz="2000" dirty="0"/>
              <a:t>způsobilé jsou pouze splátky leasingu, vztahující se k období trvání projektu (daně a finanční činnost pronajímatele související s leasingovou smlouvou nejsou způsobilými výdaji)</a:t>
            </a:r>
          </a:p>
          <a:p>
            <a:endParaRPr lang="cs-CZ" altLang="cs-CZ" sz="20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Odpisy (daňové)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dirty="0"/>
              <a:t>Dlouhodobého hmotného a nehmotného majetku používaného pro účely projektu, které využívá CS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r>
              <a:rPr lang="cs-CZ" altLang="cs-CZ" sz="2000" dirty="0"/>
              <a:t>Jsou způsobilým výdajem po dobu trvání projektu za předpokladu, že nákup takového majetku není součástí způsobilých výdajů na projekt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27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20734" y="1976963"/>
            <a:ext cx="10141527" cy="5098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3200" b="1" dirty="0" smtClean="0"/>
              <a:t>Způsobilost výdajů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000" b="1" dirty="0" smtClean="0"/>
              <a:t>Nákup </a:t>
            </a:r>
            <a:r>
              <a:rPr lang="cs-CZ" altLang="cs-CZ" sz="2000" b="1" dirty="0"/>
              <a:t>služeb</a:t>
            </a:r>
          </a:p>
          <a:p>
            <a:r>
              <a:rPr lang="cs-CZ" altLang="cs-CZ" sz="2000" dirty="0"/>
              <a:t>Dodání služby musí být nezbytné k realizaci projektu a musí vytvářet novou hodnotu 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zpracování analýz, průzkumů, studií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lektorské služby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školení a kurzy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vytvoření nových publikací, školicích materiálů nebo manuálů, CD/DVD…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pronájem prostor pro práci s CS (např. pronájem učebny)</a:t>
            </a:r>
          </a:p>
          <a:p>
            <a:endParaRPr lang="cs-CZ" altLang="cs-CZ" sz="2000" dirty="0"/>
          </a:p>
          <a:p>
            <a:r>
              <a:rPr lang="cs-CZ" altLang="cs-CZ" sz="2000" b="1" dirty="0"/>
              <a:t>Drobné stavební úpravy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Cena všech dokončených stavebních úprav v jednom zdaňovacím období, která nepřesáhne v úhrnu </a:t>
            </a:r>
            <a:r>
              <a:rPr lang="cs-CZ" altLang="cs-CZ" sz="2000" b="1" dirty="0"/>
              <a:t>40.000 Kč </a:t>
            </a:r>
            <a:r>
              <a:rPr lang="cs-CZ" altLang="cs-CZ" sz="2000" dirty="0"/>
              <a:t>na každou jednotlivou účetní položku majetku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Např. úprava pracovního místa, které usnadní přístup osobám zdravotně postiženým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939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828800" y="1760833"/>
            <a:ext cx="1014152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altLang="cs-CZ" sz="3200" b="1" dirty="0" smtClean="0"/>
              <a:t>Způsobilost výdajů</a:t>
            </a:r>
          </a:p>
          <a:p>
            <a:r>
              <a:rPr lang="cs-CZ" altLang="cs-CZ" sz="2000" b="1" dirty="0" smtClean="0"/>
              <a:t>Nepřímé </a:t>
            </a:r>
            <a:r>
              <a:rPr lang="cs-CZ" altLang="cs-CZ" sz="2000" b="1" dirty="0"/>
              <a:t>náklady </a:t>
            </a:r>
          </a:p>
          <a:p>
            <a:endParaRPr lang="cs-CZ" altLang="cs-CZ" sz="2000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b="1" dirty="0"/>
              <a:t>Max. 25% přímých způsobilých nákladů projektu</a:t>
            </a:r>
          </a:p>
          <a:p>
            <a:endParaRPr lang="cs-CZ" altLang="cs-CZ" sz="2000" b="1" dirty="0"/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administrativa, řízení projektu (včetně finančního), účetnictví, personalistika komunikační a informační opatření, občerstvení a stravování a podpůrné procesy pro provoz projektu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cestovní náhrady spojené s pracovními cestami RT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spotřební materiál, zařízení a vybavení (papír…)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prostory pro realizaci projektu (nájemné, vodné, stočné, energie…)</a:t>
            </a:r>
          </a:p>
          <a:p>
            <a:pPr>
              <a:lnSpc>
                <a:spcPct val="150000"/>
              </a:lnSpc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ostatní provozní výdaje (internet, poštovné, telefon…)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85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828800" y="1985277"/>
            <a:ext cx="101415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5FBBF5"/>
              </a:buClr>
            </a:pPr>
            <a:r>
              <a:rPr lang="cs-CZ" altLang="cs-CZ" sz="3200" b="1" dirty="0" smtClean="0"/>
              <a:t>Způsobilost výdajů</a:t>
            </a:r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endParaRPr lang="cs-CZ" altLang="cs-CZ" sz="2000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 smtClean="0"/>
              <a:t>Pro </a:t>
            </a:r>
            <a:r>
              <a:rPr lang="cs-CZ" altLang="cs-CZ" sz="2000" dirty="0"/>
              <a:t>projekty, u nichž podstatná většina nákladů vznikne formou nákupu služeb od externích dodavatelů, jsou způsobilá procenta nepřímých nákladů snížena</a:t>
            </a:r>
          </a:p>
          <a:p>
            <a:endParaRPr lang="cs-CZ" altLang="cs-CZ" sz="2000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Podíly pro nepřímé náklady jsou sníženy pro projekty s objemem nákupu služeb v těchto intencích:</a:t>
            </a:r>
          </a:p>
          <a:p>
            <a:endParaRPr lang="cs-CZ" altLang="cs-CZ" sz="1600" dirty="0"/>
          </a:p>
          <a:p>
            <a:endParaRPr lang="cs-CZ" altLang="cs-CZ" sz="2000" dirty="0"/>
          </a:p>
          <a:p>
            <a:endParaRPr lang="cs-CZ" altLang="cs-CZ" sz="2000" dirty="0"/>
          </a:p>
          <a:p>
            <a:endParaRPr lang="cs-CZ" altLang="cs-CZ" sz="1400" dirty="0"/>
          </a:p>
          <a:p>
            <a:r>
              <a:rPr lang="cs-CZ" altLang="cs-CZ" sz="2000" b="1" dirty="0"/>
              <a:t> Celkové nezpůsobilé výdaje</a:t>
            </a:r>
          </a:p>
          <a:p>
            <a:endParaRPr lang="cs-CZ" altLang="cs-CZ" sz="2000" b="1" dirty="0"/>
          </a:p>
          <a:p>
            <a:pPr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Pro potřeby OPZ se v žádosti o podporu nevyplňují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505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687484" y="1729046"/>
            <a:ext cx="10282844" cy="518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/>
              <a:t>Příjmy projektu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Příjmem projektu se rozumí </a:t>
            </a:r>
            <a:r>
              <a:rPr lang="cs-CZ" altLang="cs-CZ" dirty="0"/>
              <a:t>příjmy vygenerované projektem v době realizace projektu 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Mezi příjmy projektu </a:t>
            </a:r>
            <a:r>
              <a:rPr lang="cs-CZ" altLang="cs-CZ" b="1" dirty="0"/>
              <a:t>patří</a:t>
            </a:r>
            <a:r>
              <a:rPr lang="cs-CZ" altLang="cs-CZ" dirty="0"/>
              <a:t> např. příjmy za poskytované služby (konferenční poplatky, poplatky za školení apod.), příjmy za prodej výrobků, které vznikly v rámci projektu (tj. výrobků, na jejichž vznik byly vynaloženy výdaje projektu); pronájem prostor, zařízení, softwaru atd. financovaných v rámci projektu atd.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dirty="0"/>
              <a:t>Příjmem projektu nikdy </a:t>
            </a:r>
            <a:r>
              <a:rPr lang="cs-CZ" altLang="cs-CZ" b="1" dirty="0"/>
              <a:t>nejsou</a:t>
            </a:r>
            <a:r>
              <a:rPr lang="cs-CZ" altLang="cs-CZ" dirty="0"/>
              <a:t> úroky z bankovního účtu, obdržené platby                      ze smluvních pokut, peněžní jistota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Do žádosti o podporu </a:t>
            </a:r>
            <a:r>
              <a:rPr lang="cs-CZ" altLang="cs-CZ" dirty="0"/>
              <a:t>se uvádí pouze „</a:t>
            </a:r>
            <a:r>
              <a:rPr lang="cs-CZ" altLang="cs-CZ" b="1" dirty="0"/>
              <a:t>předpokládané čisté příjmy</a:t>
            </a:r>
            <a:r>
              <a:rPr lang="cs-CZ" altLang="cs-CZ" dirty="0"/>
              <a:t>“ do řádku „</a:t>
            </a:r>
            <a:r>
              <a:rPr lang="cs-CZ" altLang="cs-CZ" b="1" dirty="0"/>
              <a:t>Jiné peněžní příjmy</a:t>
            </a:r>
            <a:r>
              <a:rPr lang="cs-CZ" altLang="cs-CZ" dirty="0"/>
              <a:t>“ (v případě vyrovnávací platby vypočtené na listu ISKP přílohy 11A) – o tyto příjmy bude vždy snížena poskytnutá podpora ŘO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Čistým příjmem </a:t>
            </a:r>
            <a:r>
              <a:rPr lang="cs-CZ" altLang="cs-CZ" dirty="0"/>
              <a:t>je ta částka příjmů, která převyšuje částku vlastního financování způsobilých výdajů projektu ze zdrojů příjemce  (pokud příjemce má vlastní financování viz povinná míra spolufinancování)</a:t>
            </a:r>
          </a:p>
          <a:p>
            <a:pPr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b="1" dirty="0"/>
              <a:t>Nepředpokládané i předpokládané čisté příjmy </a:t>
            </a:r>
            <a:r>
              <a:rPr lang="cs-CZ" altLang="cs-CZ" dirty="0"/>
              <a:t>se budou reportovat průběžně ve Zprávách o realizaci projektu (ZOR)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25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45672" y="1562793"/>
            <a:ext cx="10224655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Sociální podnikání</a:t>
            </a:r>
            <a:endParaRPr lang="cs-CZ" altLang="cs-CZ" sz="27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Podnikatelské aktivity prospívající společnosti </a:t>
            </a:r>
            <a:br>
              <a:rPr lang="cs-CZ" altLang="cs-CZ" sz="2000" dirty="0"/>
            </a:br>
            <a:r>
              <a:rPr lang="cs-CZ" altLang="cs-CZ" sz="2000" dirty="0"/>
              <a:t>a životnímu prostředí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Vytváří pracovní příležitosti pro osoby se znevýhodněním na trhu práce a hraje důležitou roli </a:t>
            </a:r>
            <a:br>
              <a:rPr lang="cs-CZ" altLang="cs-CZ" sz="2000" dirty="0"/>
            </a:br>
            <a:r>
              <a:rPr lang="cs-CZ" altLang="cs-CZ" sz="2000" dirty="0"/>
              <a:t>v místním rozvoji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Zapojení lokálních </a:t>
            </a:r>
            <a:r>
              <a:rPr lang="cs-CZ" altLang="cs-CZ" sz="2000" dirty="0" err="1"/>
              <a:t>stakeholderů</a:t>
            </a:r>
            <a:r>
              <a:rPr lang="cs-CZ" altLang="cs-CZ" sz="2000" dirty="0"/>
              <a:t> do činnosti sociálního podniku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Naplňuje veřejně prospěšný cíl, který je formulován </a:t>
            </a:r>
            <a:br>
              <a:rPr lang="cs-CZ" altLang="cs-CZ" sz="2000" dirty="0"/>
            </a:br>
            <a:r>
              <a:rPr lang="cs-CZ" altLang="cs-CZ" sz="2000" dirty="0"/>
              <a:t>v zakládacích dokumentech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Dosahování zisku i zvyšování veřejného prospěchu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Vzniká a rozvíjí se na konceptu tzv. trojího prospěchu - ekonomického, sociálního a environmentálního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000" dirty="0">
              <a:solidFill>
                <a:srgbClr val="084A8B"/>
              </a:solidFill>
            </a:endParaRP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58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29046" y="2011680"/>
            <a:ext cx="10241281" cy="4498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Příklady veřejné podpory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/>
          </a:p>
          <a:p>
            <a:pPr algn="just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Vznik a rozvoj nových podnikatelských aktivit vždy </a:t>
            </a:r>
            <a:r>
              <a:rPr lang="cs-CZ" altLang="cs-CZ" sz="2000" b="1" dirty="0"/>
              <a:t>naplňují znaky VP – de </a:t>
            </a:r>
            <a:r>
              <a:rPr lang="cs-CZ" altLang="cs-CZ" sz="2000" b="1" dirty="0" err="1"/>
              <a:t>minimis</a:t>
            </a:r>
            <a:r>
              <a:rPr lang="cs-CZ" altLang="cs-CZ" sz="2000" b="1" dirty="0" smtClean="0"/>
              <a:t>.</a:t>
            </a:r>
          </a:p>
          <a:p>
            <a:pPr algn="just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endParaRPr lang="cs-CZ" altLang="cs-CZ" sz="2000" b="1" dirty="0"/>
          </a:p>
          <a:p>
            <a:pPr algn="just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Předmětem činnosti sociálního podniku nemůže být zemědělská výroba ani poskytování sociálních služeb podle zákona č.108/2006 Sb., o sociálních službách, </a:t>
            </a:r>
            <a:br>
              <a:rPr lang="cs-CZ" altLang="cs-CZ" sz="2000" dirty="0"/>
            </a:br>
            <a:r>
              <a:rPr lang="cs-CZ" altLang="cs-CZ" sz="2000" dirty="0"/>
              <a:t>a to jak v rozsahu základních, tak i fakultativních činností.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000" dirty="0">
              <a:solidFill>
                <a:srgbClr val="084A8B"/>
              </a:solidFill>
            </a:endParaRP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354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45672" y="1762298"/>
            <a:ext cx="10224655" cy="476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Povinná příloha k žádosti o podporu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Podnikatelský plán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Arial" panose="020B0604020202020204" pitchFamily="34" charset="0"/>
              <a:buChar char="•"/>
            </a:pPr>
            <a:r>
              <a:rPr lang="cs-CZ" altLang="cs-CZ" sz="2400" dirty="0"/>
              <a:t>Návod k vyplnění viz </a:t>
            </a:r>
            <a:r>
              <a:rPr lang="cs-CZ" altLang="cs-CZ" sz="2400" dirty="0" smtClean="0"/>
              <a:t>příloha č. 4 výzvy</a:t>
            </a: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Arial" panose="020B0604020202020204" pitchFamily="34" charset="0"/>
              <a:buChar char="•"/>
            </a:pPr>
            <a:r>
              <a:rPr lang="cs-CZ" altLang="cs-CZ" sz="2400" dirty="0"/>
              <a:t>Návodné otázky: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400" dirty="0"/>
              <a:t>k potřebnosti projektu/podniku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400" dirty="0"/>
              <a:t>k efektivitě projektu, k finančnímu plánu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400" dirty="0"/>
              <a:t>k cílové skupině 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400" dirty="0"/>
              <a:t>k personálnímu zajištění projektu a podniku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1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37360" y="1662544"/>
            <a:ext cx="10232968" cy="5024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Integrační/Environmentální sociální podnik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dirty="0"/>
              <a:t>Sada rozpoznávacích znaků: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Arial" panose="020B0604020202020204" pitchFamily="34" charset="0"/>
              <a:buChar char="•"/>
            </a:pPr>
            <a:r>
              <a:rPr lang="cs-CZ" altLang="cs-CZ" sz="2400" dirty="0"/>
              <a:t>Integrační sociální podnik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Arial" panose="020B0604020202020204" pitchFamily="34" charset="0"/>
              <a:buChar char="•"/>
            </a:pPr>
            <a:r>
              <a:rPr lang="cs-CZ" altLang="cs-CZ" sz="2400" dirty="0"/>
              <a:t>Environmentální sociální podnik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400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Příjemce musí naplňovat současně všechny rozpoznávací znaky SP – sleduje se jejich naplňování </a:t>
            </a:r>
            <a:br>
              <a:rPr lang="cs-CZ" altLang="cs-CZ" sz="2400" dirty="0"/>
            </a:br>
            <a:r>
              <a:rPr lang="cs-CZ" altLang="cs-CZ" sz="2400" dirty="0"/>
              <a:t>v průběhu realizace projektu 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16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695796" y="1454726"/>
            <a:ext cx="10274532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Příklady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200" dirty="0" smtClean="0"/>
              <a:t>Povinná </a:t>
            </a:r>
            <a:r>
              <a:rPr lang="cs-CZ" altLang="cs-CZ" sz="2200" dirty="0"/>
              <a:t>publicita sociálního podniku (tvorba, aktualizace webových stránek) – nepřímý náklad x publicita činnosti sociálního podniku (marketing) – přímý náklad (doporučení vyčlenit 10 % z rozpočtu).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200" dirty="0"/>
              <a:t>Pokud CS a zaměstnanci mimo projekt sdílí stejný prostor, je nutné pro náklady vypočítat adekvátní podíl.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200" dirty="0"/>
              <a:t>Nové podnikatelské aktivity (způsobilé výdaje) x stávající podnikatelské aktivity (nezpůsobilé výdaje).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200" dirty="0"/>
              <a:t>ŽL v době podání žádosti již žadatel může mít </a:t>
            </a:r>
            <a:br>
              <a:rPr lang="cs-CZ" altLang="cs-CZ" sz="2200" dirty="0"/>
            </a:br>
            <a:r>
              <a:rPr lang="cs-CZ" altLang="cs-CZ" sz="2200" dirty="0"/>
              <a:t>či nemusí, ale nesmí v dané činnosti podnikat.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200" dirty="0"/>
              <a:t>Zahájení podnikání – nejpozději do tří měsíců </a:t>
            </a:r>
            <a:br>
              <a:rPr lang="cs-CZ" altLang="cs-CZ" sz="2200" dirty="0"/>
            </a:br>
            <a:r>
              <a:rPr lang="cs-CZ" altLang="cs-CZ" sz="2200" dirty="0"/>
              <a:t>od zahájení realizace projektu.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28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745672" y="1886989"/>
            <a:ext cx="10224655" cy="5460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Příklady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Alespoň 30 % podíl tržeb z prodeje výrobků a služeb </a:t>
            </a:r>
            <a:br>
              <a:rPr lang="cs-CZ" altLang="cs-CZ" sz="2000" dirty="0"/>
            </a:br>
            <a:r>
              <a:rPr lang="cs-CZ" altLang="cs-CZ" sz="2000" dirty="0"/>
              <a:t>na celkových výnosech - sleduje se za posledních 12 měsíců realizace projektu.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Více než 50 % případného zisku je reinvestováno do rozvoje sociálního podniku a/nebo pro naplnění jeho společensky prospěšných cílů (sleduje se poslední ukončené účetní období).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Místní prospěch: minimálně 50 % zaměstnanců SP </a:t>
            </a:r>
            <a:br>
              <a:rPr lang="cs-CZ" altLang="cs-CZ" sz="2000" dirty="0"/>
            </a:br>
            <a:r>
              <a:rPr lang="cs-CZ" altLang="cs-CZ" sz="2000" dirty="0"/>
              <a:t>s bydlištěm na území MAS, integrační SP - účetní doklady (ne starší 12 měsíců) 3 odběratelů a 3 dodavatelů se sídlem nebo provozovnou na území MAS, 2 doklady (ne starší než 2 roky) o spolupráci </a:t>
            </a:r>
            <a:br>
              <a:rPr lang="cs-CZ" altLang="cs-CZ" sz="2000" dirty="0"/>
            </a:br>
            <a:r>
              <a:rPr lang="cs-CZ" altLang="cs-CZ" sz="2000" dirty="0"/>
              <a:t>s lokálními aktéry z území MAS, environmentální SP – sledujeme všechny dodací listy!</a:t>
            </a:r>
          </a:p>
          <a:p>
            <a:pPr lvl="1">
              <a:buClr>
                <a:srgbClr val="5FBBF5"/>
              </a:buClr>
              <a:buSzPct val="80000"/>
              <a:buFont typeface="Wingdings" panose="05000000000000000000" pitchFamily="2" charset="2"/>
              <a:buChar char=""/>
            </a:pPr>
            <a:endParaRPr lang="cs-CZ" altLang="cs-CZ" sz="2000" dirty="0"/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110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" name="Obdélník 3"/>
          <p:cNvSpPr/>
          <p:nvPr/>
        </p:nvSpPr>
        <p:spPr>
          <a:xfrm>
            <a:off x="1662545" y="1571105"/>
            <a:ext cx="10307783" cy="5460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700" b="1" dirty="0" smtClean="0"/>
              <a:t>Příklady</a:t>
            </a:r>
          </a:p>
          <a:p>
            <a:pPr algn="ctr"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</a:pPr>
            <a:endParaRPr lang="cs-CZ" altLang="cs-CZ" sz="2700" b="1" dirty="0"/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Podíl zaměstnanců z CS – minimálně 30 %.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Zajištění psychosociální podpory CS - prostřednictvím člena realizačního týmu, partnera projektu bez </a:t>
            </a:r>
            <a:r>
              <a:rPr lang="cs-CZ" altLang="cs-CZ" sz="2000" dirty="0" err="1"/>
              <a:t>fin</a:t>
            </a:r>
            <a:r>
              <a:rPr lang="cs-CZ" altLang="cs-CZ" sz="2000" dirty="0"/>
              <a:t>. příspěvku či nákupu služeb. 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Znevýhodnění zaměstnanci z CS – min. 0,4 úvazek.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Vzdělávání osob z CS – uznatelné až po uzavření pracovní smlouvy či dohody o pracovní činnosti (dohodu o provedení práce nelze akceptovat).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000" dirty="0"/>
              <a:t>Všichni členové realizačního týmu financovaní </a:t>
            </a:r>
            <a:r>
              <a:rPr lang="cs-CZ" altLang="cs-CZ" sz="2000" dirty="0" smtClean="0"/>
              <a:t>z </a:t>
            </a:r>
            <a:r>
              <a:rPr lang="cs-CZ" altLang="cs-CZ" sz="2000" dirty="0"/>
              <a:t>projektu musí mít kvalifikaci potřebnou pro výkon dané pozice nebo odpovídající praxi, dle oboru činnosti sociálního podniku - v rámci projektu je možné hradit </a:t>
            </a:r>
            <a:r>
              <a:rPr lang="cs-CZ" altLang="cs-CZ" sz="2000" dirty="0" smtClean="0"/>
              <a:t>i </a:t>
            </a:r>
            <a:r>
              <a:rPr lang="cs-CZ" altLang="cs-CZ" sz="2000" dirty="0"/>
              <a:t>vzdělávání zaměstnanců sociálního podniku mimo CS.</a:t>
            </a:r>
          </a:p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893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82983" y="263237"/>
            <a:ext cx="881149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dirty="0" smtClean="0"/>
          </a:p>
          <a:p>
            <a:pPr algn="ctr"/>
            <a:r>
              <a:rPr lang="pl-PL" sz="4000" b="1" dirty="0" smtClean="0"/>
              <a:t> 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593273" y="1385456"/>
            <a:ext cx="97536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/>
              <a:t>Proces hodnocení a výběru projektů</a:t>
            </a:r>
            <a:endParaRPr lang="cs-CZ" sz="3200" b="1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Problematika hodnocení přijatelnosti a formálních náležitostí, věcného</a:t>
            </a:r>
          </a:p>
          <a:p>
            <a:r>
              <a:rPr lang="cs-CZ" sz="2400" dirty="0" smtClean="0"/>
              <a:t>    hodnocení a výběru projektů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Příloha č. 1 Výzvy MAS – Informace o způsobu hodnocení projektů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Specifická část pravidel pro žadatele a příjemce v rámci OPZ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Proces hodnocení a výběru projektů zajišťuje MAS Labské skály z.s.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Žádosti předložené jiným způsobem a v jiném termínu než umožňuje</a:t>
            </a:r>
          </a:p>
          <a:p>
            <a:r>
              <a:rPr lang="cs-CZ" sz="2400" dirty="0" smtClean="0"/>
              <a:t>   výzva, nejsou akceptovány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759527" y="1582341"/>
            <a:ext cx="976745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/>
              <a:t>Povinná publicita</a:t>
            </a:r>
            <a:endParaRPr lang="cs-CZ" b="1" dirty="0"/>
          </a:p>
          <a:p>
            <a:pPr algn="ctr"/>
            <a:r>
              <a:rPr lang="cs-CZ" b="1" dirty="0"/>
              <a:t>viz Obecná pravidla pro žadatele a příjemce v rámci OPZ </a:t>
            </a:r>
            <a:endParaRPr lang="cs-CZ" dirty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Alespoň 1 povinný plakát min. A3 s informacemi o projektu – je možno </a:t>
            </a:r>
          </a:p>
          <a:p>
            <a:r>
              <a:rPr lang="cs-CZ" sz="2000" dirty="0" smtClean="0"/>
              <a:t>   využít el. šablonu z www.</a:t>
            </a:r>
            <a:r>
              <a:rPr lang="cs-CZ" sz="2000" dirty="0" err="1" smtClean="0"/>
              <a:t>esfcr.cz</a:t>
            </a:r>
            <a:r>
              <a:rPr lang="cs-CZ" sz="2000" dirty="0" smtClean="0"/>
              <a:t>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 celou dobu realizace projektu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V místě realizace projektu snadno viditelném pro veřejnost, např. vstupní </a:t>
            </a:r>
          </a:p>
          <a:p>
            <a:r>
              <a:rPr lang="cs-CZ" sz="2000" dirty="0" smtClean="0"/>
              <a:t>    prostory budovy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Pokud je projekt realizován na více místech, bude umístěn na všech těchto </a:t>
            </a:r>
          </a:p>
          <a:p>
            <a:r>
              <a:rPr lang="cs-CZ" sz="2000" dirty="0" smtClean="0"/>
              <a:t>   místech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Pokud nelze plakát umístit v místě realizace projektu, bude umístěn v sídle</a:t>
            </a:r>
          </a:p>
          <a:p>
            <a:r>
              <a:rPr lang="cs-CZ" sz="2000" dirty="0" smtClean="0"/>
              <a:t>   příjemce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Pokud příjemce realizuje více projektů OPZ v jednom místě, je možné pro </a:t>
            </a:r>
          </a:p>
          <a:p>
            <a:r>
              <a:rPr lang="cs-CZ" sz="2000" dirty="0" smtClean="0"/>
              <a:t>   všechny tyto projekty umístit pouze jeden plakát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571105" y="1413163"/>
            <a:ext cx="1035765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3200" b="1" dirty="0" smtClean="0">
                <a:latin typeface="Arial"/>
                <a:cs typeface="Arial"/>
              </a:rPr>
              <a:t>ISKP 14+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Součást monitorovacího systému pro využívání Evropských strukturálních a investičních fondů v ČR v programovém období 2014 – 2020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On-line aplikace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Nevyžaduje instalaci do PC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t-BR" sz="2400" dirty="0" smtClean="0"/>
              <a:t>Vyžaduje registraci s platnou emailovou adresou a telefonním číslem </a:t>
            </a:r>
            <a:endParaRPr lang="cs-CZ" sz="2400" dirty="0" smtClean="0"/>
          </a:p>
          <a:p>
            <a:endParaRPr lang="pt-BR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Edukační videa </a:t>
            </a:r>
            <a:r>
              <a:rPr lang="cs-CZ" dirty="0" smtClean="0"/>
              <a:t>http://strukturalni-fondy.cz/cs/jak-na-projekt/Elektronicka-zadost/Edukacni-videa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Pokyny k vyplnění žádosti v IS KP14+ </a:t>
            </a:r>
          </a:p>
          <a:p>
            <a:r>
              <a:rPr lang="cs-CZ" dirty="0" smtClean="0"/>
              <a:t>https://www.esfcr.cz/formulare-a-pokyny-potrebne-v-ramci-pripravy-zadosti-o-podporu-opz/-/dokument/797956 </a:t>
            </a:r>
          </a:p>
          <a:p>
            <a:endParaRPr lang="cs-CZ" dirty="0" smtClean="0"/>
          </a:p>
          <a:p>
            <a:r>
              <a:rPr lang="cs-CZ" sz="2400" b="1" dirty="0" smtClean="0"/>
              <a:t> K práci v ISKP14+ budou nápomocni pracovníci kanceláře MAS  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634836" y="1454728"/>
            <a:ext cx="1019694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>
                <a:latin typeface="Arial"/>
                <a:cs typeface="Arial"/>
              </a:rPr>
              <a:t>Postup při podávání žádosti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Registrace do systému ISKP14+    </a:t>
            </a:r>
            <a:r>
              <a:rPr lang="cs-CZ" sz="2000" dirty="0" smtClean="0">
                <a:hlinkClick r:id="rId2"/>
              </a:rPr>
              <a:t>https://mseu.mssf.cz/</a:t>
            </a:r>
            <a:endParaRPr lang="cs-CZ" sz="2000" dirty="0" smtClean="0"/>
          </a:p>
          <a:p>
            <a:r>
              <a:rPr lang="cs-CZ" sz="2000" dirty="0" smtClean="0"/>
              <a:t>   jen v prohlížeči </a:t>
            </a:r>
            <a:r>
              <a:rPr lang="cs-CZ" sz="2000" b="1" dirty="0" smtClean="0"/>
              <a:t>Microsoft </a:t>
            </a:r>
            <a:r>
              <a:rPr lang="cs-CZ" sz="2000" b="1" dirty="0" err="1" smtClean="0"/>
              <a:t>explorer</a:t>
            </a:r>
            <a:r>
              <a:rPr lang="cs-CZ" sz="2000" b="1" dirty="0" smtClean="0"/>
              <a:t> </a:t>
            </a:r>
          </a:p>
          <a:p>
            <a:r>
              <a:rPr lang="cs-CZ" sz="2000" b="1" dirty="0" smtClean="0"/>
              <a:t>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Vyplnění elektronické verze žádosti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Finalizace elektronické verze žádosti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Podepsání a odeslání elektronické verze žádosti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b="1" dirty="0" smtClean="0"/>
              <a:t>Veškeré žádosti se zasílají jen v elektronické podobě prostřednictvím</a:t>
            </a:r>
          </a:p>
          <a:p>
            <a:r>
              <a:rPr lang="cs-CZ" sz="2000" b="1" dirty="0" smtClean="0"/>
              <a:t>   ISKP14+ </a:t>
            </a:r>
          </a:p>
          <a:p>
            <a:endParaRPr lang="cs-CZ" sz="2000" b="1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Zřízení elektronického podpisu před podáním/odesláním žádosti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Nutnost zřízení datové schránky žadatele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144684" y="1654232"/>
            <a:ext cx="906364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>
                <a:latin typeface="Arial"/>
                <a:cs typeface="Arial"/>
              </a:rPr>
              <a:t>Postup při podávání žádosti v ISKP14+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ŽADATEL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NOVÁ ŽÁDOST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03 OP 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OP Z – (03_15_047) Výzva pro MAS na podporu strategií </a:t>
            </a:r>
            <a:r>
              <a:rPr lang="cs-CZ" sz="2400" dirty="0" err="1" smtClean="0"/>
              <a:t>komunitně</a:t>
            </a:r>
            <a:endParaRPr lang="cs-CZ" sz="2400" dirty="0" smtClean="0"/>
          </a:p>
          <a:p>
            <a:r>
              <a:rPr lang="cs-CZ" sz="2400" dirty="0" smtClean="0"/>
              <a:t>     vedeného místního rozvoje </a:t>
            </a:r>
            <a:r>
              <a:rPr lang="cs-CZ" sz="2400" u="sng" dirty="0" err="1" smtClean="0">
                <a:solidFill>
                  <a:srgbClr val="00B0F0"/>
                </a:solidFill>
              </a:rPr>
              <a:t>individální</a:t>
            </a:r>
            <a:r>
              <a:rPr lang="cs-CZ" sz="2400" u="sng" dirty="0" smtClean="0">
                <a:solidFill>
                  <a:srgbClr val="00B0F0"/>
                </a:solidFill>
              </a:rPr>
              <a:t> projekt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otevře se žádost a ve sloupečku vlevo - 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842/03_16_47/CLLD_15_01_184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855527" y="4613564"/>
          <a:ext cx="1967346" cy="415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5636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výběr </a:t>
                      </a:r>
                      <a:r>
                        <a:rPr lang="cs-CZ" dirty="0" err="1" smtClean="0">
                          <a:solidFill>
                            <a:schemeClr val="tx1"/>
                          </a:solidFill>
                        </a:rPr>
                        <a:t>podvýzvy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945178" y="2061556"/>
            <a:ext cx="92631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altLang="cs-CZ" sz="3200" b="1" dirty="0" smtClean="0"/>
              <a:t>Podpora sociálního podnikání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 smtClean="0"/>
              <a:t>České </a:t>
            </a:r>
            <a:r>
              <a:rPr lang="cs-CZ" altLang="cs-CZ" sz="2400" dirty="0"/>
              <a:t>sociální podnikání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Arial" panose="020B0604020202020204" pitchFamily="34" charset="0"/>
              <a:buChar char="•"/>
            </a:pPr>
            <a:r>
              <a:rPr lang="cs-CZ" altLang="cs-CZ" sz="2400" u="sng" dirty="0">
                <a:solidFill>
                  <a:srgbClr val="084A8B"/>
                </a:solidFill>
                <a:hlinkClick r:id="rId2"/>
              </a:rPr>
              <a:t>www.ceske-socialni-podnikani.cz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000" dirty="0"/>
              <a:t>Možnost kontaktovat konzultanty dle plánovaného místa realizace či specializace konzultantů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000" u="sng" dirty="0">
                <a:solidFill>
                  <a:srgbClr val="084A8B"/>
                </a:solidFill>
                <a:hlinkClick r:id="rId3"/>
              </a:rPr>
              <a:t>http://www.ceske-socialni-podnikani.cz/cz/kdo-poradi/lokalni-konzultanti-mpsv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000" u="sng" dirty="0">
                <a:solidFill>
                  <a:srgbClr val="084A8B"/>
                </a:solidFill>
                <a:hlinkClick r:id="rId4"/>
              </a:rPr>
              <a:t>http://www.ceske-socialni-podnikani.cz/cz/kdo-poradi/experti-kouci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000" u="sng" dirty="0">
                <a:solidFill>
                  <a:srgbClr val="084A8B"/>
                </a:solidFill>
              </a:rPr>
              <a:t>http://www.ceske-socialni-podnikani.cz/cz/adresar-socialnich-podniku</a:t>
            </a:r>
          </a:p>
          <a:p>
            <a:pPr lvl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rgbClr val="5FBBF5"/>
              </a:buClr>
              <a:buSzPct val="80000"/>
              <a:buFont typeface="Arial" panose="020B0604020202020204" pitchFamily="34" charset="0"/>
              <a:buChar char="•"/>
            </a:pPr>
            <a:r>
              <a:rPr lang="cs-CZ" altLang="cs-CZ" sz="2000" u="sng" dirty="0">
                <a:solidFill>
                  <a:srgbClr val="084A8B"/>
                </a:solidFill>
              </a:rPr>
              <a:t>http:/www.ceske-socialni-podnikani.cz/cz/kdo-poradi/staze-socialni-podnikani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078277"/>
              </p:ext>
            </p:extLst>
          </p:nvPr>
        </p:nvGraphicFramePr>
        <p:xfrm>
          <a:off x="7855527" y="6453050"/>
          <a:ext cx="196734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4171">
                <a:tc>
                  <a:txBody>
                    <a:bodyPr/>
                    <a:lstStyle/>
                    <a:p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822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98618" y="166255"/>
            <a:ext cx="806334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39636" y="2008908"/>
            <a:ext cx="9587346" cy="331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</a:pPr>
            <a:r>
              <a:rPr lang="cs-CZ" sz="3200" b="1" dirty="0" smtClean="0">
                <a:latin typeface="Arial"/>
                <a:cs typeface="Arial"/>
              </a:rPr>
              <a:t>Legislativa</a:t>
            </a:r>
            <a:endParaRPr lang="cs-CZ" sz="3200" b="1" dirty="0" smtClean="0">
              <a:latin typeface="Arial"/>
              <a:cs typeface="Arial"/>
            </a:endParaRP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 smtClean="0"/>
              <a:t>Zákon </a:t>
            </a:r>
            <a:r>
              <a:rPr lang="cs-CZ" altLang="cs-CZ" sz="2400" dirty="0"/>
              <a:t>č. 455/1991 Sb., o živnostenském podnikání, </a:t>
            </a:r>
            <a:br>
              <a:rPr lang="cs-CZ" altLang="cs-CZ" sz="2400" dirty="0"/>
            </a:br>
            <a:r>
              <a:rPr lang="cs-CZ" altLang="cs-CZ" sz="2400" dirty="0"/>
              <a:t>ve znění pozdějších předpisů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Zákon č. 89/2012 Sb., občanský zákoník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Zákon č. 90/2012 Sb., o obchodních korporacích</a:t>
            </a:r>
          </a:p>
          <a:p>
            <a:pPr>
              <a:lnSpc>
                <a:spcPts val="2875"/>
              </a:lnSpc>
              <a:spcBef>
                <a:spcPts val="600"/>
              </a:spcBef>
              <a:spcAft>
                <a:spcPts val="600"/>
              </a:spcAft>
              <a:buClr>
                <a:srgbClr val="5FBBF5"/>
              </a:buClr>
              <a:buFont typeface="Wingdings" panose="05000000000000000000" pitchFamily="2" charset="2"/>
              <a:buChar char=""/>
            </a:pPr>
            <a:r>
              <a:rPr lang="cs-CZ" altLang="cs-CZ" sz="2400" dirty="0"/>
              <a:t>V současné době v připomínkovém řízení Věcný záměr zákona o sociálním podnikání – předkladatel Úřad vlády ČR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98618" y="166255"/>
            <a:ext cx="80633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endParaRPr lang="cs-CZ" sz="4000" b="1" dirty="0" smtClean="0"/>
          </a:p>
          <a:p>
            <a:pPr algn="ctr"/>
            <a:endParaRPr lang="cs-CZ" sz="4000" b="1" dirty="0"/>
          </a:p>
          <a:p>
            <a:pPr algn="ctr"/>
            <a:r>
              <a:rPr lang="cs-CZ" sz="4000" b="1" dirty="0" smtClean="0"/>
              <a:t>Zpráva </a:t>
            </a:r>
            <a:r>
              <a:rPr lang="cs-CZ" sz="4000" b="1" dirty="0" smtClean="0"/>
              <a:t>o realizaci</a:t>
            </a:r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 smtClean="0"/>
          </a:p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53490" y="3549534"/>
            <a:ext cx="95734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Předkládá se prostřednictvím ISKP14+ do 30 dnů po ukončení </a:t>
            </a:r>
            <a:r>
              <a:rPr lang="cs-CZ" sz="2400" b="1" dirty="0" smtClean="0"/>
              <a:t>každého</a:t>
            </a:r>
          </a:p>
          <a:p>
            <a:r>
              <a:rPr lang="cs-CZ" sz="2400" b="1" dirty="0" smtClean="0"/>
              <a:t>   monitorovacího období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Monitorovací období trvá zpravidla 6 měsíců (upraveno v Právním aktu)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Kontrolu Zprávy o realizaci provádí ŘO OPZ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083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5400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Konzultace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2161309"/>
            <a:ext cx="10018713" cy="3629891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Petra </a:t>
            </a:r>
            <a:r>
              <a:rPr lang="cs-CZ" dirty="0"/>
              <a:t>Šofrová, </a:t>
            </a:r>
            <a:r>
              <a:rPr lang="cs-CZ" dirty="0">
                <a:hlinkClick r:id="rId2"/>
              </a:rPr>
              <a:t>sofrova.masls@seznam.cz</a:t>
            </a:r>
            <a:r>
              <a:rPr lang="cs-CZ" dirty="0"/>
              <a:t>, 731 485 </a:t>
            </a:r>
            <a:r>
              <a:rPr lang="cs-CZ" dirty="0" smtClean="0"/>
              <a:t>975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202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93273" y="581891"/>
            <a:ext cx="1016923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5400" b="1" dirty="0" smtClean="0"/>
          </a:p>
          <a:p>
            <a:pPr algn="ctr"/>
            <a:endParaRPr lang="cs-CZ" sz="5400" b="1" dirty="0"/>
          </a:p>
          <a:p>
            <a:pPr algn="ctr"/>
            <a:r>
              <a:rPr lang="cs-CZ" sz="5400" b="1" dirty="0" smtClean="0"/>
              <a:t>DĚKUJI   </a:t>
            </a:r>
            <a:r>
              <a:rPr lang="cs-CZ" sz="5400" b="1" dirty="0" smtClean="0"/>
              <a:t>ZA   POZORNOST</a:t>
            </a:r>
          </a:p>
          <a:p>
            <a:pPr algn="ctr"/>
            <a:endParaRPr lang="cs-CZ" sz="5400" b="1" dirty="0" smtClean="0"/>
          </a:p>
          <a:p>
            <a:pPr algn="ctr"/>
            <a:r>
              <a:rPr lang="cs-CZ" sz="2800" b="1" dirty="0" smtClean="0"/>
              <a:t>Petra Šofrová</a:t>
            </a:r>
            <a:endParaRPr lang="cs-CZ" sz="2800" b="1" dirty="0"/>
          </a:p>
        </p:txBody>
      </p:sp>
      <p:pic>
        <p:nvPicPr>
          <p:cNvPr id="3" name="Obrázek 2" descr="logo mas 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036" y="3643745"/>
            <a:ext cx="2549238" cy="211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 rot="10800000" flipV="1">
            <a:off x="5885846" y="3167675"/>
            <a:ext cx="1127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200" b="1" dirty="0" smtClean="0">
                <a:latin typeface="Arial"/>
                <a:cs typeface="Arial"/>
              </a:rPr>
              <a:t>☺</a:t>
            </a:r>
            <a:endParaRPr lang="cs-CZ" sz="7200" dirty="0"/>
          </a:p>
        </p:txBody>
      </p:sp>
      <p:sp>
        <p:nvSpPr>
          <p:cNvPr id="5" name="Obdélník 4"/>
          <p:cNvSpPr/>
          <p:nvPr/>
        </p:nvSpPr>
        <p:spPr>
          <a:xfrm>
            <a:off x="1717965" y="3560617"/>
            <a:ext cx="3879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/>
          </a:p>
          <a:p>
            <a:endParaRPr lang="cs-CZ" sz="2800" b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23" y="-68657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1563</TotalTime>
  <Words>4592</Words>
  <Application>Microsoft Office PowerPoint</Application>
  <PresentationFormat>Širokoúhlá obrazovka</PresentationFormat>
  <Paragraphs>618</Paragraphs>
  <Slides>52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52</vt:i4>
      </vt:variant>
    </vt:vector>
  </HeadingPairs>
  <TitlesOfParts>
    <vt:vector size="58" baseType="lpstr">
      <vt:lpstr>Arial</vt:lpstr>
      <vt:lpstr>Calibri</vt:lpstr>
      <vt:lpstr>Corbel</vt:lpstr>
      <vt:lpstr>Times New Roman</vt:lpstr>
      <vt:lpstr>Wingdings</vt:lpstr>
      <vt:lpstr>Paralaxa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Míra podpory</vt:lpstr>
      <vt:lpstr>Prezentace aplikace PowerPoint</vt:lpstr>
      <vt:lpstr>Prezentace aplikace PowerPoint</vt:lpstr>
      <vt:lpstr>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 Konzultace </vt:lpstr>
      <vt:lpstr>Prezentace aplikace PowerPoint</vt:lpstr>
    </vt:vector>
  </TitlesOfParts>
  <Company>MAS Labské skály, z.s.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Výzva č. 1  z OPZ  - Podpora péče pro děti zaměstnaných rodičů</dc:title>
  <dc:creator>Jiřina Bischoffiova</dc:creator>
  <cp:lastModifiedBy>Uživatel systému Windows</cp:lastModifiedBy>
  <cp:revision>167</cp:revision>
  <dcterms:created xsi:type="dcterms:W3CDTF">2017-02-14T16:42:27Z</dcterms:created>
  <dcterms:modified xsi:type="dcterms:W3CDTF">2020-04-29T08:28:45Z</dcterms:modified>
</cp:coreProperties>
</file>