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64" r:id="rId2"/>
    <p:sldId id="257" r:id="rId3"/>
    <p:sldId id="265" r:id="rId4"/>
    <p:sldId id="283" r:id="rId5"/>
    <p:sldId id="311" r:id="rId6"/>
    <p:sldId id="285" r:id="rId7"/>
    <p:sldId id="284" r:id="rId8"/>
    <p:sldId id="269" r:id="rId9"/>
    <p:sldId id="312" r:id="rId10"/>
    <p:sldId id="259" r:id="rId11"/>
    <p:sldId id="313" r:id="rId12"/>
    <p:sldId id="266" r:id="rId13"/>
    <p:sldId id="267" r:id="rId14"/>
    <p:sldId id="274" r:id="rId15"/>
    <p:sldId id="314" r:id="rId16"/>
    <p:sldId id="315" r:id="rId17"/>
    <p:sldId id="316" r:id="rId18"/>
    <p:sldId id="317" r:id="rId19"/>
    <p:sldId id="278" r:id="rId20"/>
    <p:sldId id="279" r:id="rId21"/>
    <p:sldId id="281" r:id="rId22"/>
    <p:sldId id="301" r:id="rId23"/>
    <p:sldId id="310" r:id="rId24"/>
    <p:sldId id="302" r:id="rId25"/>
    <p:sldId id="304" r:id="rId26"/>
    <p:sldId id="305" r:id="rId27"/>
    <p:sldId id="306" r:id="rId28"/>
    <p:sldId id="308" r:id="rId29"/>
    <p:sldId id="307" r:id="rId30"/>
    <p:sldId id="262" r:id="rId31"/>
    <p:sldId id="309" r:id="rId32"/>
  </p:sldIdLst>
  <p:sldSz cx="12192000" cy="6858000"/>
  <p:notesSz cx="9866313" cy="673576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1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quarter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DC100D-0416-4EE5-8332-A9076DBFDC68}" type="datetimeFigureOut">
              <a:rPr lang="cs-CZ" smtClean="0"/>
              <a:pPr/>
              <a:t>14.03.2019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2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3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E7FFAF-DACC-4794-9931-C5C25918B782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5587733" y="1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42B766-6777-4575-B23F-9E50FE2881EE}" type="datetimeFigureOut">
              <a:rPr lang="cs-CZ" smtClean="0"/>
              <a:pPr/>
              <a:t>14.03.2019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2686050" y="504825"/>
            <a:ext cx="4494213" cy="2527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985934" y="3199352"/>
            <a:ext cx="7894446" cy="303136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1" y="6397620"/>
            <a:ext cx="4276255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5587733" y="6397620"/>
            <a:ext cx="4276254" cy="3370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2C732-B211-43E5-9B55-5C0A44B32156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9BB0EF-8E63-40CE-9D5A-212A46474B20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F60BF-5916-4062-9B92-E81952A19365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75921-F3E5-4F20-B99B-9338CC09A9CC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86B8B-B4C2-4AF9-A975-3D13B09B57DB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92192-1781-4786-B6C6-ED0A5B8E688E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19639-2BAD-4832-9C77-A948875494FA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E3E77-3175-45A8-8873-D92336C3A84D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6AE535-0BDD-40EB-9DB7-EAAC64BC7F30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1F26C-3C89-4D6D-AD3F-6D56DB687616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86BD57-CCD6-4B30-BB61-F78775D59839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ECB7CB-9C7C-4729-90AF-3FAB0BA8A314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5C2A5C-D5A3-4F80-BFE6-EE018502BEFC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AE8084-8179-4489-B487-F7BC702F86DF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3C0C5-8AE6-4EB1-804D-17B6B04A4389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cs-CZ" smtClean="0"/>
              <a:t>Upravte styly předlohy textu.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ABCB4C-A82B-4F9F-9656-D6512CA57F2D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1A70B-0E6E-4384-AB9E-B9497B15E4B1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802DF-BF1A-4231-8687-FDFCAB731B51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cs-CZ" smtClean="0"/>
              <a:t>Upravte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4EEE5947-77F7-4FCE-B680-E5E16A24DC4C}" type="datetime1">
              <a:rPr lang="en-US" smtClean="0"/>
              <a:pPr/>
              <a:t>3/14/2019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esfcr.cz/monitorovani-podporenych-osob-opz/-dokument/798878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mailto:sofrova.masls@seznam.cz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30284" y="1097280"/>
            <a:ext cx="1069016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4800" b="1" dirty="0" smtClean="0"/>
              <a:t>Výzva č. 8  z OPZ  - Výzva MAS Labské skály z.s. -Podpora provozu sociálních služeb a komunitních center </a:t>
            </a:r>
            <a:endParaRPr lang="cs-CZ" sz="4800" b="1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8256" y="3996267"/>
            <a:ext cx="10058400" cy="1657037"/>
          </a:xfrm>
          <a:prstGeom prst="rect">
            <a:avLst/>
          </a:prstGeom>
        </p:spPr>
      </p:pic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</a:t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960120"/>
          </a:xfrm>
        </p:spPr>
        <p:txBody>
          <a:bodyPr/>
          <a:lstStyle/>
          <a:p>
            <a:r>
              <a:rPr lang="cs-CZ" b="1" dirty="0" smtClean="0"/>
              <a:t>Představení výzvy</a:t>
            </a:r>
            <a:endParaRPr lang="cs-CZ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1712423"/>
            <a:ext cx="10018713" cy="4078778"/>
          </a:xfrm>
        </p:spPr>
        <p:txBody>
          <a:bodyPr>
            <a:normAutofit fontScale="55000" lnSpcReduction="20000"/>
          </a:bodyPr>
          <a:lstStyle/>
          <a:p>
            <a:r>
              <a:rPr lang="cs-CZ" sz="4400" dirty="0" smtClean="0"/>
              <a:t>Číslo výzvy: 611/03_16_047/CLLD_15_01_184 </a:t>
            </a:r>
          </a:p>
          <a:p>
            <a:r>
              <a:rPr lang="cs-CZ" sz="4400" dirty="0" smtClean="0"/>
              <a:t>Prioritní osa 2 Sociální začleňování a boj s chudobou </a:t>
            </a:r>
          </a:p>
          <a:p>
            <a:r>
              <a:rPr lang="cs-CZ" sz="4400" dirty="0" smtClean="0"/>
              <a:t>Investiční priorita 2.3 Strategie </a:t>
            </a:r>
            <a:r>
              <a:rPr lang="cs-CZ" sz="4400" dirty="0" err="1" smtClean="0"/>
              <a:t>komunitně</a:t>
            </a:r>
            <a:r>
              <a:rPr lang="cs-CZ" sz="4400" dirty="0" smtClean="0"/>
              <a:t> vedeného místního rozvoje </a:t>
            </a:r>
          </a:p>
          <a:p>
            <a:r>
              <a:rPr lang="cs-CZ" sz="4400" dirty="0" smtClean="0"/>
              <a:t>Specifický cíl 2.3.1 Zvýšit zapojení lokálních aktérů do řešení problémů nezaměstnanosti a sociálního začleňování ve venkovských oblastech </a:t>
            </a:r>
          </a:p>
          <a:p>
            <a:r>
              <a:rPr lang="cs-CZ" sz="4400" dirty="0" smtClean="0"/>
              <a:t>Vyhlášení výzvy: 6. 8. 2018 </a:t>
            </a:r>
          </a:p>
          <a:p>
            <a:r>
              <a:rPr lang="cs-CZ" sz="4400" dirty="0" smtClean="0"/>
              <a:t>Zahájení příjmu žádostí: 6. 8. 2018, 09:00 </a:t>
            </a:r>
          </a:p>
          <a:p>
            <a:r>
              <a:rPr lang="cs-CZ" sz="4400" dirty="0" smtClean="0"/>
              <a:t>Ukončení příjmu žádostí o podporu: 31. 10. 2018, 12:00 </a:t>
            </a:r>
          </a:p>
          <a:p>
            <a:r>
              <a:rPr lang="cs-CZ" sz="4400" dirty="0" smtClean="0"/>
              <a:t>Informace na  www.maslabskeskaly.cz</a:t>
            </a:r>
            <a:endParaRPr lang="cs-CZ" sz="4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197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479665" y="432261"/>
            <a:ext cx="1019140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400" dirty="0" smtClean="0"/>
          </a:p>
          <a:p>
            <a:r>
              <a:rPr lang="cs-CZ" sz="2400" b="1" dirty="0" smtClean="0"/>
              <a:t>Finanční alokace výzvy </a:t>
            </a:r>
          </a:p>
          <a:p>
            <a:r>
              <a:rPr lang="cs-CZ" sz="2800" dirty="0" smtClean="0"/>
              <a:t> </a:t>
            </a:r>
            <a:r>
              <a:rPr lang="cs-CZ" sz="28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8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Rozhodná pro výběr projektů k financování: 3 000 </a:t>
            </a:r>
            <a:r>
              <a:rPr lang="cs-CZ" sz="2400" dirty="0" err="1" smtClean="0"/>
              <a:t>000</a:t>
            </a:r>
            <a:r>
              <a:rPr lang="cs-CZ" sz="2400" dirty="0" smtClean="0"/>
              <a:t>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Minimální výše celkových způsobilých výdajů: 400 000,- Kč </a:t>
            </a:r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výše celkových způsobilých výdajů: 1 500 000,- Kč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Maximální délka projektu: 36 měsíců 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Nejzazší datum pro ukončení fyzické realizace projektu: 31. 12. 2022 </a:t>
            </a:r>
          </a:p>
          <a:p>
            <a:endParaRPr lang="cs-CZ" sz="2400" dirty="0" smtClean="0"/>
          </a:p>
          <a:p>
            <a:r>
              <a:rPr lang="cs-CZ" sz="2400" b="1" dirty="0" smtClean="0"/>
              <a:t>Forma podpory: ex-ante </a:t>
            </a:r>
            <a:endParaRPr lang="cs-CZ" sz="2400" dirty="0"/>
          </a:p>
        </p:txBody>
      </p:sp>
      <p:sp>
        <p:nvSpPr>
          <p:cNvPr id="3" name="Zástupný symbol pro číslo snímk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274619" y="1274619"/>
            <a:ext cx="10543308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200" dirty="0" smtClean="0">
              <a:solidFill>
                <a:srgbClr val="00B0F0"/>
              </a:solidFill>
              <a:latin typeface="Arial"/>
              <a:cs typeface="Arial"/>
            </a:endParaRPr>
          </a:p>
          <a:p>
            <a:endParaRPr lang="cs-CZ" sz="2200" dirty="0" smtClean="0">
              <a:solidFill>
                <a:srgbClr val="00B0F0"/>
              </a:solidFill>
              <a:latin typeface="Arial"/>
              <a:cs typeface="Arial"/>
            </a:endParaRPr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obce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dobrovolné svazky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organizace zřizované obcemi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nestátní neziskové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poskytovatelé sociálních služeb</a:t>
            </a:r>
            <a:endParaRPr lang="cs-CZ" sz="2400" dirty="0"/>
          </a:p>
        </p:txBody>
      </p:sp>
      <p:sp>
        <p:nvSpPr>
          <p:cNvPr id="3" name="Obdélník 2"/>
          <p:cNvSpPr/>
          <p:nvPr/>
        </p:nvSpPr>
        <p:spPr>
          <a:xfrm>
            <a:off x="2452256" y="484909"/>
            <a:ext cx="73567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Oprávnění žadatelé</a:t>
            </a:r>
            <a:endParaRPr lang="cs-CZ" sz="40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647090" y="336331"/>
            <a:ext cx="620110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Partnerství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45021" y="1671145"/>
            <a:ext cx="9942786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pro aktivitu 1.1  pouze partner bez finančního příspěvku</a:t>
            </a:r>
          </a:p>
          <a:p>
            <a:r>
              <a:rPr lang="cs-CZ" sz="2400" dirty="0" smtClean="0"/>
              <a:t> </a:t>
            </a:r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ostatní aktivity: partner s finančním příspěvkem i bez finančního příspěvku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partner se podílí na realizaci aktivit projektu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rgbClr val="00B0F0"/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partnerem se NEROZUMÍ subjekt, který je v dodavatelském či </a:t>
            </a:r>
          </a:p>
          <a:p>
            <a:r>
              <a:rPr lang="cs-CZ" sz="2400" dirty="0" smtClean="0"/>
              <a:t>   odběratelském vztahu k příjemci</a:t>
            </a:r>
          </a:p>
          <a:p>
            <a:r>
              <a:rPr lang="cs-CZ" dirty="0" smtClean="0"/>
              <a:t> </a:t>
            </a:r>
          </a:p>
          <a:p>
            <a:endParaRPr lang="cs-CZ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41418" y="235527"/>
            <a:ext cx="865909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Cílové skupiny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25782" y="1166843"/>
            <a:ext cx="9601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sociálně vyloučené a osoby sociálním vyloučením ohrožené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se zdravotním postižení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osoby s kombinovanými diagnózami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domácím násilím a závislostmi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oběti trestné činnosti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předlužeností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ohrožené vícenásobnými riziky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osoby žijící v sociálně vyloučených lokalitách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opouštějící institucionální zařízení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bezdomovci a osoby žijící v nevyhovujícím nebo nejistém ubytování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osoby pečující o jiné závislé osoby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neformální pečovatelé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sociální pracovníci </a:t>
            </a:r>
          </a:p>
          <a:p>
            <a:r>
              <a:rPr lang="pl-PL" sz="2400" b="1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pl-PL" sz="2400" b="1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pracovníci v sociálních službách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898074" y="346364"/>
            <a:ext cx="906087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Křížové financování a nepřímé náklady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288473" y="1316182"/>
            <a:ext cx="1029392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Křížové financování</a:t>
            </a:r>
          </a:p>
          <a:p>
            <a:pPr lvl="1"/>
            <a:r>
              <a:rPr lang="cs-CZ" sz="2400" dirty="0" smtClean="0"/>
              <a:t>V rámci této výzvy není využití křížového financování umožněno</a:t>
            </a:r>
          </a:p>
          <a:p>
            <a:pPr lvl="1"/>
            <a:r>
              <a:rPr lang="cs-CZ" sz="2400" b="1" dirty="0" smtClean="0"/>
              <a:t> </a:t>
            </a:r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• </a:t>
            </a:r>
            <a:r>
              <a:rPr lang="cs-CZ" sz="2400" b="1" dirty="0" smtClean="0"/>
              <a:t>Nepřímé náklady </a:t>
            </a:r>
            <a:r>
              <a:rPr lang="cs-CZ" sz="2400" dirty="0" smtClean="0"/>
              <a:t>Nepřímé náklady mohou dosahovat maximálně 25%</a:t>
            </a:r>
          </a:p>
          <a:p>
            <a:r>
              <a:rPr lang="cs-CZ" sz="2400" dirty="0" smtClean="0"/>
              <a:t>         přímých způsobilých nákladů projektu</a:t>
            </a:r>
          </a:p>
          <a:p>
            <a:endParaRPr lang="cs-CZ" sz="2400" dirty="0" smtClean="0"/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  <p:graphicFrame>
        <p:nvGraphicFramePr>
          <p:cNvPr id="6" name="Tabulka 5"/>
          <p:cNvGraphicFramePr>
            <a:graphicFrameLocks noGrp="1"/>
          </p:cNvGraphicFramePr>
          <p:nvPr/>
        </p:nvGraphicFramePr>
        <p:xfrm>
          <a:off x="1717964" y="3325091"/>
          <a:ext cx="9615054" cy="29682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389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761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32962">
                <a:tc>
                  <a:txBody>
                    <a:bodyPr/>
                    <a:lstStyle/>
                    <a:p>
                      <a:r>
                        <a:rPr lang="cs-CZ" dirty="0" smtClean="0"/>
                        <a:t>Podíl  nákupu služeb a celkových způsobilých nákladech</a:t>
                      </a:r>
                    </a:p>
                    <a:p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podílu nepřímých nákladů oproti výše uvedenému  procentu (25%)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8219">
                <a:tc>
                  <a:txBody>
                    <a:bodyPr/>
                    <a:lstStyle/>
                    <a:p>
                      <a:r>
                        <a:rPr lang="cs-CZ" dirty="0" smtClean="0"/>
                        <a:t>Do  60%  včetně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25%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073">
                <a:tc>
                  <a:txBody>
                    <a:bodyPr/>
                    <a:lstStyle/>
                    <a:p>
                      <a:r>
                        <a:rPr lang="cs-CZ" dirty="0" smtClean="0"/>
                        <a:t>Více než 60% a méně než 90%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3/5 (60%) základního podílu na 15%</a:t>
                      </a:r>
                      <a:endParaRPr lang="cs-CZ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8219">
                <a:tc>
                  <a:txBody>
                    <a:bodyPr/>
                    <a:lstStyle/>
                    <a:p>
                      <a:r>
                        <a:rPr lang="cs-CZ" dirty="0" smtClean="0"/>
                        <a:t>90% a výše</a:t>
                      </a:r>
                      <a:endParaRPr lang="cs-CZ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cs-CZ" dirty="0" smtClean="0"/>
                        <a:t>Snížení na 1/5 (20%) základního podílu , tj. 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43200" y="498761"/>
            <a:ext cx="837922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40873" y="1145629"/>
            <a:ext cx="1008610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2400" dirty="0" smtClean="0"/>
              <a:t>1. Podpora sociálního začleňování osob sociálně vyloučených či sociálním vyloučením ohrožených prostřednictvím poskytování vybraných sociálních služeb a prostřednictvím dalších programů a činností v oblasti sociálního začleňování  </a:t>
            </a:r>
          </a:p>
          <a:p>
            <a:r>
              <a:rPr lang="cs-CZ" sz="2400" dirty="0" smtClean="0"/>
              <a:t>1.1. Sociální služby</a:t>
            </a:r>
          </a:p>
          <a:p>
            <a:r>
              <a:rPr lang="cs-CZ" sz="2400" dirty="0" smtClean="0"/>
              <a:t>1.2. Další programy a činnosti v oblasti sociálního začleňování</a:t>
            </a:r>
          </a:p>
          <a:p>
            <a:endParaRPr lang="cs-CZ" sz="2400" dirty="0" smtClean="0"/>
          </a:p>
          <a:p>
            <a:r>
              <a:rPr lang="cs-CZ" sz="2400" dirty="0" smtClean="0"/>
              <a:t> 2. Podpora komunitní sociální práce a komunitních center jako prostředků sociálního začleňování nebo prevence sociálního vyloučení</a:t>
            </a:r>
          </a:p>
          <a:p>
            <a:r>
              <a:rPr lang="cs-CZ" sz="2400" dirty="0" smtClean="0"/>
              <a:t>2.1. Komunitní sociální práce</a:t>
            </a:r>
          </a:p>
          <a:p>
            <a:r>
              <a:rPr lang="cs-CZ" sz="2400" dirty="0" smtClean="0"/>
              <a:t>2.2. Komunitní centra</a:t>
            </a:r>
          </a:p>
          <a:p>
            <a:endParaRPr lang="cs-CZ" sz="2400" dirty="0" smtClean="0"/>
          </a:p>
          <a:p>
            <a:r>
              <a:rPr lang="cs-CZ" sz="2400" dirty="0" smtClean="0"/>
              <a:t>Popis podporovaných aktivit je uveden v příloze č. 2  - Popis podporovaných aktivit   výzvy MAS.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632889" y="630621"/>
            <a:ext cx="492622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2102069" y="1996966"/>
            <a:ext cx="917553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Jednotlivé aktivity lze při realizaci projektu mezi sebou navzájem kombinovat. Z popisu projektu však musí být jasně zřejmé, které činnosti spadají do dané aktivity a stejně tak musí být náklady na jednotlivé typy aktivit odděleny v rozpočtu projektu.</a:t>
            </a:r>
            <a:endParaRPr lang="cs-CZ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216132"/>
            <a:ext cx="10018713" cy="1127759"/>
          </a:xfrm>
        </p:spPr>
        <p:txBody>
          <a:bodyPr>
            <a:normAutofit fontScale="90000"/>
          </a:bodyPr>
          <a:lstStyle/>
          <a:p>
            <a:r>
              <a:rPr lang="cs-CZ" b="1" dirty="0" smtClean="0"/>
              <a:t>Podporované aktivity</a:t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1.1. Sociální služby</a:t>
            </a:r>
            <a:br>
              <a:rPr lang="cs-CZ" sz="2700" b="1" dirty="0" smtClean="0"/>
            </a:br>
            <a:endParaRPr lang="cs-CZ" sz="2700" b="1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63041" y="1163782"/>
            <a:ext cx="10357658" cy="5453149"/>
          </a:xfrm>
        </p:spPr>
        <p:txBody>
          <a:bodyPr>
            <a:normAutofit fontScale="70000" lnSpcReduction="20000"/>
          </a:bodyPr>
          <a:lstStyle/>
          <a:p>
            <a:r>
              <a:rPr lang="cs-CZ" sz="2900" dirty="0" smtClean="0"/>
              <a:t>Odborné sociální poradenství - § 37 </a:t>
            </a:r>
          </a:p>
          <a:p>
            <a:r>
              <a:rPr lang="cs-CZ" sz="2900" dirty="0" smtClean="0"/>
              <a:t>Terénní programy - § 69 </a:t>
            </a:r>
          </a:p>
          <a:p>
            <a:r>
              <a:rPr lang="cs-CZ" sz="2900" dirty="0" smtClean="0"/>
              <a:t>Sociálně aktivizační služby pro rodiny s dětmi - § 65</a:t>
            </a:r>
          </a:p>
          <a:p>
            <a:r>
              <a:rPr lang="cs-CZ" sz="2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</a:t>
            </a:r>
            <a:r>
              <a:rPr lang="cs-CZ" sz="2900" dirty="0" smtClean="0"/>
              <a:t>Raná péče - § 54</a:t>
            </a:r>
          </a:p>
          <a:p>
            <a:r>
              <a:rPr lang="cs-CZ" sz="2900" dirty="0" smtClean="0"/>
              <a:t>Krizová pomoc -§ 60 </a:t>
            </a:r>
          </a:p>
          <a:p>
            <a:r>
              <a:rPr lang="cs-CZ" sz="2900" dirty="0" smtClean="0"/>
              <a:t>Kontaktní centra -§ 59 </a:t>
            </a:r>
          </a:p>
          <a:p>
            <a:r>
              <a:rPr lang="cs-CZ" sz="2900" dirty="0" err="1" smtClean="0"/>
              <a:t>Nízkoprahová</a:t>
            </a:r>
            <a:r>
              <a:rPr lang="cs-CZ" sz="2900" dirty="0" smtClean="0"/>
              <a:t> zařízení pro děti a mládež - § 62 </a:t>
            </a:r>
          </a:p>
          <a:p>
            <a:r>
              <a:rPr lang="cs-CZ" sz="2900" dirty="0" smtClean="0"/>
              <a:t>Sociální rehabilitace -§ 70</a:t>
            </a:r>
          </a:p>
          <a:p>
            <a:r>
              <a:rPr lang="cs-CZ" sz="2900" dirty="0" smtClean="0"/>
              <a:t>Sociálně terapeutické dílny -§ 67</a:t>
            </a:r>
          </a:p>
          <a:p>
            <a:r>
              <a:rPr lang="cs-CZ" sz="2900" dirty="0" smtClean="0"/>
              <a:t>Služby následné péče - § 64</a:t>
            </a:r>
          </a:p>
          <a:p>
            <a:r>
              <a:rPr lang="cs-CZ" sz="2900" dirty="0" smtClean="0"/>
              <a:t>Podpora samostatného bydlení - § 43</a:t>
            </a:r>
          </a:p>
          <a:p>
            <a:r>
              <a:rPr lang="cs-CZ" sz="2900" dirty="0" smtClean="0"/>
              <a:t>Osobní asistence - § 39</a:t>
            </a:r>
          </a:p>
          <a:p>
            <a:r>
              <a:rPr lang="cs-CZ" sz="2900" dirty="0" smtClean="0"/>
              <a:t>Odlehčovací služby - § 44</a:t>
            </a:r>
          </a:p>
          <a:p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1938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047999" y="294291"/>
            <a:ext cx="67476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sz="2400" b="1" dirty="0" smtClean="0"/>
              <a:t> Další specifika k 1.1. Sociální služby</a:t>
            </a:r>
            <a:endParaRPr lang="cs-CZ" sz="2400" dirty="0"/>
          </a:p>
        </p:txBody>
      </p:sp>
      <p:sp>
        <p:nvSpPr>
          <p:cNvPr id="4" name="Obdélník 3"/>
          <p:cNvSpPr/>
          <p:nvPr/>
        </p:nvSpPr>
        <p:spPr>
          <a:xfrm>
            <a:off x="1534510" y="1450428"/>
            <a:ext cx="10037380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Pouze aktivity zaměřené na návrat osob z CS zpět do společnosti, na trh práce, na udržení se na trhu práce, apod.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Služby registrované podle zákona 108/2006 Sb., které jsou registrovány v síti sociálních služeb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Pouze terénní a ambulantní forma s výjimkou odlehčovací služby a krizové pomoci</a:t>
            </a:r>
            <a:endParaRPr lang="cs-CZ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endParaRPr lang="pl-PL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Možno vzdělávání pro pracovníky poskytovatele podle zákona (max. 24 hodin)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Projekt na více typů sociálních služeb = každá sociální služba popsána vždy samostatně v aktivitách + každá samostatně zpracovanou přílohu č. 6. Údaje o sociální službě</a:t>
            </a:r>
          </a:p>
          <a:p>
            <a:endParaRPr lang="pl-PL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Kombinace aktivit 1.1 s jinou aktivitou = sociální služba vždy samostatná aktivita</a:t>
            </a:r>
          </a:p>
          <a:p>
            <a:endParaRPr lang="cs-CZ" dirty="0" smtClean="0"/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délník 2"/>
          <p:cNvSpPr/>
          <p:nvPr/>
        </p:nvSpPr>
        <p:spPr>
          <a:xfrm>
            <a:off x="1454727" y="266007"/>
            <a:ext cx="9883833" cy="11233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/>
          </a:p>
        </p:txBody>
      </p:sp>
      <p:sp>
        <p:nvSpPr>
          <p:cNvPr id="4" name="Obdélník 3"/>
          <p:cNvSpPr/>
          <p:nvPr/>
        </p:nvSpPr>
        <p:spPr>
          <a:xfrm>
            <a:off x="1612669" y="1052945"/>
            <a:ext cx="10174777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  prevence   a   řešení   problémů   především   v sociálně   vyloučených lokalitách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směřující k podpoře mladým lidem ze sociálně znevýhodněného prostředí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a programy sekundární a terciární prevence pro osoby s chronickým duševním onemocněním a jejich rodinné příslušníky</a:t>
            </a:r>
            <a:endParaRPr lang="cs-CZ" sz="20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a programy sekundární a terciární prevence pro osoby ohrožené závislostmi na návykových látkách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pro osoby opouštějící zařízení pro výkon trestu odnětí svobody, pro osoby ve výkonu trestu a pro osoby s alternativními tresty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1648691" y="315885"/>
            <a:ext cx="9939251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endParaRPr lang="cs-CZ" sz="2800" dirty="0" smtClean="0"/>
          </a:p>
          <a:p>
            <a:pPr algn="ctr"/>
            <a:r>
              <a:rPr lang="cs-CZ" sz="2800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/>
          </a:p>
        </p:txBody>
      </p:sp>
      <p:sp>
        <p:nvSpPr>
          <p:cNvPr id="5" name="Obdélník 4"/>
          <p:cNvSpPr/>
          <p:nvPr/>
        </p:nvSpPr>
        <p:spPr>
          <a:xfrm>
            <a:off x="1562793" y="1634836"/>
            <a:ext cx="9991898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 </a:t>
            </a:r>
            <a:r>
              <a:rPr lang="cs-CZ" sz="2000" dirty="0" smtClean="0"/>
              <a:t>Motivační programy přispívající k sociálnímu začlenění nebo k prevenci sociálního vyloučení osob v nepříznivé sociální  situaci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000" dirty="0" smtClean="0">
                <a:latin typeface="Arial"/>
                <a:cs typeface="Arial"/>
              </a:rPr>
              <a:t> </a:t>
            </a:r>
            <a:r>
              <a:rPr lang="cs-CZ" sz="2000" dirty="0" smtClean="0"/>
              <a:t>Motivační programy přispívající k sociálnímu začlenění nebo k prevenci sociálního vyloučení osob v nepříznivé sociální situaci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Programy a aktivity v oblasti sociálně-právní ochrany dětí zaměřené na preventivní programy na podporu rodiny</a:t>
            </a:r>
            <a:endParaRPr lang="pl-PL" sz="2000" dirty="0" smtClean="0"/>
          </a:p>
          <a:p>
            <a:endParaRPr lang="pl-PL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podporu pečujících osob a neformální péče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předcházení ekonomické nestability osob z cílových skupin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zaměřené na rozvoj sociálního/dostupného/podporovaného/prostupného bydlení jako prevence prostorového vyloučení vzniku sociálně vyloučených lokalit a bezdomovectví</a:t>
            </a:r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759527" y="216131"/>
            <a:ext cx="10141528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sz="2800" b="1" dirty="0" smtClean="0"/>
              <a:t> </a:t>
            </a:r>
            <a:r>
              <a:rPr lang="cs-CZ" sz="2700" b="1" dirty="0" smtClean="0"/>
              <a:t>1.2. Další programy a činnosti v oblasti sociálního začleňování</a:t>
            </a:r>
            <a:endParaRPr lang="cs-CZ" sz="2700" dirty="0" smtClean="0"/>
          </a:p>
          <a:p>
            <a:endParaRPr lang="cs-CZ" dirty="0" smtClean="0"/>
          </a:p>
        </p:txBody>
      </p:sp>
      <p:sp>
        <p:nvSpPr>
          <p:cNvPr id="3" name="Obdélník 2"/>
          <p:cNvSpPr/>
          <p:nvPr/>
        </p:nvSpPr>
        <p:spPr>
          <a:xfrm>
            <a:off x="1449185" y="2286000"/>
            <a:ext cx="10091651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podporující mimosoudní způsob řešení konfliktů v oblasti bydlení a pracovně-právních vztahů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přispívající k boji s diskriminací </a:t>
            </a:r>
          </a:p>
          <a:p>
            <a:endParaRPr lang="cs-CZ" sz="2000" dirty="0" smtClean="0"/>
          </a:p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000" dirty="0" smtClean="0"/>
              <a:t>Aktivity místních samospráv při optimalizaci zajištění činností a výkonu sociální práce na svém území </a:t>
            </a:r>
          </a:p>
          <a:p>
            <a:r>
              <a:rPr lang="cs-CZ" sz="2400" dirty="0" smtClean="0"/>
              <a:t>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15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923393" y="157655"/>
            <a:ext cx="9144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800" b="1" dirty="0" smtClean="0"/>
              <a:t>Další specifika k 1.2. Další programy a činnosti v oblasti sociálního začleňování</a:t>
            </a:r>
            <a:endParaRPr lang="cs-CZ" sz="2800" dirty="0"/>
          </a:p>
        </p:txBody>
      </p:sp>
      <p:sp>
        <p:nvSpPr>
          <p:cNvPr id="4" name="Obdélník 3"/>
          <p:cNvSpPr/>
          <p:nvPr/>
        </p:nvSpPr>
        <p:spPr>
          <a:xfrm>
            <a:off x="1460937" y="1608083"/>
            <a:ext cx="10331669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0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Musí být zajištěno, že se jedná o programy a činnosti nad rámec základních činností sociálních služeb podle zákona 108/2006 Sb. Nelze podporovat  programy, které mají charakter sociální služby, avšak nejsou jako sociální služba registrovány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Programy a činnosti se společensky prospěšným charakterem – nikoli komerčním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Pouze terénní a ambulantní forma</a:t>
            </a:r>
            <a:endParaRPr lang="cs-CZ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endParaRPr lang="pl-PL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Koordinace a síťování sociálních služeb a dalších navazujících služeb a programů podporujících sociální začleňování a prevenci sociálního vyloučení – nutný přímý dopad na CS – nelze samostatně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Není podporována tvorba střednědobých plánů rozvoje sociálních služeb</a:t>
            </a:r>
          </a:p>
          <a:p>
            <a:endParaRPr lang="pl-PL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Doplňkově bude podporováno vzdělávání pracovníků , kteří vykonávají přímou práci s klienty (max. 40 hodin)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16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048000" y="346841"/>
            <a:ext cx="6096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b="1" dirty="0" smtClean="0"/>
              <a:t> </a:t>
            </a:r>
            <a:r>
              <a:rPr lang="cs-CZ" sz="2800" b="1" dirty="0" smtClean="0"/>
              <a:t>2.1. Komunitní sociální práce</a:t>
            </a:r>
            <a:endParaRPr lang="cs-CZ" sz="2800" dirty="0" smtClean="0"/>
          </a:p>
        </p:txBody>
      </p:sp>
      <p:sp>
        <p:nvSpPr>
          <p:cNvPr id="4" name="Obdélník 3"/>
          <p:cNvSpPr/>
          <p:nvPr/>
        </p:nvSpPr>
        <p:spPr>
          <a:xfrm>
            <a:off x="1303283" y="1639614"/>
            <a:ext cx="1051034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Komunitní sociální práce = činnosti nad rámec základních činností sociálních služeb podle zákona 108/2006Sb., o sociálních službách, realizované v přirozené komunitě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Aktivity podporované v rámci komunitní sociální práce musí mít přímou vazbu na sociální začleňování nebo prevenci sociálního vyloučení osob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Gestorem komunitní sociální práce je kvalifikovaný sociální pracovník (dle zákona č. 108/2006 Sb.,např. na částečný úvazek</a:t>
            </a:r>
          </a:p>
          <a:p>
            <a:endParaRPr lang="cs-CZ" sz="2200" dirty="0" smtClean="0"/>
          </a:p>
          <a:p>
            <a:r>
              <a:rPr lang="cs-CZ" sz="22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200" dirty="0" smtClean="0"/>
              <a:t>Principy komunitní sociální práce – viz příloha č. 8 výzvy MAS Principy a vodítka KP 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17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048000" y="325821"/>
            <a:ext cx="6768662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 </a:t>
            </a:r>
          </a:p>
          <a:p>
            <a:pPr algn="ctr"/>
            <a:r>
              <a:rPr lang="cs-CZ" sz="2800" b="1" dirty="0" smtClean="0"/>
              <a:t> 2.2. Komunitní centra</a:t>
            </a:r>
            <a:endParaRPr lang="cs-CZ" sz="2800" dirty="0" smtClean="0"/>
          </a:p>
        </p:txBody>
      </p:sp>
      <p:sp>
        <p:nvSpPr>
          <p:cNvPr id="4" name="Obdélník 3"/>
          <p:cNvSpPr/>
          <p:nvPr/>
        </p:nvSpPr>
        <p:spPr>
          <a:xfrm>
            <a:off x="1481959" y="1450429"/>
            <a:ext cx="9806151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1900" dirty="0" smtClean="0"/>
              <a:t>Komunitní centra = </a:t>
            </a:r>
            <a:r>
              <a:rPr lang="cs-CZ" sz="1900" dirty="0" err="1" smtClean="0"/>
              <a:t>centra</a:t>
            </a:r>
            <a:r>
              <a:rPr lang="cs-CZ" sz="1900" dirty="0" smtClean="0"/>
              <a:t> začleněná do běžné komunity. Cílovou skupinou je komunita a její členové (tj. osoby sociálně vyloučené nebo sociálním vyloučením ohrožené a další členové komunity). </a:t>
            </a:r>
          </a:p>
          <a:p>
            <a:endParaRPr lang="cs-CZ" sz="1900" dirty="0" smtClean="0"/>
          </a:p>
          <a:p>
            <a:r>
              <a:rPr lang="cs-CZ" sz="1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1900" dirty="0" smtClean="0"/>
              <a:t>Vznik komunitního centra je součástí procesu realizace a rozvoje komunitní (sociální) práce v území. Členové komunity se aktivně účastní na všech fázích vzniku a fungování komunitního centra - plánování vzniku komunitního centra, rozhodování o jeho podobě, jeho budování, řízení a zajištění běžného provozu, vyhodnocování funkčnosti a efektivity. </a:t>
            </a:r>
          </a:p>
          <a:p>
            <a:endParaRPr lang="cs-CZ" sz="1900" dirty="0" smtClean="0"/>
          </a:p>
          <a:p>
            <a:r>
              <a:rPr lang="cs-CZ" sz="1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1900" dirty="0" smtClean="0"/>
              <a:t>Komunitní centrum slouží jako veřejný prostor pro uskutečňování aktivit komunitní (sociální) práce. </a:t>
            </a:r>
          </a:p>
          <a:p>
            <a:endParaRPr lang="cs-CZ" sz="1900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cs-CZ" sz="19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1900" dirty="0" smtClean="0"/>
              <a:t>Činnost komunitního centra musí mít vždy přímou vazbu na sociální začleňování nebo prevenci sociálního vyloučení osob. Musí být koordinována a zastřešena minimálně jednou osobou s odbornou způsobilostí sociálního pracovníka podle zákona č. 108/2006 Sb., o sociálních službách, popř. dalšími odbornými pracovníky, pokud to vyžaduje daný druh aktivity.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18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3048000" y="126124"/>
            <a:ext cx="6884276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Podporované aktivity</a:t>
            </a: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 </a:t>
            </a:r>
            <a:r>
              <a:rPr lang="cs-CZ" sz="2800" b="1" dirty="0" smtClean="0"/>
              <a:t>Další specifika k 2.2. Komunitní centra</a:t>
            </a:r>
            <a:endParaRPr lang="cs-CZ" sz="2800" dirty="0"/>
          </a:p>
        </p:txBody>
      </p:sp>
      <p:sp>
        <p:nvSpPr>
          <p:cNvPr id="4" name="Obdélník 3"/>
          <p:cNvSpPr/>
          <p:nvPr/>
        </p:nvSpPr>
        <p:spPr>
          <a:xfrm>
            <a:off x="1261241" y="1229711"/>
            <a:ext cx="10930759" cy="525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Aktivity realizované v KC mohou navazovat na poskytování základních činností registrovaných sociálních služeb podle zákona č. 108/2006 Sb., o sociálních službách, avšak nenahrazují poskytování sociálních služeb. Je nezbytné vždy jasně oddělit aktivity a programy realizované v komunitním centru od poskytování registrované sociální služby.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Primárním cílem fungování komunitního centra je vytvořit prostor pro mobilizaci zdrojů uvnitř komunity. Sekundárním cílem pak je pomáhat řešit problémy místní komunity a do jejich řešení zapojit všechny strany, kterých se tyto problémy dotýkají. </a:t>
            </a:r>
          </a:p>
          <a:p>
            <a:endParaRPr lang="cs-CZ" dirty="0" smtClean="0"/>
          </a:p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Vedle aktivit přispívajících k řešení sociálních problémů komunity a jejích členů mohou KC realizovat také: </a:t>
            </a:r>
          </a:p>
          <a:p>
            <a:r>
              <a:rPr lang="cs-CZ" dirty="0" smtClean="0"/>
              <a:t>a) Kulturní/multikulturní aktivity realizované „samosprávně“, </a:t>
            </a:r>
          </a:p>
          <a:p>
            <a:r>
              <a:rPr lang="cs-CZ" dirty="0" smtClean="0"/>
              <a:t>b) Výchovně/vzdělávací aktivity </a:t>
            </a:r>
          </a:p>
          <a:p>
            <a:r>
              <a:rPr lang="cs-CZ" dirty="0" smtClean="0"/>
              <a:t>c) Aktivity neformálních skupin veřejnosti a občanských iniciativ </a:t>
            </a:r>
          </a:p>
          <a:p>
            <a:r>
              <a:rPr lang="cs-CZ" dirty="0" smtClean="0"/>
              <a:t>d) Environmentální aktivity a podpora jejich využití </a:t>
            </a:r>
          </a:p>
          <a:p>
            <a:r>
              <a:rPr lang="cs-CZ" dirty="0" smtClean="0"/>
              <a:t>e) Aktivity podporující zapojování cílových skupin do dobrovolnické činnosti </a:t>
            </a:r>
          </a:p>
          <a:p>
            <a:endParaRPr lang="cs-CZ" dirty="0" smtClean="0">
              <a:solidFill>
                <a:schemeClr val="accent1">
                  <a:lumMod val="75000"/>
                </a:schemeClr>
              </a:solidFill>
              <a:latin typeface="Arial"/>
              <a:cs typeface="Arial"/>
            </a:endParaRPr>
          </a:p>
          <a:p>
            <a:r>
              <a:rPr lang="cs-CZ" dirty="0" smtClean="0"/>
              <a:t>Také u těchto doplňkových aktivit musí být v žádosti o podporu jednoznačně popsán jejich vliv na sociální začleňování osob sociálně vyloučených nebo sociálním vyloučením ohrožených a dalších členů komunity.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99505"/>
            <a:ext cx="6096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</a:t>
            </a:r>
            <a:r>
              <a:rPr lang="cs-CZ" b="1" dirty="0" smtClean="0"/>
              <a:t>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679171" y="997527"/>
            <a:ext cx="985889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/>
              <a:t>= nástroje pro měření dosažených efektů projektových aktivit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Indikátory výstupů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Indikátory výsledků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Žadatel volí pouze ty indikátory z výzvy, které jsou relevantní pro jeho </a:t>
            </a:r>
          </a:p>
          <a:p>
            <a:r>
              <a:rPr lang="cs-CZ" sz="2400" dirty="0" smtClean="0"/>
              <a:t>   projekt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Ve zprávách o realizaci projektu se uvádějí kumulativně – souhrnně za </a:t>
            </a:r>
          </a:p>
          <a:p>
            <a:r>
              <a:rPr lang="cs-CZ" sz="2400" dirty="0" smtClean="0"/>
              <a:t>   období od počátku projektu do konce příslušného monitorovacího období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Je nutné sledovat také hodnoty pro indikátory o účastnících, které konkretizují podpořené osoby z řady hledisek a další indikátory uvedené ve  výzvě</a:t>
            </a:r>
          </a:p>
          <a:p>
            <a:r>
              <a:rPr lang="cs-CZ" sz="2400" dirty="0" smtClean="0"/>
              <a:t> </a:t>
            </a:r>
          </a:p>
          <a:p>
            <a:endParaRPr lang="cs-CZ" sz="2400" dirty="0" smtClean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177935" y="249382"/>
            <a:ext cx="937675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Povinnosti související s indikátory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429789" y="1113905"/>
            <a:ext cx="1017477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dirty="0" smtClean="0">
                <a:latin typeface="Arial"/>
                <a:cs typeface="Arial"/>
              </a:rPr>
              <a:t> </a:t>
            </a:r>
            <a:r>
              <a:rPr lang="cs-CZ" sz="2400" dirty="0" smtClean="0"/>
              <a:t>Povinnost stanovit v žádosti cílové hodnoty indikátorů včetně popisu způsobu</a:t>
            </a:r>
          </a:p>
          <a:p>
            <a:r>
              <a:rPr lang="cs-CZ" sz="2400" dirty="0" smtClean="0"/>
              <a:t>   stanovení této hodnoty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Nastavení je závazné, úprava lze provést podstatnou změnou – při nesplnění sankce (Obecná pravidla, kap. 18)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Průběžné sledování jejich naplnění  v</a:t>
            </a:r>
            <a:r>
              <a:rPr lang="pl-PL" sz="2400" dirty="0" smtClean="0"/>
              <a:t>e zprávách o realizaci projektu 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Prokazatelnost vykazovaných hodnot - záznamy o každém klientovi, prezenční listiny atd. ověřitelné případnou  kontrolu, monitorovací listy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7999" y="365761"/>
            <a:ext cx="732628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Indikátory se závazkem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144684" y="1163782"/>
            <a:ext cx="949313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jsou chápány jako závazek žadatele, kterého má dosáhnout díky realizaci projektu </a:t>
            </a:r>
          </a:p>
        </p:txBody>
      </p:sp>
      <p:graphicFrame>
        <p:nvGraphicFramePr>
          <p:cNvPr id="5" name="Tabulka 4"/>
          <p:cNvGraphicFramePr>
            <a:graphicFrameLocks noGrp="1"/>
          </p:cNvGraphicFramePr>
          <p:nvPr/>
        </p:nvGraphicFramePr>
        <p:xfrm>
          <a:off x="2004291" y="1204552"/>
          <a:ext cx="9858892" cy="38614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014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79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5540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99089"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cs-CZ" sz="18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8866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6 00 </a:t>
                      </a:r>
                      <a:r>
                        <a:rPr lang="cs-CZ" sz="1800" kern="1200" baseline="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00</a:t>
                      </a: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Celkový počet účastníků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účastníci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výstup</a:t>
                      </a:r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5100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6 70 01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Kapacita podpořených služeb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místa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výstup</a:t>
                      </a:r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9288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670 10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Využívání podpořených  služeb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osoby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800" dirty="0" smtClean="0"/>
                        <a:t>výsledek</a:t>
                      </a:r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2399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8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551 02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1800" dirty="0" smtClean="0"/>
                    </a:p>
                    <a:p>
                      <a:pPr algn="l"/>
                      <a:r>
                        <a:rPr lang="cs-CZ" sz="1800" dirty="0" smtClean="0"/>
                        <a:t>Počet podpořených</a:t>
                      </a:r>
                      <a:r>
                        <a:rPr lang="cs-CZ" sz="1800" baseline="0" dirty="0" smtClean="0"/>
                        <a:t> komunitních center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1800" dirty="0" smtClean="0"/>
                    </a:p>
                    <a:p>
                      <a:pPr algn="l"/>
                      <a:r>
                        <a:rPr lang="cs-CZ" sz="1800" dirty="0" smtClean="0"/>
                        <a:t>zařízení</a:t>
                      </a:r>
                      <a:endParaRPr lang="cs-CZ" sz="1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endParaRPr lang="cs-CZ" sz="1800" dirty="0" smtClean="0"/>
                    </a:p>
                    <a:p>
                      <a:pPr algn="l"/>
                      <a:r>
                        <a:rPr lang="cs-CZ" sz="1800" dirty="0" smtClean="0"/>
                        <a:t>Výstup</a:t>
                      </a:r>
                    </a:p>
                    <a:p>
                      <a:pPr algn="l"/>
                      <a:endParaRPr lang="cs-CZ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7" name="Obdélník 6"/>
          <p:cNvSpPr/>
          <p:nvPr/>
        </p:nvSpPr>
        <p:spPr>
          <a:xfrm>
            <a:off x="1103585" y="5181600"/>
            <a:ext cx="1082565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dirty="0" smtClean="0"/>
              <a:t>600 00 – osoby podpořené nad bagatelní podporu (min. 40 hod., vyplňují se  monitorovací listy (</a:t>
            </a:r>
            <a:r>
              <a:rPr lang="cs-CZ" dirty="0" smtClean="0">
                <a:hlinkClick r:id="rId2"/>
              </a:rPr>
              <a:t>https://www.esfcr.cz/monitorovani-podporenych-osob-opz/-dokument/798878</a:t>
            </a:r>
            <a:r>
              <a:rPr lang="cs-CZ" dirty="0" smtClean="0"/>
              <a:t>)</a:t>
            </a:r>
          </a:p>
          <a:p>
            <a:endParaRPr lang="cs-CZ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387927"/>
            <a:ext cx="79663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 Indikátory bez závazku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008909" y="1108364"/>
            <a:ext cx="98228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smtClean="0"/>
              <a:t>Hodnoty, které nepředstavují závazek žadatele, ale které je nutné sledovat (Žadatel má povinnost vyplnit cílovou hodnotu indikátorů, u nerelevantních je možno uvést hodnotu 0.)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1427018" y="1855174"/>
          <a:ext cx="10436165" cy="47470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378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46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305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793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71068"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Kód indikátoru</a:t>
                      </a:r>
                      <a:endParaRPr lang="cs-CZ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Název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Měrná jednotka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600" dirty="0" smtClean="0">
                          <a:solidFill>
                            <a:schemeClr val="tx1"/>
                          </a:solidFill>
                        </a:rPr>
                        <a:t>Typ</a:t>
                      </a:r>
                      <a:endParaRPr lang="cs-CZ" sz="1600" dirty="0">
                        <a:solidFill>
                          <a:schemeClr val="tx1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6  7 3 15	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 v oblasti sociálních služeb, u nichž služba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6 74 01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Nové nebo inovované sociální služby týkající se bydlení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služby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výstup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6 73 10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Bývalí účastníci projektů, u nichž intervence formou sociální práce naplnila svůj účel 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0077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625 00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 v procesu vzdělávání/odborné přípravy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481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6 26 00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Účastníci, kteří získali kvalifikaci po ukončení své účasti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84815">
                <a:tc>
                  <a:txBody>
                    <a:bodyPr/>
                    <a:lstStyle/>
                    <a:p>
                      <a:pPr algn="l">
                        <a:lnSpc>
                          <a:spcPct val="300000"/>
                        </a:lnSpc>
                      </a:pPr>
                      <a:r>
                        <a:rPr lang="cs-CZ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6 28 00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Znevýhodnění účastníci, kteří po ukončení své účasti hledají zaměstnání, jsou v procesu vzdělávání/odborné přípravy, rozšiřují si kvalifikaci nebo jsou zaměstnaní, a to i OSVČ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osoby</a:t>
                      </a:r>
                      <a:endParaRPr lang="cs-CZ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cs-CZ" sz="1400" dirty="0" smtClean="0"/>
                        <a:t>výsledek</a:t>
                      </a:r>
                      <a:endParaRPr lang="cs-CZ" sz="14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Obdélník 2"/>
          <p:cNvSpPr/>
          <p:nvPr/>
        </p:nvSpPr>
        <p:spPr>
          <a:xfrm>
            <a:off x="1828800" y="429491"/>
            <a:ext cx="84928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b="1" dirty="0" smtClean="0"/>
              <a:t>Způsobilost výdajů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842655" y="1440874"/>
            <a:ext cx="10127672" cy="581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Věcná způsobilost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Informace ke způsobilým výdajům jsou k dispozici ve Specifické části pravidel pro žadatele a příjemce v rámci OPZ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subjekt čerpá příspěvek na podporu osob se zdravotním postižením dle§ 78 zákona č. 435/2004 Sb.,o zaměstnanosti,nemůže současně čerpat</a:t>
            </a:r>
          </a:p>
          <a:p>
            <a:r>
              <a:rPr lang="cs-CZ" sz="2400" dirty="0" smtClean="0"/>
              <a:t>podporu v rámci projektu na úhradu osobních nákladů těch samých zaměstnanců, jichž se týká tento příspěvek.</a:t>
            </a:r>
          </a:p>
          <a:p>
            <a:pPr algn="ctr"/>
            <a:endParaRPr lang="pl-PL" b="1" dirty="0" smtClean="0"/>
          </a:p>
          <a:p>
            <a:r>
              <a:rPr lang="pl-PL" sz="2400" b="1" dirty="0" smtClean="0"/>
              <a:t>Časová způsobilost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Náklady vzniklé v obě realizace projektu</a:t>
            </a:r>
          </a:p>
          <a:p>
            <a:endParaRPr lang="pl-PL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l-PL" sz="2400" dirty="0" smtClean="0"/>
              <a:t>Datum zahájení realizace projektu nesmí předcházet datu vyhlášení výzvy MAS</a:t>
            </a:r>
          </a:p>
          <a:p>
            <a:endParaRPr lang="pl-PL" sz="2400" b="1" dirty="0" smtClean="0"/>
          </a:p>
          <a:p>
            <a:pPr algn="ctr"/>
            <a:endParaRPr lang="cs-CZ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382983" y="263237"/>
            <a:ext cx="881149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cs-CZ" dirty="0" smtClean="0"/>
          </a:p>
          <a:p>
            <a:pPr algn="ctr"/>
            <a:r>
              <a:rPr lang="pl-PL" sz="4000" b="1" dirty="0" smtClean="0"/>
              <a:t>Proces hodnocení a výběru projektů </a:t>
            </a:r>
            <a:endParaRPr lang="cs-CZ" sz="4000" dirty="0"/>
          </a:p>
        </p:txBody>
      </p:sp>
      <p:sp>
        <p:nvSpPr>
          <p:cNvPr id="4" name="Obdélník 3"/>
          <p:cNvSpPr/>
          <p:nvPr/>
        </p:nvSpPr>
        <p:spPr>
          <a:xfrm>
            <a:off x="1593273" y="1385456"/>
            <a:ext cx="97536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Problematika hodnocení přijatelnosti a formálních náležitostí, věcného</a:t>
            </a:r>
          </a:p>
          <a:p>
            <a:r>
              <a:rPr lang="cs-CZ" sz="2400" dirty="0" smtClean="0"/>
              <a:t>    hodnocení a výběru projektů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Příloha č. 1 Výzvy MAS – Informace o způsobu hodnocení projektů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      </a:t>
            </a:r>
            <a:r>
              <a:rPr lang="cs-CZ" sz="2400" dirty="0" smtClean="0"/>
              <a:t>viz. Specifická část pravidel pro žadatele a příjemce v rámci OPZ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Proces hodnocení a výběru projektů zajišťuje MAS Labské skály z.s.</a:t>
            </a:r>
          </a:p>
          <a:p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Žádosti předložené jiným způsobem a v jiném termínu než umožňuje</a:t>
            </a:r>
          </a:p>
          <a:p>
            <a:r>
              <a:rPr lang="cs-CZ" sz="2400" dirty="0" smtClean="0"/>
              <a:t>   výzva, nejsou akceptovány </a:t>
            </a:r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63091" y="304801"/>
            <a:ext cx="8645235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Povinná publicita</a:t>
            </a:r>
            <a:endParaRPr lang="cs-CZ" b="1" dirty="0" smtClean="0"/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59527" y="1582341"/>
            <a:ext cx="9767455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Alespoň 1 povinný plakát min. A3 s informacemi o projektu – je možno </a:t>
            </a:r>
          </a:p>
          <a:p>
            <a:r>
              <a:rPr lang="cs-CZ" sz="2400" dirty="0" smtClean="0"/>
              <a:t>   využít el. šablonu z www.</a:t>
            </a:r>
            <a:r>
              <a:rPr lang="cs-CZ" sz="2400" dirty="0" err="1" smtClean="0"/>
              <a:t>esfcr.cz</a:t>
            </a:r>
            <a:r>
              <a:rPr lang="cs-CZ" sz="2400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 celou dobu realizace projektu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 místě realizace projektu snadno viditelném pro veřejnost, např. vstupní </a:t>
            </a:r>
          </a:p>
          <a:p>
            <a:r>
              <a:rPr lang="cs-CZ" sz="2400" dirty="0" smtClean="0"/>
              <a:t>    prostory budovy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je projekt realizován na více místech, bude umístěn na všech těchto </a:t>
            </a:r>
          </a:p>
          <a:p>
            <a:r>
              <a:rPr lang="cs-CZ" sz="2400" dirty="0" smtClean="0"/>
              <a:t>   místech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nelze plakát umístit v místě realizace projektu, bude umístěn v sídle</a:t>
            </a:r>
          </a:p>
          <a:p>
            <a:r>
              <a:rPr lang="cs-CZ" sz="2400" dirty="0" smtClean="0"/>
              <a:t>   příjemce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Pokud příjemce realizuje více projektů OPZ v jednom místě, je možné pro </a:t>
            </a:r>
          </a:p>
          <a:p>
            <a:r>
              <a:rPr lang="cs-CZ" sz="2400" dirty="0" smtClean="0"/>
              <a:t>   všechny tyto projekty umístit pouze jeden plakát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3048000" y="1"/>
            <a:ext cx="73152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579418" y="1028343"/>
            <a:ext cx="103493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Součást monitorovacího systému pro využívání Evropských strukturálních a investičních fondů v ČR v programovém období 2014 – 2020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On-line aplikace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Nevyžaduje instalaci do PC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pt-BR" sz="2400" dirty="0" smtClean="0"/>
              <a:t>Vyžaduje registraci s platnou emailovou adresou a telefonním číslem </a:t>
            </a:r>
            <a:endParaRPr lang="cs-CZ" sz="2400" dirty="0" smtClean="0"/>
          </a:p>
          <a:p>
            <a:endParaRPr lang="pt-BR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Edukační videa </a:t>
            </a:r>
            <a:r>
              <a:rPr lang="cs-CZ" dirty="0" smtClean="0"/>
              <a:t>http://strukturalni-fondy.cz/cs/jak-na-projekt/Elektronicka-zadost/Edukacni-videa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Pokyny k vyplnění žádosti v IS KP14+ </a:t>
            </a:r>
          </a:p>
          <a:p>
            <a:r>
              <a:rPr lang="cs-CZ" dirty="0" smtClean="0"/>
              <a:t>https://www.esfcr.cz/formulare-a-pokyny-potrebne-v-ramci-pripravy-zadosti-o-podporu-opz/-/dokument/797956 </a:t>
            </a:r>
          </a:p>
          <a:p>
            <a:endParaRPr lang="cs-CZ" dirty="0" smtClean="0"/>
          </a:p>
          <a:p>
            <a:r>
              <a:rPr lang="cs-CZ" sz="2400" b="1" dirty="0" smtClean="0"/>
              <a:t> K práci v ISKP14+ budou nápomocni pracovníci kanceláře MAS  </a:t>
            </a:r>
            <a:endParaRPr lang="cs-CZ" sz="240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646219" y="277091"/>
            <a:ext cx="839585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Postup při podávání žádosti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634836" y="1454728"/>
            <a:ext cx="1019694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Registrace do systému ISKP14+    </a:t>
            </a:r>
            <a:r>
              <a:rPr lang="cs-CZ" sz="2400" dirty="0" smtClean="0">
                <a:hlinkClick r:id="rId2"/>
              </a:rPr>
              <a:t>https://mseu.mssf.cz/</a:t>
            </a:r>
            <a:endParaRPr lang="cs-CZ" sz="2400" dirty="0" smtClean="0"/>
          </a:p>
          <a:p>
            <a:r>
              <a:rPr lang="cs-CZ" sz="2400" dirty="0" smtClean="0"/>
              <a:t>   jen v prohlížeči </a:t>
            </a:r>
            <a:r>
              <a:rPr lang="cs-CZ" sz="2400" b="1" dirty="0" smtClean="0"/>
              <a:t>Microsoft </a:t>
            </a:r>
            <a:r>
              <a:rPr lang="cs-CZ" sz="2400" b="1" dirty="0" err="1" smtClean="0"/>
              <a:t>explorer</a:t>
            </a:r>
            <a:r>
              <a:rPr lang="cs-CZ" sz="2400" b="1" dirty="0" smtClean="0"/>
              <a:t> </a:t>
            </a:r>
          </a:p>
          <a:p>
            <a:r>
              <a:rPr lang="cs-CZ" sz="2400" b="1" dirty="0" smtClean="0"/>
              <a:t>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Vyplnění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Finalizace elektronické verze žádosti </a:t>
            </a:r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Podepsání a odeslání elektronické verze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b="1" dirty="0" smtClean="0"/>
              <a:t>Veškeré žádosti se zasílají jen v elektronické podobě prostřednictvím</a:t>
            </a:r>
          </a:p>
          <a:p>
            <a:r>
              <a:rPr lang="cs-CZ" sz="2400" b="1" dirty="0" smtClean="0"/>
              <a:t>   ISKP14+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Zřízení elektronického podpisu před podáním/odesláním žádosti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Nutnost zřízení datové schránky žadatele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590800" y="304800"/>
            <a:ext cx="87976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b="1" dirty="0" smtClean="0"/>
              <a:t>Postup při podávání žádosti v ISKP14+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2382983" y="1260764"/>
            <a:ext cx="882534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ŽADATEL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NOVÁ ŽÁDOST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03 OP Z 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OP Z – (03_15_047) Výzva pro MAS na podporu strategií </a:t>
            </a:r>
            <a:r>
              <a:rPr lang="cs-CZ" sz="2400" dirty="0" err="1" smtClean="0"/>
              <a:t>komunitně</a:t>
            </a:r>
            <a:endParaRPr lang="cs-CZ" sz="2400" dirty="0" smtClean="0"/>
          </a:p>
          <a:p>
            <a:r>
              <a:rPr lang="cs-CZ" sz="2400" dirty="0" smtClean="0"/>
              <a:t>     vedeného místního rozvoje </a:t>
            </a:r>
            <a:r>
              <a:rPr lang="cs-CZ" sz="2400" u="sng" dirty="0" err="1" smtClean="0">
                <a:solidFill>
                  <a:srgbClr val="00B0F0"/>
                </a:solidFill>
              </a:rPr>
              <a:t>individální</a:t>
            </a:r>
            <a:r>
              <a:rPr lang="cs-CZ" sz="2400" u="sng" dirty="0" smtClean="0">
                <a:solidFill>
                  <a:srgbClr val="00B0F0"/>
                </a:solidFill>
              </a:rPr>
              <a:t> projekt</a:t>
            </a:r>
          </a:p>
          <a:p>
            <a:endParaRPr lang="cs-CZ" sz="2400" dirty="0" smtClean="0"/>
          </a:p>
          <a:p>
            <a:r>
              <a:rPr lang="cs-CZ" sz="2400" dirty="0" smtClean="0"/>
              <a:t> </a:t>
            </a:r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</a:t>
            </a:r>
            <a:r>
              <a:rPr lang="cs-CZ" sz="2400" dirty="0" smtClean="0"/>
              <a:t> otevře se žádost a ve sloupečku vlevo - 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611/03_16_47/CLLD_15_01_184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/>
        </p:nvGraphicFramePr>
        <p:xfrm>
          <a:off x="7855527" y="4613564"/>
          <a:ext cx="1967346" cy="415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3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15636">
                <a:tc>
                  <a:txBody>
                    <a:bodyPr/>
                    <a:lstStyle/>
                    <a:p>
                      <a:r>
                        <a:rPr lang="cs-CZ" dirty="0" smtClean="0">
                          <a:solidFill>
                            <a:schemeClr val="tx1"/>
                          </a:solidFill>
                        </a:rPr>
                        <a:t>výběr </a:t>
                      </a:r>
                      <a:r>
                        <a:rPr lang="cs-CZ" dirty="0" err="1" smtClean="0">
                          <a:solidFill>
                            <a:schemeClr val="tx1"/>
                          </a:solidFill>
                        </a:rPr>
                        <a:t>podvýzvy</a:t>
                      </a:r>
                      <a:endParaRPr lang="cs-CZ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28</a:t>
            </a:fld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2798618" y="166255"/>
            <a:ext cx="8063346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dirty="0" smtClean="0"/>
          </a:p>
          <a:p>
            <a:pPr algn="ctr"/>
            <a:r>
              <a:rPr lang="cs-CZ" sz="4000" b="1" dirty="0" smtClean="0"/>
              <a:t>Zpráva o realizaci</a:t>
            </a:r>
          </a:p>
          <a:p>
            <a:pPr algn="ctr"/>
            <a:r>
              <a:rPr lang="cs-CZ" b="1" dirty="0" smtClean="0"/>
              <a:t>viz Obecná pravidla pro žadatele a příjemce v rámci OPZ </a:t>
            </a:r>
            <a:endParaRPr lang="cs-CZ" dirty="0" smtClean="0"/>
          </a:p>
          <a:p>
            <a:pPr algn="ctr"/>
            <a:r>
              <a:rPr lang="cs-CZ" sz="4000" b="1" dirty="0" smtClean="0"/>
              <a:t> </a:t>
            </a:r>
            <a:endParaRPr lang="cs-CZ" sz="4000" dirty="0"/>
          </a:p>
        </p:txBody>
      </p:sp>
      <p:sp>
        <p:nvSpPr>
          <p:cNvPr id="3" name="Obdélník 2"/>
          <p:cNvSpPr/>
          <p:nvPr/>
        </p:nvSpPr>
        <p:spPr>
          <a:xfrm>
            <a:off x="1939636" y="2008908"/>
            <a:ext cx="95873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Předkládá se prostřednictvím ISKP14+ do 30 dnů po ukončení </a:t>
            </a:r>
            <a:r>
              <a:rPr lang="cs-CZ" sz="2400" b="1" dirty="0" smtClean="0"/>
              <a:t>každého</a:t>
            </a:r>
          </a:p>
          <a:p>
            <a:r>
              <a:rPr lang="cs-CZ" sz="2400" b="1" dirty="0" smtClean="0"/>
              <a:t>   monitorovacího období </a:t>
            </a:r>
          </a:p>
          <a:p>
            <a:endParaRPr lang="cs-CZ" sz="2400" b="1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Monitorovací období trvá zpravidla 6 měsíců (upraveno v Právním aktu)</a:t>
            </a:r>
          </a:p>
          <a:p>
            <a:endParaRPr lang="cs-CZ" sz="2400" dirty="0" smtClean="0"/>
          </a:p>
          <a:p>
            <a:r>
              <a:rPr lang="cs-CZ" sz="2400" dirty="0" smtClean="0">
                <a:solidFill>
                  <a:schemeClr val="accent1">
                    <a:lumMod val="75000"/>
                  </a:schemeClr>
                </a:solidFill>
                <a:latin typeface="Arial"/>
                <a:cs typeface="Arial"/>
              </a:rPr>
              <a:t>• </a:t>
            </a:r>
            <a:r>
              <a:rPr lang="cs-CZ" sz="2400" dirty="0" smtClean="0"/>
              <a:t>Kontrolu Zprávy o realizaci provádí ŘO OPZ 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84311" y="685801"/>
            <a:ext cx="10018713" cy="1295400"/>
          </a:xfrm>
        </p:spPr>
        <p:txBody>
          <a:bodyPr/>
          <a:lstStyle/>
          <a:p>
            <a:r>
              <a:rPr lang="cs-CZ" b="1" dirty="0" smtClean="0"/>
              <a:t>Konzultace</a:t>
            </a:r>
            <a:r>
              <a:rPr lang="cs-CZ" dirty="0" smtClean="0"/>
              <a:t> 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84310" y="2161309"/>
            <a:ext cx="10018713" cy="3629891"/>
          </a:xfrm>
        </p:spPr>
        <p:txBody>
          <a:bodyPr/>
          <a:lstStyle/>
          <a:p>
            <a:pPr algn="ctr">
              <a:buNone/>
            </a:pPr>
            <a:r>
              <a:rPr lang="cs-CZ" dirty="0" smtClean="0"/>
              <a:t>Petra </a:t>
            </a:r>
            <a:r>
              <a:rPr lang="cs-CZ" dirty="0"/>
              <a:t>Šofrová, </a:t>
            </a:r>
            <a:r>
              <a:rPr lang="cs-CZ" dirty="0">
                <a:hlinkClick r:id="rId2"/>
              </a:rPr>
              <a:t>sofrova.masls@seznam.cz</a:t>
            </a:r>
            <a:r>
              <a:rPr lang="cs-CZ" dirty="0"/>
              <a:t>, 731 485 </a:t>
            </a:r>
            <a:r>
              <a:rPr lang="cs-CZ" dirty="0" smtClean="0"/>
              <a:t>975</a:t>
            </a: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33202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/>
          <p:nvPr/>
        </p:nvSpPr>
        <p:spPr>
          <a:xfrm>
            <a:off x="1593273" y="581891"/>
            <a:ext cx="10169235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b="1" dirty="0" smtClean="0"/>
              <a:t>DĚKUJI   ZA   POZORNOST</a:t>
            </a:r>
          </a:p>
          <a:p>
            <a:pPr algn="ctr"/>
            <a:endParaRPr lang="cs-CZ" sz="5400" b="1" dirty="0" smtClean="0"/>
          </a:p>
          <a:p>
            <a:pPr algn="ctr"/>
            <a:r>
              <a:rPr lang="cs-CZ" sz="2800" b="1" dirty="0" smtClean="0"/>
              <a:t>Petra Šofrová</a:t>
            </a:r>
            <a:endParaRPr lang="cs-CZ" sz="2800" b="1" dirty="0"/>
          </a:p>
        </p:txBody>
      </p:sp>
      <p:pic>
        <p:nvPicPr>
          <p:cNvPr id="3" name="Obrázek 2" descr="logo mas l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88036" y="3643745"/>
            <a:ext cx="2549238" cy="2119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Obdélník 3"/>
          <p:cNvSpPr/>
          <p:nvPr/>
        </p:nvSpPr>
        <p:spPr>
          <a:xfrm rot="10800000" flipV="1">
            <a:off x="5885846" y="3167675"/>
            <a:ext cx="11272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7200" b="1" dirty="0" smtClean="0">
                <a:latin typeface="Arial"/>
                <a:cs typeface="Arial"/>
              </a:rPr>
              <a:t>☺</a:t>
            </a:r>
            <a:endParaRPr lang="cs-CZ" sz="7200" dirty="0"/>
          </a:p>
        </p:txBody>
      </p:sp>
      <p:sp>
        <p:nvSpPr>
          <p:cNvPr id="5" name="Obdélník 4"/>
          <p:cNvSpPr/>
          <p:nvPr/>
        </p:nvSpPr>
        <p:spPr>
          <a:xfrm>
            <a:off x="1717965" y="3560617"/>
            <a:ext cx="387927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s-CZ" sz="2800" b="1" dirty="0" smtClean="0"/>
          </a:p>
          <a:p>
            <a:endParaRPr lang="cs-CZ" sz="2800" b="1" dirty="0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31</a:t>
            </a:fld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a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TM03457496[[fn=Paralaxa]]</Template>
  <TotalTime>1608</TotalTime>
  <Words>1938</Words>
  <Application>Microsoft Office PowerPoint</Application>
  <PresentationFormat>Širokoúhlá obrazovka</PresentationFormat>
  <Paragraphs>398</Paragraphs>
  <Slides>31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31</vt:i4>
      </vt:variant>
    </vt:vector>
  </HeadingPairs>
  <TitlesOfParts>
    <vt:vector size="35" baseType="lpstr">
      <vt:lpstr>Arial</vt:lpstr>
      <vt:lpstr>Calibri</vt:lpstr>
      <vt:lpstr>Corbel</vt:lpstr>
      <vt:lpstr>Paralaxa</vt:lpstr>
      <vt:lpstr>Prezentace aplikace PowerPoint</vt:lpstr>
      <vt:lpstr>Představení výzvy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Podporované aktivity  1.1. Sociální služby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Konzultace </vt:lpstr>
      <vt:lpstr>Prezentace aplikace PowerPoint</vt:lpstr>
    </vt:vector>
  </TitlesOfParts>
  <Company>MAS Labské skály, z.s.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Výzva č. 1  z OPZ  - Podpora péče pro děti zaměstnaných rodičů</dc:title>
  <dc:creator>Jiřina Bischoffiova</dc:creator>
  <cp:lastModifiedBy>Uživatel systému Windows</cp:lastModifiedBy>
  <cp:revision>159</cp:revision>
  <dcterms:created xsi:type="dcterms:W3CDTF">2017-02-14T16:42:27Z</dcterms:created>
  <dcterms:modified xsi:type="dcterms:W3CDTF">2019-03-14T10:17:59Z</dcterms:modified>
</cp:coreProperties>
</file>