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264" r:id="rId2"/>
    <p:sldId id="257" r:id="rId3"/>
    <p:sldId id="265" r:id="rId4"/>
    <p:sldId id="283" r:id="rId5"/>
    <p:sldId id="285" r:id="rId6"/>
    <p:sldId id="271" r:id="rId7"/>
    <p:sldId id="273" r:id="rId8"/>
    <p:sldId id="269" r:id="rId9"/>
    <p:sldId id="259" r:id="rId10"/>
    <p:sldId id="266" r:id="rId11"/>
    <p:sldId id="267" r:id="rId12"/>
    <p:sldId id="268" r:id="rId13"/>
    <p:sldId id="274" r:id="rId14"/>
    <p:sldId id="286" r:id="rId15"/>
    <p:sldId id="287" r:id="rId16"/>
    <p:sldId id="288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289" r:id="rId25"/>
    <p:sldId id="318" r:id="rId26"/>
    <p:sldId id="317" r:id="rId27"/>
    <p:sldId id="319" r:id="rId28"/>
    <p:sldId id="320" r:id="rId29"/>
    <p:sldId id="321" r:id="rId30"/>
    <p:sldId id="322" r:id="rId31"/>
    <p:sldId id="323" r:id="rId32"/>
    <p:sldId id="324" r:id="rId33"/>
    <p:sldId id="325" r:id="rId34"/>
    <p:sldId id="326" r:id="rId35"/>
    <p:sldId id="328" r:id="rId36"/>
    <p:sldId id="329" r:id="rId37"/>
    <p:sldId id="330" r:id="rId38"/>
    <p:sldId id="331" r:id="rId39"/>
    <p:sldId id="332" r:id="rId40"/>
    <p:sldId id="333" r:id="rId41"/>
    <p:sldId id="334" r:id="rId42"/>
    <p:sldId id="335" r:id="rId43"/>
    <p:sldId id="336" r:id="rId44"/>
    <p:sldId id="276" r:id="rId45"/>
    <p:sldId id="277" r:id="rId46"/>
    <p:sldId id="278" r:id="rId47"/>
    <p:sldId id="279" r:id="rId48"/>
    <p:sldId id="281" r:id="rId49"/>
    <p:sldId id="301" r:id="rId50"/>
    <p:sldId id="337" r:id="rId51"/>
    <p:sldId id="302" r:id="rId52"/>
    <p:sldId id="304" r:id="rId53"/>
    <p:sldId id="305" r:id="rId54"/>
    <p:sldId id="306" r:id="rId55"/>
    <p:sldId id="307" r:id="rId56"/>
    <p:sldId id="262" r:id="rId57"/>
    <p:sldId id="309" r:id="rId58"/>
  </p:sldIdLst>
  <p:sldSz cx="12192000" cy="6858000"/>
  <p:notesSz cx="9866313" cy="673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587733" y="1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6397620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587733" y="6397620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7FFAF-DACC-4794-9931-C5C25918B782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587733" y="1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85934" y="3199352"/>
            <a:ext cx="7894446" cy="3031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6397620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587733" y="6397620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2C732-B211-43E5-9B55-5C0A44B32156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BB0EF-8E63-40CE-9D5A-212A46474B20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60BF-5916-4062-9B92-E81952A19365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5921-F3E5-4F20-B99B-9338CC09A9CC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86B8B-B4C2-4AF9-A975-3D13B09B57DB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2192-1781-4786-B6C6-ED0A5B8E688E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9639-2BAD-4832-9C77-A948875494FA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E3E77-3175-45A8-8873-D92336C3A84D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AE535-0BDD-40EB-9DB7-EAAC64BC7F30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F26C-3C89-4D6D-AD3F-6D56DB687616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BD57-CCD6-4B30-BB61-F78775D59839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B7CB-9C7C-4729-90AF-3FAB0BA8A314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C2A5C-D5A3-4F80-BFE6-EE018502BEFC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8084-8179-4489-B487-F7BC702F86DF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3C0C5-8AE6-4EB1-804D-17B6B04A4389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BCB4C-A82B-4F9F-9656-D6512CA57F2D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A70B-0E6E-4384-AB9E-B9497B15E4B1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02DF-BF1A-4231-8687-FDFCAB731B51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EEE5947-77F7-4FCE-B680-E5E16A24DC4C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maslabskeskaly.cz/nove-obdobi-2014-2020/vyzvy-prv-opz-ozp-irop/vyzvy-opz/11.v&#253;zv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mpsv.cz/ISPV.php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mseu.mssf.cz/" TargetMode="Externa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vosahlikova.masls@seznam.cz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30284" y="1097280"/>
            <a:ext cx="1069016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800" b="1" dirty="0" smtClean="0"/>
              <a:t>Výzva č. 11  z OPZ  - Výzva MAS Labské skály z.s. -Podpora péče o děti zaměstnaných rodičů- V. </a:t>
            </a:r>
            <a:endParaRPr lang="cs-CZ" sz="4800" b="1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256" y="3996267"/>
            <a:ext cx="10058400" cy="1657037"/>
          </a:xfrm>
          <a:prstGeom prst="rect">
            <a:avLst/>
          </a:prstGeo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960120"/>
          </a:xfrm>
        </p:spPr>
        <p:txBody>
          <a:bodyPr>
            <a:normAutofit fontScale="90000"/>
          </a:bodyPr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/>
              <a:t/>
            </a:r>
            <a:br>
              <a:rPr lang="cs-CZ" b="1" dirty="0"/>
            </a:br>
            <a:r>
              <a:rPr lang="cs-CZ" b="1" dirty="0" smtClean="0"/>
              <a:t>Představení </a:t>
            </a:r>
            <a:r>
              <a:rPr lang="cs-CZ" b="1" dirty="0" smtClean="0"/>
              <a:t>výzvy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46662" y="2069869"/>
            <a:ext cx="10156362" cy="3721332"/>
          </a:xfrm>
        </p:spPr>
        <p:txBody>
          <a:bodyPr>
            <a:normAutofit fontScale="92500" lnSpcReduction="10000"/>
          </a:bodyPr>
          <a:lstStyle/>
          <a:p>
            <a:r>
              <a:rPr lang="cs-CZ" sz="2000" dirty="0" smtClean="0"/>
              <a:t>Prioritní osa 2 Sociální začleňování a boj s chudobou </a:t>
            </a:r>
          </a:p>
          <a:p>
            <a:r>
              <a:rPr lang="cs-CZ" sz="2000" dirty="0" smtClean="0"/>
              <a:t>Investiční priorita 2.3 Strategie </a:t>
            </a:r>
            <a:r>
              <a:rPr lang="cs-CZ" sz="2000" dirty="0" err="1" smtClean="0"/>
              <a:t>komunitně</a:t>
            </a:r>
            <a:r>
              <a:rPr lang="cs-CZ" sz="2000" dirty="0" smtClean="0"/>
              <a:t> vedeného místního rozvoje </a:t>
            </a:r>
          </a:p>
          <a:p>
            <a:r>
              <a:rPr lang="cs-CZ" sz="2000" dirty="0" smtClean="0"/>
              <a:t>Specifický cíl 2.3.1 Zvýšit zapojení lokálních aktérů do řešení problémů nezaměstnanosti a sociálního začleňování ve venkovských oblastech </a:t>
            </a:r>
          </a:p>
          <a:p>
            <a:r>
              <a:rPr lang="cs-CZ" sz="2000" dirty="0" smtClean="0"/>
              <a:t>Vyhlášení výzvy: 24. 9. 2019 </a:t>
            </a:r>
          </a:p>
          <a:p>
            <a:r>
              <a:rPr lang="cs-CZ" sz="2000" dirty="0" smtClean="0"/>
              <a:t>Zahájení příjmu žádostí: 24. 9. 2019</a:t>
            </a:r>
          </a:p>
          <a:p>
            <a:r>
              <a:rPr lang="cs-CZ" sz="2000" dirty="0" smtClean="0"/>
              <a:t>Ukončení příjmu žádostí o podporu: 31. 10. 2019 </a:t>
            </a:r>
          </a:p>
          <a:p>
            <a:r>
              <a:rPr lang="cs-CZ" sz="2000" dirty="0" smtClean="0"/>
              <a:t>Informace na  od srpna 2019 na </a:t>
            </a:r>
            <a:r>
              <a:rPr lang="cs-CZ" sz="2000" dirty="0">
                <a:hlinkClick r:id="rId2"/>
              </a:rPr>
              <a:t>http://</a:t>
            </a:r>
            <a:r>
              <a:rPr lang="cs-CZ" sz="2000" dirty="0" smtClean="0">
                <a:hlinkClick r:id="rId2"/>
              </a:rPr>
              <a:t>www.maslabskeskaly.cz/nove-obdobi-2014-2020/</a:t>
            </a:r>
            <a:r>
              <a:rPr lang="cs-CZ" sz="2000" dirty="0" err="1" smtClean="0">
                <a:hlinkClick r:id="rId2"/>
              </a:rPr>
              <a:t>vyzvy-prv-opz-ozp-irop</a:t>
            </a:r>
            <a:r>
              <a:rPr lang="cs-CZ" sz="2000" dirty="0" smtClean="0">
                <a:hlinkClick r:id="rId2"/>
              </a:rPr>
              <a:t>/</a:t>
            </a:r>
            <a:r>
              <a:rPr lang="cs-CZ" sz="2000" dirty="0" err="1" smtClean="0">
                <a:hlinkClick r:id="rId2"/>
              </a:rPr>
              <a:t>vyzvy-opz</a:t>
            </a:r>
            <a:r>
              <a:rPr lang="cs-CZ" sz="2000" dirty="0" smtClean="0">
                <a:hlinkClick r:id="rId2"/>
              </a:rPr>
              <a:t>/11.výzva</a:t>
            </a:r>
            <a:endParaRPr lang="cs-CZ" sz="2000" dirty="0" smtClean="0"/>
          </a:p>
          <a:p>
            <a:pPr marL="0" indent="0">
              <a:buNone/>
            </a:pPr>
            <a:r>
              <a:rPr lang="cs-CZ" sz="2000" dirty="0" smtClean="0"/>
              <a:t> </a:t>
            </a:r>
            <a:endParaRPr lang="cs-CZ" sz="2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73" y="-142718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19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396538" y="1995055"/>
            <a:ext cx="1027453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400" dirty="0" smtClean="0"/>
          </a:p>
          <a:p>
            <a:r>
              <a:rPr lang="cs-CZ" sz="2400" b="1" dirty="0" smtClean="0"/>
              <a:t>Finanční alokace výzvy 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Minimální výše celkových způsobilých výdajů: 400 000,- Kč </a:t>
            </a:r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Maximální výše celkových způsobilých výdajů: </a:t>
            </a:r>
            <a:r>
              <a:rPr lang="cs-CZ" sz="2400" dirty="0" err="1" smtClean="0"/>
              <a:t>budeu</a:t>
            </a:r>
            <a:r>
              <a:rPr lang="cs-CZ" sz="2400" dirty="0" smtClean="0"/>
              <a:t> přesněno ve výzvě 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Maximální délka projektu: 36 měsíců 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Nejzazší datum pro ukončení fyzické realizace projektu: 31. 12. 2022 </a:t>
            </a:r>
          </a:p>
          <a:p>
            <a:endParaRPr lang="cs-CZ" sz="2400" dirty="0" smtClean="0"/>
          </a:p>
          <a:p>
            <a:r>
              <a:rPr lang="cs-CZ" sz="2400" b="1" dirty="0" smtClean="0"/>
              <a:t>Forma podpory: ex-ante </a:t>
            </a:r>
            <a:endParaRPr lang="cs-CZ" sz="24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47" y="148226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712423" y="2876203"/>
            <a:ext cx="9994668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7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sz="27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podpora rodiny z oblasti sociálního začleňování a zaměstnanosti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usnadnit rodičům předškolních a školních dětí vstup na trh práce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přispět ke zvýšení zaměstnanosti rodičů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přispět ke sladění rodinného a pracovního života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předcházení sociálního vyloučení osob</a:t>
            </a:r>
          </a:p>
        </p:txBody>
      </p:sp>
      <p:sp>
        <p:nvSpPr>
          <p:cNvPr id="3" name="Obdélník 2"/>
          <p:cNvSpPr/>
          <p:nvPr/>
        </p:nvSpPr>
        <p:spPr>
          <a:xfrm>
            <a:off x="2452256" y="484909"/>
            <a:ext cx="73567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4000" b="1" dirty="0" smtClean="0"/>
          </a:p>
          <a:p>
            <a:pPr algn="ctr"/>
            <a:endParaRPr lang="cs-CZ" sz="4000" b="1" dirty="0"/>
          </a:p>
          <a:p>
            <a:pPr algn="ctr"/>
            <a:r>
              <a:rPr lang="cs-CZ" sz="4000" b="1" dirty="0" smtClean="0"/>
              <a:t>Cíl </a:t>
            </a:r>
            <a:r>
              <a:rPr lang="cs-CZ" sz="4000" b="1" dirty="0" smtClean="0"/>
              <a:t>výzvy</a:t>
            </a:r>
            <a:endParaRPr lang="cs-CZ" sz="4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24" y="164497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341418" y="235527"/>
            <a:ext cx="865909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4000" b="1" dirty="0" smtClean="0"/>
          </a:p>
          <a:p>
            <a:pPr algn="ctr"/>
            <a:endParaRPr lang="cs-CZ" sz="4000" b="1" dirty="0"/>
          </a:p>
          <a:p>
            <a:pPr algn="ctr"/>
            <a:r>
              <a:rPr lang="cs-CZ" sz="4000" b="1" dirty="0" smtClean="0"/>
              <a:t>Cílové </a:t>
            </a:r>
            <a:r>
              <a:rPr lang="cs-CZ" sz="4000" b="1" dirty="0" smtClean="0"/>
              <a:t>skupiny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953491" y="2169621"/>
            <a:ext cx="957349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000" b="1" dirty="0" smtClean="0">
                <a:latin typeface="Arial"/>
                <a:cs typeface="Arial"/>
              </a:rPr>
              <a:t> </a:t>
            </a:r>
            <a:r>
              <a:rPr lang="pl-PL" sz="2000" b="1" dirty="0" smtClean="0"/>
              <a:t>Osoby pečující o malé děti </a:t>
            </a:r>
          </a:p>
          <a:p>
            <a:r>
              <a:rPr lang="pl-PL" sz="2000" dirty="0" smtClean="0"/>
              <a:t>   Osoby pečující o osobu mladší 15 let </a:t>
            </a:r>
          </a:p>
          <a:p>
            <a:endParaRPr lang="pl-PL" sz="2000" dirty="0" smtClean="0"/>
          </a:p>
          <a:p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000" dirty="0" smtClean="0"/>
              <a:t> </a:t>
            </a:r>
            <a:r>
              <a:rPr lang="cs-CZ" sz="2000" b="1" dirty="0" smtClean="0"/>
              <a:t>Osoby vracející se na trh práce po návratu z mateřské/rodičovské </a:t>
            </a:r>
          </a:p>
          <a:p>
            <a:r>
              <a:rPr lang="cs-CZ" sz="2000" b="1" dirty="0" smtClean="0"/>
              <a:t>  dovolené </a:t>
            </a:r>
          </a:p>
          <a:p>
            <a:r>
              <a:rPr lang="cs-CZ" sz="2000" dirty="0" smtClean="0"/>
              <a:t>    Osoby, které nevykonávaly zaměstnání nebo samostatnou výdělečnou </a:t>
            </a:r>
          </a:p>
          <a:p>
            <a:r>
              <a:rPr lang="cs-CZ" sz="2000" dirty="0" smtClean="0"/>
              <a:t>    činnost</a:t>
            </a:r>
          </a:p>
          <a:p>
            <a:r>
              <a:rPr lang="cs-CZ" sz="2000" dirty="0" smtClean="0"/>
              <a:t>    po dobu mateřské/rodičovské dovolené a v řádu měsíců se u nich očekává </a:t>
            </a:r>
          </a:p>
          <a:p>
            <a:r>
              <a:rPr lang="cs-CZ" sz="2000" dirty="0" smtClean="0"/>
              <a:t>    návrat na trh práce </a:t>
            </a:r>
          </a:p>
          <a:p>
            <a:endParaRPr lang="cs-CZ" sz="2000" dirty="0" smtClean="0"/>
          </a:p>
          <a:p>
            <a:r>
              <a:rPr lang="cs-CZ" sz="2000" dirty="0" smtClean="0"/>
              <a:t>Oba rodiče – pečující osoby jsou zaměstnáni, jsou OSVČ, aktivně hledají</a:t>
            </a:r>
          </a:p>
          <a:p>
            <a:r>
              <a:rPr lang="cs-CZ" sz="2000" dirty="0" smtClean="0"/>
              <a:t> zaměstnání, jsou v procesu vzdělávání či rekvalifikace, matky na RD jsou</a:t>
            </a:r>
          </a:p>
          <a:p>
            <a:r>
              <a:rPr lang="cs-CZ" sz="2000" dirty="0" smtClean="0"/>
              <a:t> v zaměstnaneckém poměru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13" y="81724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241964" y="598516"/>
            <a:ext cx="774746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4000" b="1" dirty="0" smtClean="0"/>
          </a:p>
          <a:p>
            <a:pPr algn="ctr"/>
            <a:endParaRPr lang="cs-CZ" sz="4000" b="1" dirty="0"/>
          </a:p>
          <a:p>
            <a:pPr algn="ctr"/>
            <a:r>
              <a:rPr lang="cs-CZ" sz="4000" b="1" dirty="0" smtClean="0"/>
              <a:t>Oprávnění </a:t>
            </a:r>
            <a:r>
              <a:rPr lang="cs-CZ" sz="4000" b="1" dirty="0" smtClean="0"/>
              <a:t>žadatelé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2959331" y="3158836"/>
            <a:ext cx="6716683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Obce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Dobrovolné svazky obcí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Organizace zřizované obcemi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Příspěvkové organizace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Nestátní neziskové organizace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Školy a školská zařízení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Obchodní korporace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26" y="-22812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831273"/>
          </a:xfrm>
        </p:spPr>
        <p:txBody>
          <a:bodyPr>
            <a:normAutofit fontScale="90000"/>
          </a:bodyPr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/>
              <a:t/>
            </a:r>
            <a:br>
              <a:rPr lang="cs-CZ" b="1" dirty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Míra </a:t>
            </a:r>
            <a:r>
              <a:rPr lang="cs-CZ" b="1" dirty="0" smtClean="0"/>
              <a:t>podpory</a:t>
            </a:r>
            <a:endParaRPr lang="cs-CZ" b="1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5631918"/>
              </p:ext>
            </p:extLst>
          </p:nvPr>
        </p:nvGraphicFramePr>
        <p:xfrm>
          <a:off x="1712421" y="1812175"/>
          <a:ext cx="10025148" cy="4588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4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32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9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7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5617"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žadatel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Evropský podíl</a:t>
                      </a:r>
                      <a:endParaRPr lang="cs-CZ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Příjemce</a:t>
                      </a:r>
                      <a:endParaRPr lang="cs-CZ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Státní rozpočet</a:t>
                      </a:r>
                      <a:endParaRPr lang="cs-CZ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295">
                <a:tc>
                  <a:txBody>
                    <a:bodyPr/>
                    <a:lstStyle/>
                    <a:p>
                      <a:r>
                        <a:rPr lang="cs-CZ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Obce, Příspěvkové organizace zřizované kraji a obcemi (s výjimkou škol a školských zařízení), Dobrovolné svazky obcí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/>
                        <a:t>85 %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/>
                        <a:t>5 %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/>
                        <a:t>10 %</a:t>
                      </a:r>
                      <a:endParaRPr lang="cs-CZ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4766">
                <a:tc>
                  <a:txBody>
                    <a:bodyPr/>
                    <a:lstStyle/>
                    <a:p>
                      <a:r>
                        <a:rPr lang="cs-CZ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Soukromoprávní subjekty vykonávající veřejně prospěšnou činnost: </a:t>
                      </a:r>
                    </a:p>
                    <a:p>
                      <a:r>
                        <a:rPr lang="cs-CZ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Obecně prospěšné společnosti, Spolky, Ústavy, Církve , Nadace a nadační fondy, Hospodářská komora, Agrární komora, Svazy, asociace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 smtClean="0"/>
                    </a:p>
                    <a:p>
                      <a:pPr algn="ctr"/>
                      <a:endParaRPr lang="cs-CZ" sz="1600" dirty="0" smtClean="0"/>
                    </a:p>
                    <a:p>
                      <a:pPr algn="ctr"/>
                      <a:r>
                        <a:rPr lang="cs-CZ" sz="1600" dirty="0" smtClean="0"/>
                        <a:t>85 %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 smtClean="0"/>
                    </a:p>
                    <a:p>
                      <a:pPr algn="ctr"/>
                      <a:endParaRPr lang="cs-CZ" sz="1600" dirty="0" smtClean="0"/>
                    </a:p>
                    <a:p>
                      <a:pPr algn="ctr"/>
                      <a:r>
                        <a:rPr lang="cs-CZ" sz="1600" dirty="0" smtClean="0"/>
                        <a:t>0 %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 smtClean="0"/>
                    </a:p>
                    <a:p>
                      <a:pPr algn="ctr"/>
                      <a:endParaRPr lang="cs-CZ" sz="1600" dirty="0" smtClean="0"/>
                    </a:p>
                    <a:p>
                      <a:pPr algn="ctr"/>
                      <a:r>
                        <a:rPr lang="cs-CZ" sz="1600" dirty="0" smtClean="0"/>
                        <a:t>15 %</a:t>
                      </a:r>
                      <a:endParaRPr lang="cs-CZ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094">
                <a:tc>
                  <a:txBody>
                    <a:bodyPr/>
                    <a:lstStyle/>
                    <a:p>
                      <a:r>
                        <a:rPr lang="cs-CZ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Školy a školská zařízení zřizovaná ministerstvy dle školského zákona 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/>
                        <a:t>85 %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/>
                        <a:t>0 %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/>
                        <a:t>15 %</a:t>
                      </a:r>
                      <a:endParaRPr lang="cs-CZ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0274">
                <a:tc>
                  <a:txBody>
                    <a:bodyPr/>
                    <a:lstStyle/>
                    <a:p>
                      <a:r>
                        <a:rPr lang="cs-CZ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Ostatní subjekty neobsažené ve výše uvedených kategoriích: </a:t>
                      </a:r>
                    </a:p>
                    <a:p>
                      <a:r>
                        <a:rPr lang="cs-CZ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Obchodní společnosti: veřejná obchodní společnost, komanditní společnost, s. r. o.,a. s., evropská společnost, evropské hospodářské zájmové sdružení, Státní podniky, Družstva: družstvo, evropská družstevní společnost, Profesní komory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 smtClean="0"/>
                    </a:p>
                    <a:p>
                      <a:pPr algn="ctr"/>
                      <a:endParaRPr lang="cs-CZ" sz="1600" dirty="0" smtClean="0"/>
                    </a:p>
                    <a:p>
                      <a:pPr algn="ctr"/>
                      <a:r>
                        <a:rPr lang="cs-CZ" sz="1600" dirty="0" smtClean="0"/>
                        <a:t>85 %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 smtClean="0"/>
                    </a:p>
                    <a:p>
                      <a:pPr algn="ctr"/>
                      <a:endParaRPr lang="cs-CZ" sz="1600" dirty="0" smtClean="0"/>
                    </a:p>
                    <a:p>
                      <a:pPr algn="ctr"/>
                      <a:r>
                        <a:rPr lang="cs-CZ" sz="1600" dirty="0" smtClean="0"/>
                        <a:t>15 %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 smtClean="0"/>
                    </a:p>
                    <a:p>
                      <a:pPr algn="ctr"/>
                      <a:endParaRPr lang="cs-CZ" sz="1600" smtClean="0"/>
                    </a:p>
                    <a:p>
                      <a:pPr algn="ctr"/>
                      <a:r>
                        <a:rPr lang="cs-CZ" sz="1600" smtClean="0"/>
                        <a:t>0 </a:t>
                      </a:r>
                      <a:r>
                        <a:rPr lang="cs-CZ" sz="1600" dirty="0" smtClean="0"/>
                        <a:t>%</a:t>
                      </a:r>
                      <a:endParaRPr lang="cs-CZ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3579">
                <a:tc>
                  <a:txBody>
                    <a:bodyPr/>
                    <a:lstStyle/>
                    <a:p>
                      <a:r>
                        <a:rPr lang="cs-CZ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Právnické osoby vykonávající činnost škol a školských zařízení (zapsané ve školském rejstříku)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/>
                        <a:t>85 %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/>
                        <a:t>0 %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 smtClean="0"/>
                        <a:t>15 %</a:t>
                      </a:r>
                      <a:endParaRPr lang="cs-CZ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367" y="-259097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743200" y="498761"/>
            <a:ext cx="83792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4000" b="1" dirty="0" smtClean="0"/>
          </a:p>
          <a:p>
            <a:pPr algn="ctr"/>
            <a:endParaRPr lang="cs-CZ" sz="4000" b="1" dirty="0"/>
          </a:p>
          <a:p>
            <a:pPr algn="ctr"/>
            <a:r>
              <a:rPr lang="cs-CZ" sz="4000" b="1" dirty="0" smtClean="0"/>
              <a:t>Podporované </a:t>
            </a:r>
            <a:r>
              <a:rPr lang="cs-CZ" sz="4000" b="1" dirty="0" smtClean="0"/>
              <a:t>aktivity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2576945" y="2419003"/>
            <a:ext cx="821297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Zařízení péče o děti zajišťující péči o děti v době mimo</a:t>
            </a:r>
          </a:p>
          <a:p>
            <a:r>
              <a:rPr lang="cs-CZ" sz="2400" dirty="0" smtClean="0"/>
              <a:t>   školní vyučování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Příměstské tábory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Společná doprava dětí do/ze školy, dětské skupiny a/nebo</a:t>
            </a:r>
          </a:p>
          <a:p>
            <a:r>
              <a:rPr lang="cs-CZ" sz="2400" dirty="0" smtClean="0"/>
              <a:t>   příměstského tábora</a:t>
            </a:r>
          </a:p>
          <a:p>
            <a:r>
              <a:rPr lang="cs-CZ" sz="2400" dirty="0" smtClean="0"/>
              <a:t> </a:t>
            </a:r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Dětské skupiny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" y="173165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216132"/>
            <a:ext cx="10018713" cy="1895301"/>
          </a:xfrm>
        </p:spPr>
        <p:txBody>
          <a:bodyPr>
            <a:normAutofit fontScale="90000"/>
          </a:bodyPr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/>
              <a:t/>
            </a:r>
            <a:br>
              <a:rPr lang="cs-CZ" b="1" dirty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Podporované </a:t>
            </a:r>
            <a:r>
              <a:rPr lang="cs-CZ" b="1" dirty="0" smtClean="0"/>
              <a:t>aktivity</a:t>
            </a:r>
            <a:br>
              <a:rPr lang="cs-CZ" b="1" dirty="0" smtClean="0"/>
            </a:br>
            <a:r>
              <a:rPr lang="cs-CZ" b="1" dirty="0" smtClean="0"/>
              <a:t> </a:t>
            </a:r>
            <a:r>
              <a:rPr lang="cs-CZ" sz="2700" b="1" dirty="0" smtClean="0"/>
              <a:t>Zařízení péče o děti zajišťující péči o děti v době </a:t>
            </a:r>
            <a:br>
              <a:rPr lang="cs-CZ" sz="2700" b="1" dirty="0" smtClean="0"/>
            </a:br>
            <a:r>
              <a:rPr lang="cs-CZ" sz="2700" b="1" dirty="0" smtClean="0"/>
              <a:t>mimo školní vyučování </a:t>
            </a:r>
            <a:endParaRPr lang="cs-CZ" sz="27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4311" y="2701637"/>
            <a:ext cx="10357658" cy="3530620"/>
          </a:xfrm>
        </p:spPr>
        <p:txBody>
          <a:bodyPr>
            <a:normAutofit fontScale="70000" lnSpcReduction="20000"/>
          </a:bodyPr>
          <a:lstStyle/>
          <a:p>
            <a:r>
              <a:rPr lang="cs-CZ" sz="2600" dirty="0" smtClean="0"/>
              <a:t>Dětské „kluby“ – nadstavba školní družiny   pro žáky 1. stupně + přípravná třída</a:t>
            </a:r>
          </a:p>
          <a:p>
            <a:r>
              <a:rPr lang="cs-CZ" sz="2600" dirty="0" smtClean="0"/>
              <a:t>Min. kapacita zřizovaného zařízení – 5 dětí </a:t>
            </a:r>
          </a:p>
          <a:p>
            <a:r>
              <a:rPr lang="cs-CZ" sz="2600" dirty="0" smtClean="0"/>
              <a:t>Optimální počet na jednu pečující osobu – 15 dětí </a:t>
            </a:r>
          </a:p>
          <a:p>
            <a:r>
              <a:rPr lang="cs-CZ" sz="26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cs-CZ" sz="2600" dirty="0" smtClean="0"/>
              <a:t>Lze realizovat společně s aktivitou „Společná doprava“ – nutnost evidence dopravovaných dětí</a:t>
            </a:r>
          </a:p>
          <a:p>
            <a:r>
              <a:rPr lang="cs-CZ" sz="2600" dirty="0" smtClean="0"/>
              <a:t>Doprovody dětí do zařízení a druhá pečující osoba v době pobytu dětí ve venkovních prostorách </a:t>
            </a:r>
          </a:p>
          <a:p>
            <a:r>
              <a:rPr lang="cs-CZ" sz="2600" dirty="0" smtClean="0"/>
              <a:t>Možno sdílet prostory se školní družinou – časové i účetní odlišení </a:t>
            </a:r>
          </a:p>
          <a:p>
            <a:r>
              <a:rPr lang="cs-CZ" sz="2600" dirty="0" smtClean="0"/>
              <a:t>Písemná smlouva příjemce s rodiči dětí o poskytování služby, a to s aktualizací na každé pololetí </a:t>
            </a:r>
          </a:p>
          <a:p>
            <a:pPr>
              <a:buNone/>
            </a:pP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56" y="-184282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193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177935" y="266007"/>
            <a:ext cx="9160625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4000" b="1" dirty="0" smtClean="0"/>
          </a:p>
          <a:p>
            <a:pPr algn="ctr"/>
            <a:endParaRPr lang="cs-CZ" sz="4000" b="1" dirty="0"/>
          </a:p>
          <a:p>
            <a:pPr algn="ctr"/>
            <a:r>
              <a:rPr lang="cs-CZ" sz="4000" b="1" dirty="0" smtClean="0"/>
              <a:t>Podporované </a:t>
            </a:r>
            <a:r>
              <a:rPr lang="cs-CZ" sz="4000" b="1" dirty="0" smtClean="0"/>
              <a:t>aktivity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 </a:t>
            </a:r>
            <a:r>
              <a:rPr lang="cs-CZ" sz="2700" b="1" dirty="0" smtClean="0"/>
              <a:t>Příměstské tábory</a:t>
            </a:r>
            <a:endParaRPr lang="cs-CZ" sz="2700" dirty="0"/>
          </a:p>
        </p:txBody>
      </p:sp>
      <p:sp>
        <p:nvSpPr>
          <p:cNvPr id="4" name="Obdélník 3"/>
          <p:cNvSpPr/>
          <p:nvPr/>
        </p:nvSpPr>
        <p:spPr>
          <a:xfrm>
            <a:off x="1587731" y="2560320"/>
            <a:ext cx="1019971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Zajištění péče o děti v době školních prázdnin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Tábory nesmí být pobytové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Lze realizovat společně s aktivitou „Společná doprava“ – nutnost evidence </a:t>
            </a:r>
          </a:p>
          <a:p>
            <a:r>
              <a:rPr lang="cs-CZ" sz="2400" dirty="0" smtClean="0"/>
              <a:t>   dopravovaných dětí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pl-PL" sz="2400" dirty="0" smtClean="0"/>
              <a:t>Doba konání omezena pouze na pracovní dny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Min. kapacita – 10 dětí  - nutné vést evidenci přítomných dětí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Optimální počet na jednu pečující osobu -  15 dětí </a:t>
            </a:r>
          </a:p>
          <a:p>
            <a:r>
              <a:rPr lang="cs-CZ" sz="2400" dirty="0" smtClean="0"/>
              <a:t>                                  ve venkovních prostorách -  5 dětí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Písemná smlouva příjemce s rodiči dětí o poskytování služby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56" y="-142719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3048000" y="315885"/>
            <a:ext cx="8539942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4000" b="1" dirty="0" smtClean="0"/>
          </a:p>
          <a:p>
            <a:pPr algn="ctr"/>
            <a:endParaRPr lang="cs-CZ" sz="4000" b="1" dirty="0" smtClean="0"/>
          </a:p>
          <a:p>
            <a:pPr algn="ctr"/>
            <a:r>
              <a:rPr lang="cs-CZ" sz="4000" b="1" dirty="0" smtClean="0"/>
              <a:t>Podporované </a:t>
            </a:r>
            <a:r>
              <a:rPr lang="cs-CZ" sz="4000" b="1" dirty="0" smtClean="0"/>
              <a:t>aktivity</a:t>
            </a:r>
            <a:endParaRPr lang="cs-CZ" sz="2800" dirty="0" smtClean="0"/>
          </a:p>
          <a:p>
            <a:pPr algn="ctr"/>
            <a:r>
              <a:rPr lang="cs-CZ" sz="2700" b="1" dirty="0" smtClean="0"/>
              <a:t>Společná doprava dětí do/ze školy, dětské skupiny a/nebo příměstského tábora </a:t>
            </a:r>
            <a:endParaRPr lang="cs-CZ" sz="2700" dirty="0"/>
          </a:p>
        </p:txBody>
      </p:sp>
      <p:sp>
        <p:nvSpPr>
          <p:cNvPr id="5" name="Obdélník 4"/>
          <p:cNvSpPr/>
          <p:nvPr/>
        </p:nvSpPr>
        <p:spPr>
          <a:xfrm>
            <a:off x="1629295" y="2934393"/>
            <a:ext cx="99253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Určeno pro děti předškolního věku a žáky 1. stupně ZŠ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pl-PL" sz="2400" dirty="0" smtClean="0"/>
              <a:t>Lze realizovat jako samostatný projekt </a:t>
            </a:r>
          </a:p>
          <a:p>
            <a:endParaRPr lang="pl-PL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Musí platit alespoň jedno z kritérií: </a:t>
            </a:r>
          </a:p>
          <a:p>
            <a:r>
              <a:rPr lang="cs-CZ" sz="2400" dirty="0" smtClean="0"/>
              <a:t>    -Neexistuje žádné spojení hromadnou dopravou </a:t>
            </a:r>
          </a:p>
          <a:p>
            <a:r>
              <a:rPr lang="cs-CZ" sz="2400" dirty="0" smtClean="0"/>
              <a:t>    -Neexistuje vhodné spojení ve vhodném čase (dítě by před/po čekalo více</a:t>
            </a:r>
          </a:p>
          <a:p>
            <a:r>
              <a:rPr lang="cs-CZ" sz="2400" dirty="0" smtClean="0"/>
              <a:t>      než 30 minut) </a:t>
            </a:r>
          </a:p>
          <a:p>
            <a:r>
              <a:rPr lang="cs-CZ" sz="2400" dirty="0" smtClean="0"/>
              <a:t>    -Návaznost spojů je komplikována (přestupy, čekání na jednotlivé spoje,</a:t>
            </a:r>
          </a:p>
          <a:p>
            <a:r>
              <a:rPr lang="cs-CZ" sz="2400" dirty="0" smtClean="0"/>
              <a:t>     interval mezi jednotlivými spoji je větší než 1 hod.) 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24" y="0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388225" y="2227811"/>
            <a:ext cx="1029946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Způsobilé náklady na doprovázející/pečující osoby během cesty – vždy u</a:t>
            </a:r>
          </a:p>
          <a:p>
            <a:r>
              <a:rPr lang="cs-CZ" sz="2400" dirty="0" smtClean="0"/>
              <a:t>   předškoláků; u žáků 1. stupně v odůvodněných případech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Písemná smlouva příjemce s rodiči dětí o poskytování služby, a to s aktualizací</a:t>
            </a:r>
          </a:p>
          <a:p>
            <a:r>
              <a:rPr lang="cs-CZ" sz="2400" dirty="0" smtClean="0"/>
              <a:t>    na každé pololetí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Vedení denní evidence doprovázených dětí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>
                <a:cs typeface="Arial"/>
              </a:rPr>
              <a:t>Není stanoven min. počet dětí (musí být nezbytná pro realizaci projektu</a:t>
            </a:r>
          </a:p>
          <a:p>
            <a:r>
              <a:rPr lang="cs-CZ" sz="2400" dirty="0" smtClean="0">
                <a:cs typeface="Arial"/>
              </a:rPr>
              <a:t>   s ohledem na cílovou skupinu, musí být efektivní a hospodárná)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Lze provozovat pouze jako najatou službu</a:t>
            </a:r>
          </a:p>
          <a:p>
            <a:r>
              <a:rPr lang="cs-CZ" sz="2400" dirty="0" smtClean="0"/>
              <a:t>    Povinnost dodržovat zákonné předpisy (autosedačky, bezpečnostní pásy)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13" y="198102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216131"/>
            <a:ext cx="6096000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endParaRPr lang="cs-CZ" sz="4000" b="1" dirty="0" smtClean="0"/>
          </a:p>
          <a:p>
            <a:pPr algn="ctr"/>
            <a:endParaRPr lang="cs-CZ" sz="4000" b="1" dirty="0"/>
          </a:p>
          <a:p>
            <a:pPr algn="ctr"/>
            <a:r>
              <a:rPr lang="cs-CZ" sz="4000" b="1" dirty="0" smtClean="0"/>
              <a:t>Podporované </a:t>
            </a:r>
            <a:r>
              <a:rPr lang="cs-CZ" sz="4000" b="1" dirty="0" smtClean="0"/>
              <a:t>aktivity </a:t>
            </a:r>
          </a:p>
          <a:p>
            <a:pPr algn="ctr"/>
            <a:r>
              <a:rPr lang="cs-CZ" sz="2700" b="1" dirty="0" smtClean="0"/>
              <a:t>Dětské skupiny </a:t>
            </a:r>
          </a:p>
          <a:p>
            <a:endParaRPr lang="cs-CZ" dirty="0" smtClean="0"/>
          </a:p>
        </p:txBody>
      </p:sp>
      <p:sp>
        <p:nvSpPr>
          <p:cNvPr id="3" name="Obdélník 2"/>
          <p:cNvSpPr/>
          <p:nvPr/>
        </p:nvSpPr>
        <p:spPr>
          <a:xfrm>
            <a:off x="1546167" y="2776451"/>
            <a:ext cx="999466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Vytvoření a provoz nových/transformace stávajících zařízení poskytujících </a:t>
            </a:r>
          </a:p>
          <a:p>
            <a:r>
              <a:rPr lang="cs-CZ" sz="2400" dirty="0" smtClean="0"/>
              <a:t>   péči o dítě od 1 roku do zahájení povinné školní docházky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Legislativa:</a:t>
            </a:r>
          </a:p>
          <a:p>
            <a:r>
              <a:rPr lang="cs-CZ" sz="2400" dirty="0" smtClean="0"/>
              <a:t>   Zákon 247/2014 Sb. o dětské skupině</a:t>
            </a:r>
          </a:p>
          <a:p>
            <a:r>
              <a:rPr lang="cs-CZ" sz="2400" dirty="0" smtClean="0"/>
              <a:t>   </a:t>
            </a:r>
            <a:r>
              <a:rPr lang="cs-CZ" sz="2400" dirty="0" err="1" smtClean="0"/>
              <a:t>Vyhl</a:t>
            </a:r>
            <a:r>
              <a:rPr lang="cs-CZ" sz="2400" dirty="0" smtClean="0"/>
              <a:t>. 410/2005 Sb. (více než 12 dětí)</a:t>
            </a:r>
          </a:p>
          <a:p>
            <a:r>
              <a:rPr lang="cs-CZ" sz="2400" dirty="0" smtClean="0"/>
              <a:t>   </a:t>
            </a:r>
            <a:r>
              <a:rPr lang="cs-CZ" sz="2400" dirty="0" err="1" smtClean="0"/>
              <a:t>Vyhl</a:t>
            </a:r>
            <a:r>
              <a:rPr lang="cs-CZ" sz="2400" dirty="0" smtClean="0"/>
              <a:t>. 281/2014 Sb. (do 12ti dětí)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Obsah služby hlídání a péče o dítě: zajištění potřeb dítěte, výchova, rozvoj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                                      </a:t>
            </a:r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  </a:t>
            </a:r>
            <a:r>
              <a:rPr lang="cs-CZ" sz="2400" dirty="0" smtClean="0"/>
              <a:t>schopností a kulturních a hygienických návyků 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" y="67048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332509"/>
            <a:ext cx="7564582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4000" b="1" dirty="0" smtClean="0"/>
          </a:p>
          <a:p>
            <a:pPr algn="ctr"/>
            <a:endParaRPr lang="cs-CZ" sz="4000" b="1" dirty="0"/>
          </a:p>
          <a:p>
            <a:pPr algn="ctr"/>
            <a:r>
              <a:rPr lang="cs-CZ" sz="4000" b="1" dirty="0" smtClean="0"/>
              <a:t>Podporované </a:t>
            </a:r>
            <a:r>
              <a:rPr lang="cs-CZ" sz="4000" b="1" dirty="0" smtClean="0"/>
              <a:t>aktivity </a:t>
            </a:r>
          </a:p>
          <a:p>
            <a:pPr algn="ctr"/>
            <a:r>
              <a:rPr lang="cs-CZ" sz="2700" b="1" dirty="0" smtClean="0"/>
              <a:t>Dětské skupiny </a:t>
            </a:r>
          </a:p>
        </p:txBody>
      </p:sp>
      <p:sp>
        <p:nvSpPr>
          <p:cNvPr id="3" name="Obdélník 2"/>
          <p:cNvSpPr/>
          <p:nvPr/>
        </p:nvSpPr>
        <p:spPr>
          <a:xfrm>
            <a:off x="1961804" y="2975956"/>
            <a:ext cx="9365673" cy="358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7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Mimo domácnost dítěte </a:t>
            </a:r>
          </a:p>
          <a:p>
            <a:r>
              <a:rPr lang="cs-CZ" sz="2000" dirty="0" smtClean="0"/>
              <a:t> 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Pouze zařízení péče o děti provozována mimo režim školského</a:t>
            </a:r>
          </a:p>
          <a:p>
            <a:r>
              <a:rPr lang="cs-CZ" sz="2000" dirty="0" smtClean="0"/>
              <a:t>   zákona</a:t>
            </a:r>
          </a:p>
          <a:p>
            <a:r>
              <a:rPr lang="cs-CZ" sz="2000" dirty="0" smtClean="0"/>
              <a:t> 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Min. kapacita – 5 dětí; Max. kapacita – 24 dětí (není možné ani dočasně </a:t>
            </a:r>
          </a:p>
          <a:p>
            <a:r>
              <a:rPr lang="cs-CZ" sz="2000" dirty="0" smtClean="0"/>
              <a:t>      navýšit)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V případě kombinace s dalšími aktivitami nutno rozlišit </a:t>
            </a:r>
          </a:p>
          <a:p>
            <a:r>
              <a:rPr lang="cs-CZ" sz="2000" dirty="0" smtClean="0"/>
              <a:t>    jednotlivé aktivity na úrovni položek rozpočtu již v Žádosti o </a:t>
            </a:r>
          </a:p>
          <a:p>
            <a:r>
              <a:rPr lang="cs-CZ" sz="2000" dirty="0" smtClean="0"/>
              <a:t>    podporu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9" y="43553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71105" y="1371599"/>
            <a:ext cx="1021911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>
              <a:buAutoNum type="alphaUcParenR"/>
            </a:pPr>
            <a:r>
              <a:rPr lang="cs-CZ" sz="2700" b="1" dirty="0" smtClean="0"/>
              <a:t>Dětská skupina pro veřejnost</a:t>
            </a:r>
          </a:p>
          <a:p>
            <a:pPr marL="514350" indent="-514350" algn="ctr">
              <a:buAutoNum type="alphaUcParenR"/>
            </a:pPr>
            <a:endParaRPr lang="cs-CZ" sz="2700" b="1" dirty="0" smtClean="0"/>
          </a:p>
          <a:p>
            <a:pPr lvl="1"/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dle § 3 odst. 2 zákona č. 247/2014 Sb., o poskytování služby péče o dítě </a:t>
            </a:r>
          </a:p>
          <a:p>
            <a:pPr lvl="1"/>
            <a:r>
              <a:rPr lang="cs-CZ" sz="2400" dirty="0" smtClean="0"/>
              <a:t>    v dětské skupině </a:t>
            </a:r>
          </a:p>
          <a:p>
            <a:pPr lvl="1"/>
            <a:endParaRPr lang="cs-CZ" sz="2400" dirty="0" smtClean="0"/>
          </a:p>
          <a:p>
            <a:pPr lvl="1"/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Provozovatel nemusí být zaměstnavatelem rodiče, pokud je:</a:t>
            </a:r>
          </a:p>
          <a:p>
            <a:pPr lvl="2"/>
            <a:r>
              <a:rPr lang="cs-CZ" sz="2400" dirty="0" smtClean="0"/>
              <a:t>-ústavem</a:t>
            </a:r>
          </a:p>
          <a:p>
            <a:pPr lvl="2"/>
            <a:r>
              <a:rPr lang="cs-CZ" sz="2400" dirty="0" smtClean="0"/>
              <a:t>-právnickou osobou registrovanou nebo evidovanou dle zákona č. 3/2002 </a:t>
            </a:r>
          </a:p>
          <a:p>
            <a:pPr lvl="2"/>
            <a:r>
              <a:rPr lang="cs-CZ" sz="2400" dirty="0" smtClean="0"/>
              <a:t>  Sb. (zákon o církvích a náboženských společnostech)</a:t>
            </a:r>
          </a:p>
          <a:p>
            <a:pPr lvl="2"/>
            <a:r>
              <a:rPr lang="cs-CZ" sz="2400" dirty="0" smtClean="0"/>
              <a:t>-územním samosprávným celkem nebo jím zřizovanou právnickou </a:t>
            </a:r>
          </a:p>
          <a:p>
            <a:pPr lvl="2"/>
            <a:r>
              <a:rPr lang="cs-CZ" sz="2400" dirty="0" smtClean="0"/>
              <a:t>  osobou</a:t>
            </a:r>
          </a:p>
          <a:p>
            <a:pPr lvl="2"/>
            <a:r>
              <a:rPr lang="cs-CZ" sz="2400" dirty="0" smtClean="0"/>
              <a:t>-obecně prospěšnou společností</a:t>
            </a:r>
          </a:p>
          <a:p>
            <a:pPr lvl="2"/>
            <a:r>
              <a:rPr lang="cs-CZ" sz="2400" dirty="0" smtClean="0"/>
              <a:t>-nadací nebo nadačním fondem </a:t>
            </a:r>
          </a:p>
          <a:p>
            <a:pPr lvl="2"/>
            <a:r>
              <a:rPr lang="cs-CZ" sz="2400" dirty="0" smtClean="0"/>
              <a:t>-spolkem</a:t>
            </a:r>
            <a:endParaRPr lang="cs-CZ" sz="24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9" y="-101155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55223" y="1903615"/>
            <a:ext cx="10659686" cy="4747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700" b="1" dirty="0" smtClean="0"/>
              <a:t>B) Podniková dětská skupina </a:t>
            </a:r>
          </a:p>
          <a:p>
            <a:pPr algn="ctr">
              <a:lnSpc>
                <a:spcPct val="150000"/>
              </a:lnSpc>
            </a:pPr>
            <a:endParaRPr lang="cs-CZ" sz="2400" b="1" dirty="0" smtClean="0"/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dle § 3 odst. 1 zákona č. 247/2014 Sb., o poskytování služby péče o dítě</a:t>
            </a:r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cs-CZ" sz="2400" dirty="0" smtClean="0"/>
              <a:t>   v dětské skupině </a:t>
            </a:r>
          </a:p>
          <a:p>
            <a:pPr lvl="1">
              <a:lnSpc>
                <a:spcPct val="150000"/>
              </a:lnSpc>
            </a:pP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provozovatel dětské skupiny </a:t>
            </a:r>
            <a:r>
              <a:rPr lang="cs-CZ" sz="2400" u="sng" dirty="0" smtClean="0"/>
              <a:t>je zaměstnavatelem </a:t>
            </a:r>
            <a:r>
              <a:rPr lang="cs-CZ" sz="2400" dirty="0" smtClean="0"/>
              <a:t>rodiče </a:t>
            </a:r>
            <a:r>
              <a:rPr lang="cs-CZ" sz="2400" b="1" dirty="0" smtClean="0"/>
              <a:t>nebo</a:t>
            </a:r>
            <a:r>
              <a:rPr lang="cs-CZ" sz="2400" dirty="0" smtClean="0"/>
              <a:t> může </a:t>
            </a:r>
          </a:p>
          <a:p>
            <a:pPr lvl="1">
              <a:lnSpc>
                <a:spcPct val="150000"/>
              </a:lnSpc>
            </a:pPr>
            <a:r>
              <a:rPr lang="cs-CZ" sz="2400" dirty="0" smtClean="0"/>
              <a:t>    poskytovat službu péče o dítě v dětské skupině </a:t>
            </a:r>
            <a:r>
              <a:rPr lang="cs-CZ" sz="2400" u="sng" dirty="0" smtClean="0"/>
              <a:t>na základě dohody se </a:t>
            </a:r>
          </a:p>
          <a:p>
            <a:pPr lvl="1">
              <a:lnSpc>
                <a:spcPct val="150000"/>
              </a:lnSpc>
            </a:pPr>
            <a:r>
              <a:rPr lang="cs-CZ" sz="2400" dirty="0" smtClean="0"/>
              <a:t>   </a:t>
            </a:r>
            <a:r>
              <a:rPr lang="cs-CZ" sz="2400" u="sng" dirty="0" smtClean="0"/>
              <a:t> zaměstnavatelem tohoto rodiče</a:t>
            </a:r>
            <a:r>
              <a:rPr lang="cs-CZ" sz="2400" dirty="0" smtClean="0"/>
              <a:t>, a to za podmínek, za kterých poskytuje</a:t>
            </a:r>
          </a:p>
          <a:p>
            <a:pPr lvl="1">
              <a:lnSpc>
                <a:spcPct val="150000"/>
              </a:lnSpc>
            </a:pPr>
            <a:r>
              <a:rPr lang="cs-CZ" sz="2400" dirty="0" smtClean="0"/>
              <a:t>    službu jinému rodiči</a:t>
            </a:r>
            <a:endParaRPr lang="cs-CZ" sz="24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51" y="98350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729047" y="1213658"/>
            <a:ext cx="9773976" cy="5524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Příprava žádosti o podporu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b="1" u="sng" dirty="0" smtClean="0"/>
              <a:t>PROJEKTOVÝ </a:t>
            </a:r>
            <a:r>
              <a:rPr lang="cs-CZ" altLang="cs-CZ" b="1" u="sng" dirty="0"/>
              <a:t>ZÁMĚR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Times New Roman" panose="02020603050405020304" pitchFamily="18" charset="0"/>
              <a:buAutoNum type="arabicPeriod"/>
            </a:pPr>
            <a:r>
              <a:rPr lang="cs-CZ" altLang="cs-CZ" sz="1600" b="1" dirty="0"/>
              <a:t>Co chceme a můžeme změnit?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Times New Roman" panose="02020603050405020304" pitchFamily="18" charset="0"/>
              <a:buAutoNum type="arabicPeriod"/>
            </a:pPr>
            <a:r>
              <a:rPr lang="cs-CZ" altLang="cs-CZ" sz="1600" b="1" dirty="0"/>
              <a:t>Jak toho chceme dosáhnout?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5FBBF5"/>
              </a:buClr>
              <a:buFont typeface="Times New Roman" panose="02020603050405020304" pitchFamily="18" charset="0"/>
              <a:buAutoNum type="arabicPeriod"/>
            </a:pPr>
            <a:r>
              <a:rPr lang="cs-CZ" altLang="cs-CZ" sz="1600" b="1" dirty="0"/>
              <a:t>Jak ověříme, že jsme byli úspěšní?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b="1" u="sng" dirty="0"/>
              <a:t>1. Co chceme a můžeme změnit? </a:t>
            </a:r>
          </a:p>
          <a:p>
            <a:pPr lvl="1">
              <a:spcAft>
                <a:spcPts val="300"/>
              </a:spcAft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1600" dirty="0"/>
              <a:t>Definování konkrétních problémů (</a:t>
            </a:r>
            <a:r>
              <a:rPr lang="cs-CZ" altLang="cs-CZ" sz="1600" b="1" dirty="0"/>
              <a:t>identifikování potřeb</a:t>
            </a:r>
            <a:r>
              <a:rPr lang="cs-CZ" altLang="cs-CZ" sz="1600" dirty="0"/>
              <a:t> </a:t>
            </a:r>
            <a:r>
              <a:rPr lang="cs-CZ" altLang="cs-CZ" sz="1600" b="1" dirty="0"/>
              <a:t>cílové skupiny</a:t>
            </a:r>
            <a:r>
              <a:rPr lang="cs-CZ" altLang="cs-CZ" sz="1600" dirty="0"/>
              <a:t>), </a:t>
            </a:r>
            <a:br>
              <a:rPr lang="cs-CZ" altLang="cs-CZ" sz="1600" dirty="0"/>
            </a:br>
            <a:r>
              <a:rPr lang="cs-CZ" altLang="cs-CZ" sz="1600" dirty="0"/>
              <a:t>které chceme a jsme schopni projektem změnit.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cs-CZ" altLang="cs-CZ" sz="1600" b="1" dirty="0"/>
              <a:t>Doporučení:</a:t>
            </a:r>
          </a:p>
          <a:p>
            <a:pPr marL="431800" indent="-430213"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jedna z nejdůležitějších částí žádosti, neodbývejte </a:t>
            </a:r>
            <a:r>
              <a:rPr lang="cs-CZ" altLang="cs-CZ" sz="1600" dirty="0" err="1" smtClean="0"/>
              <a:t>ji,nemudrujte</a:t>
            </a:r>
            <a:r>
              <a:rPr lang="cs-CZ" altLang="cs-CZ" sz="1600" dirty="0"/>
              <a:t>, nefilosofujte, nebásněte, buďte konkrétní a exaktní: čísla, data,</a:t>
            </a:r>
          </a:p>
          <a:p>
            <a:pPr marL="431800" indent="-430213"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soustřeďte se na ty potřeby, které korespondují s cíli a aktivitami projektu, </a:t>
            </a:r>
            <a:br>
              <a:rPr lang="cs-CZ" altLang="cs-CZ" sz="1600" dirty="0"/>
            </a:br>
            <a:r>
              <a:rPr lang="cs-CZ" altLang="cs-CZ" sz="1600" dirty="0"/>
              <a:t>a tuto vazbu prokažte,</a:t>
            </a:r>
          </a:p>
          <a:p>
            <a:pPr marL="431800" indent="-430213"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držte se cílové skupiny/cílových skupin,</a:t>
            </a:r>
          </a:p>
          <a:p>
            <a:pPr marL="431800" indent="-430213"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odvolejte se na analytické materiály, dejte je do přílohy,</a:t>
            </a:r>
          </a:p>
          <a:p>
            <a:pPr marL="431800" indent="-430213"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odvolejte se na strategické dokumenty, dejte je do přílohy.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9" y="-234159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715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Obdélník 2"/>
          <p:cNvSpPr/>
          <p:nvPr/>
        </p:nvSpPr>
        <p:spPr>
          <a:xfrm>
            <a:off x="1620983" y="1895302"/>
            <a:ext cx="1006592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/>
              <a:t>Příprava žádosti o podporu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b="1" u="sng" dirty="0"/>
              <a:t>1. Co chceme a můžeme změnit? </a:t>
            </a:r>
          </a:p>
          <a:p>
            <a:pPr lvl="1">
              <a:spcAft>
                <a:spcPts val="300"/>
              </a:spcAft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1600" dirty="0"/>
              <a:t>Součástí definice problému je vždy také </a:t>
            </a:r>
            <a:r>
              <a:rPr lang="cs-CZ" altLang="cs-CZ" sz="1600" b="1" dirty="0"/>
              <a:t>specifikace cílové skupiny projektu</a:t>
            </a:r>
            <a:r>
              <a:rPr lang="cs-CZ" altLang="cs-CZ" sz="1600" dirty="0"/>
              <a:t>, </a:t>
            </a:r>
            <a:br>
              <a:rPr lang="cs-CZ" altLang="cs-CZ" sz="1600" dirty="0"/>
            </a:br>
            <a:r>
              <a:rPr lang="cs-CZ" altLang="cs-CZ" sz="1600" dirty="0"/>
              <a:t>tj. osob, kterých se problém týká.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1600" b="1" dirty="0"/>
              <a:t>Doporučení: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vymezení a charakteristika CS: vymezená věkem, pohlavím, etnicitou, územím, kulturou, socioekonomickým postavením, jinak definovanou skupinovou příslušností, jako je např. dlouhodobá nezaměstnanost,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čím ostřeji vymezená, tím lépe (bezbřehost napovídá, že nevíte pořádně, co chcete, a tak chcete dělat všechno pro všechny),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projekt může mít více CS, pak ale u každé je třeba zvlášť popsat potřeby,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charakteristika selektivní: znaky, trendy, problémy, jež chcete řešit v projektu vazba na potřeby CS,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projekt musí prokazatelně korespondovat s potřebami CS, na kterou je zaměřen = ideálně vyjmenujte potřeby CS a ke každé přiřaďte aktivitu projektu, kterou chcete danou potřebu naplnit,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jmenujte jen ty potřeby CS, které projektem hodláte naplňovat (ostatní potřeby můžete také zmínit, </a:t>
            </a:r>
            <a:r>
              <a:rPr lang="cs-CZ" altLang="cs-CZ" sz="1600" dirty="0" smtClean="0"/>
              <a:t>ale</a:t>
            </a:r>
          </a:p>
          <a:p>
            <a:pPr>
              <a:lnSpc>
                <a:spcPct val="100000"/>
              </a:lnSpc>
              <a:buClr>
                <a:srgbClr val="5FBBF5"/>
              </a:buClr>
            </a:pPr>
            <a:r>
              <a:rPr lang="cs-CZ" altLang="cs-CZ" sz="1600" dirty="0" smtClean="0"/>
              <a:t> </a:t>
            </a:r>
            <a:r>
              <a:rPr lang="cs-CZ" altLang="cs-CZ" sz="1600" dirty="0"/>
              <a:t>s vysvětlením, proč je projekt neřeší, případně že </a:t>
            </a:r>
            <a:r>
              <a:rPr lang="cs-CZ" altLang="cs-CZ" sz="1600" dirty="0" smtClean="0"/>
              <a:t>je řešíte </a:t>
            </a:r>
            <a:r>
              <a:rPr lang="cs-CZ" altLang="cs-CZ" sz="1600" dirty="0"/>
              <a:t/>
            </a:r>
            <a:br>
              <a:rPr lang="cs-CZ" altLang="cs-CZ" sz="1600" dirty="0"/>
            </a:br>
            <a:r>
              <a:rPr lang="cs-CZ" altLang="cs-CZ" sz="1600" dirty="0"/>
              <a:t>v projektu jiném).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9" y="0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8231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Obdélník 2"/>
          <p:cNvSpPr/>
          <p:nvPr/>
        </p:nvSpPr>
        <p:spPr>
          <a:xfrm>
            <a:off x="1920240" y="1438102"/>
            <a:ext cx="9662160" cy="5273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/>
              <a:t>Příprava žádosti o podporu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1200"/>
              </a:spcAft>
            </a:pPr>
            <a:r>
              <a:rPr lang="cs-CZ" altLang="cs-CZ" b="1" u="sng" dirty="0">
                <a:solidFill>
                  <a:srgbClr val="084A8B"/>
                </a:solidFill>
              </a:rPr>
              <a:t>1</a:t>
            </a:r>
            <a:r>
              <a:rPr lang="cs-CZ" altLang="cs-CZ" b="1" u="sng" dirty="0"/>
              <a:t>. Co chceme a můžeme změnit? 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1600" b="1" dirty="0"/>
              <a:t>Cíl projektu musí být:</a:t>
            </a:r>
          </a:p>
          <a:p>
            <a:pPr marL="414338">
              <a:lnSpc>
                <a:spcPts val="2875"/>
              </a:lnSpc>
              <a:spcAft>
                <a:spcPts val="1425"/>
              </a:spcAft>
            </a:pPr>
            <a:r>
              <a:rPr lang="cs-CZ" altLang="cs-CZ" sz="1600" dirty="0"/>
              <a:t>	</a:t>
            </a:r>
            <a:r>
              <a:rPr lang="cs-CZ" altLang="cs-CZ" sz="1600" b="1" dirty="0"/>
              <a:t>1)</a:t>
            </a:r>
            <a:r>
              <a:rPr lang="cs-CZ" altLang="cs-CZ" sz="1600" dirty="0"/>
              <a:t> </a:t>
            </a:r>
            <a:r>
              <a:rPr lang="cs-CZ" altLang="cs-CZ" sz="1600" b="1" dirty="0"/>
              <a:t>reálně dosažitelný </a:t>
            </a:r>
            <a:r>
              <a:rPr lang="cs-CZ" altLang="cs-CZ" sz="1600" dirty="0"/>
              <a:t>v daném čase a za daných podmínek,</a:t>
            </a:r>
          </a:p>
          <a:p>
            <a:pPr marL="414338">
              <a:lnSpc>
                <a:spcPts val="2875"/>
              </a:lnSpc>
              <a:spcAft>
                <a:spcPts val="1425"/>
              </a:spcAft>
            </a:pPr>
            <a:r>
              <a:rPr lang="cs-CZ" altLang="cs-CZ" sz="1600" dirty="0"/>
              <a:t>	</a:t>
            </a:r>
            <a:r>
              <a:rPr lang="cs-CZ" altLang="cs-CZ" sz="1600" b="1" dirty="0"/>
              <a:t>2) měřitelný</a:t>
            </a:r>
            <a:r>
              <a:rPr lang="cs-CZ" altLang="cs-CZ" sz="1600" dirty="0"/>
              <a:t>, aby bylo možné po ukončení projektu prokázat jeho naplnění </a:t>
            </a:r>
            <a:r>
              <a:rPr lang="cs-CZ" altLang="cs-CZ" sz="1600" dirty="0" smtClean="0"/>
              <a:t>pomocí </a:t>
            </a:r>
            <a:r>
              <a:rPr lang="cs-CZ" altLang="cs-CZ" sz="1600" dirty="0"/>
              <a:t>kvantifikovaných údajů.</a:t>
            </a:r>
          </a:p>
          <a:p>
            <a:pPr lvl="1">
              <a:spcAft>
                <a:spcPts val="300"/>
              </a:spcAft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1600" b="1" dirty="0"/>
              <a:t>Cíle projektu dělíme na: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</a:pPr>
            <a:r>
              <a:rPr lang="cs-CZ" altLang="cs-CZ" sz="1600" b="1" dirty="0"/>
              <a:t>	1) Hlavní </a:t>
            </a:r>
            <a:r>
              <a:rPr lang="cs-CZ" altLang="cs-CZ" sz="1600" dirty="0"/>
              <a:t>= “globální změna“, ke které projekt přispívá - formulován obecněji, 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</a:pPr>
            <a:r>
              <a:rPr lang="cs-CZ" altLang="cs-CZ" sz="1600" dirty="0"/>
              <a:t>	</a:t>
            </a:r>
            <a:r>
              <a:rPr lang="cs-CZ" altLang="cs-CZ" sz="1600" b="1" dirty="0"/>
              <a:t>2) Specifické </a:t>
            </a:r>
            <a:r>
              <a:rPr lang="cs-CZ" altLang="cs-CZ" sz="1600" dirty="0"/>
              <a:t>= konkrétní změny, které projekt přinese (SMART).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</a:pPr>
            <a:endParaRPr lang="cs-CZ" altLang="cs-CZ" sz="1600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1600" b="1" dirty="0"/>
              <a:t>Doporučení: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při vytyčování cílů vycházejte z potřeb (inverzně: problémů), které jste si předem definovali: splnění vytyčeného cíle = naplnění definované potřeby (= odstranění popsaného problému),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dbejte na dosažitelnost cílů (již při vytyčování cílů musíte mít představu o aktivitách),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dbejte na měřitelnost cílů (při formulaci cílů se ptejte, zda splnění takto formulovaného cíle lze nějak prokázat/změřit).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24" y="-101156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787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Obdélník 2"/>
          <p:cNvSpPr/>
          <p:nvPr/>
        </p:nvSpPr>
        <p:spPr>
          <a:xfrm>
            <a:off x="1787237" y="1130531"/>
            <a:ext cx="9795164" cy="562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/>
              <a:t>Příprava žádosti o podporu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b="1" u="sng" dirty="0">
                <a:solidFill>
                  <a:srgbClr val="084A8B"/>
                </a:solidFill>
              </a:rPr>
              <a:t>2. </a:t>
            </a:r>
            <a:r>
              <a:rPr lang="cs-CZ" altLang="cs-CZ" b="1" u="sng" dirty="0"/>
              <a:t>Jak toho chceme dosáhnout?</a:t>
            </a:r>
          </a:p>
          <a:p>
            <a:pPr lvl="1">
              <a:spcAft>
                <a:spcPts val="600"/>
              </a:spcAft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dirty="0"/>
              <a:t>V rámci přípravy projektu je nutné </a:t>
            </a:r>
            <a:r>
              <a:rPr lang="cs-CZ" altLang="cs-CZ" b="1" dirty="0"/>
              <a:t>definovat aktivity </a:t>
            </a:r>
            <a:r>
              <a:rPr lang="cs-CZ" altLang="cs-CZ" dirty="0"/>
              <a:t>(strategii), kterými bude projekt realizován.</a:t>
            </a:r>
          </a:p>
          <a:p>
            <a:pPr lvl="1">
              <a:spcAft>
                <a:spcPts val="600"/>
              </a:spcAft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b="1" dirty="0"/>
              <a:t>Aktivity </a:t>
            </a:r>
            <a:r>
              <a:rPr lang="cs-CZ" altLang="cs-CZ" dirty="0"/>
              <a:t>mají být prostředkem k dosažení cíle projektu, mezi cíli a klíčovými aktivitami musí být propojení. 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b="1" dirty="0"/>
              <a:t>Doporučení: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vedou k plnění cílů, jsou prostředkem, nástrojem, ne cílem samotným,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udržujte vazbu </a:t>
            </a:r>
            <a:r>
              <a:rPr lang="cs-CZ" altLang="cs-CZ" b="1" dirty="0"/>
              <a:t>potřeby – cíle – aktivity</a:t>
            </a:r>
            <a:r>
              <a:rPr lang="cs-CZ" altLang="cs-CZ" dirty="0"/>
              <a:t>,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v projektu nemají co dělat aktivity, u kterých neprokážete, že slouží k naplnění cílů, </a:t>
            </a:r>
            <a:br>
              <a:rPr lang="cs-CZ" altLang="cs-CZ" dirty="0"/>
            </a:br>
            <a:r>
              <a:rPr lang="cs-CZ" altLang="cs-CZ" dirty="0"/>
              <a:t>ať už přímo nebo podpůrně,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tvoří tělo projektu,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to, co se bude vlastně s cílovou skupinou a pro cílovou skupinu dělat, 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konkrétní rozpis prací: kdo, kdy, co, jak, s kým, kde, jak často bude dělat, 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shluky podobných dílčích aktivit = </a:t>
            </a:r>
            <a:r>
              <a:rPr lang="cs-CZ" altLang="cs-CZ" b="1" dirty="0"/>
              <a:t>klíčové aktivity</a:t>
            </a:r>
            <a:r>
              <a:rPr lang="cs-CZ" altLang="cs-CZ" dirty="0"/>
              <a:t> (seřaďte v žádosti chronologicky nebo v nějaké jasné logice), 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např. pracovní a bilanční diagnostika, pořádání příměstských táborů pro děti pracujících rodičů</a:t>
            </a:r>
            <a:r>
              <a:rPr lang="cs-CZ" altLang="cs-CZ" dirty="0">
                <a:solidFill>
                  <a:srgbClr val="084A8B"/>
                </a:solidFill>
              </a:rPr>
              <a:t>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9" y="-242472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34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Obdélník 2"/>
          <p:cNvSpPr/>
          <p:nvPr/>
        </p:nvSpPr>
        <p:spPr>
          <a:xfrm>
            <a:off x="1903615" y="1188719"/>
            <a:ext cx="9599408" cy="5642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/>
              <a:t>Příprava žádosti o podporu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1600" b="1" u="sng" dirty="0" smtClean="0"/>
              <a:t>3</a:t>
            </a:r>
            <a:r>
              <a:rPr lang="cs-CZ" altLang="cs-CZ" sz="1600" b="1" u="sng" dirty="0"/>
              <a:t>. Jak ověříme, že jsme byli úspěšní?</a:t>
            </a:r>
            <a:r>
              <a:rPr lang="cs-CZ" altLang="cs-CZ" sz="1600" dirty="0"/>
              <a:t>.</a:t>
            </a:r>
          </a:p>
          <a:p>
            <a:pPr lvl="1">
              <a:spcAft>
                <a:spcPts val="300"/>
              </a:spcAft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1600" dirty="0"/>
              <a:t>Základním nástrojem jsou </a:t>
            </a:r>
            <a:r>
              <a:rPr lang="cs-CZ" altLang="cs-CZ" sz="1600" b="1" dirty="0"/>
              <a:t>indikátory</a:t>
            </a:r>
            <a:r>
              <a:rPr lang="cs-CZ" altLang="cs-CZ" sz="1600" dirty="0"/>
              <a:t> OPZ.</a:t>
            </a:r>
          </a:p>
          <a:p>
            <a:pPr lvl="1">
              <a:spcAft>
                <a:spcPts val="300"/>
              </a:spcAft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1600" b="1" dirty="0"/>
              <a:t>U indikátorů se setkáváme s dělením na: </a:t>
            </a:r>
          </a:p>
          <a:p>
            <a:pPr marL="414338">
              <a:lnSpc>
                <a:spcPts val="2875"/>
              </a:lnSpc>
              <a:spcAft>
                <a:spcPts val="1425"/>
              </a:spcAft>
            </a:pPr>
            <a:r>
              <a:rPr lang="cs-CZ" altLang="cs-CZ" sz="1600" dirty="0"/>
              <a:t>	</a:t>
            </a:r>
            <a:r>
              <a:rPr lang="cs-CZ" altLang="cs-CZ" sz="1600" b="1" dirty="0"/>
              <a:t>1) Výstupy </a:t>
            </a:r>
            <a:r>
              <a:rPr lang="cs-CZ" altLang="cs-CZ" sz="1600" dirty="0"/>
              <a:t>= indikátory se závazkem,</a:t>
            </a:r>
          </a:p>
          <a:p>
            <a:pPr marL="414338">
              <a:lnSpc>
                <a:spcPts val="2875"/>
              </a:lnSpc>
            </a:pPr>
            <a:r>
              <a:rPr lang="cs-CZ" altLang="cs-CZ" sz="1600" b="1" dirty="0"/>
              <a:t>	2) Výsledky </a:t>
            </a:r>
            <a:r>
              <a:rPr lang="cs-CZ" altLang="cs-CZ" sz="1600" dirty="0"/>
              <a:t>= indikátory bez závazku, ale je nutné je sledovat.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1600" b="1" dirty="0"/>
              <a:t>Doporučení: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každá aktivita musí mít nějaký konkrétní, měřitelný a dokladovatelný výstup,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indikátory jsou ukazatele úspěchu, naplnění cíle, a to v předem stanovené míře, </a:t>
            </a:r>
            <a:br>
              <a:rPr lang="cs-CZ" altLang="cs-CZ" sz="1600" dirty="0"/>
            </a:br>
            <a:r>
              <a:rPr lang="cs-CZ" altLang="cs-CZ" sz="1600" dirty="0"/>
              <a:t>např. 5 rekvalifikovaných osob – doloženo smlouvami s účastníky a prezenčními listinami.</a:t>
            </a:r>
          </a:p>
          <a:p>
            <a:pPr lvl="1">
              <a:spcAft>
                <a:spcPts val="1200"/>
              </a:spcAft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1600" dirty="0"/>
              <a:t>V rámci přípravy projektu je dále nutné promýšlet veškerá možná </a:t>
            </a:r>
            <a:r>
              <a:rPr lang="cs-CZ" altLang="cs-CZ" sz="1600" b="1" dirty="0"/>
              <a:t>rizika</a:t>
            </a:r>
            <a:r>
              <a:rPr lang="cs-CZ" altLang="cs-CZ" sz="1600" dirty="0"/>
              <a:t>.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1600" b="1" dirty="0"/>
              <a:t>Doporučení: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pojmenujte rizika úspěšné realizace projektu,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popište způsoby eliminace těchto rizik či záložní strategie v případě, že se rizika naplní,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b="1" dirty="0"/>
              <a:t>rozlište: rizika na straně cílové skupiny </a:t>
            </a:r>
            <a:r>
              <a:rPr lang="cs-CZ" altLang="cs-CZ" sz="1600" dirty="0"/>
              <a:t>(např. demotivace, fluktuace, nepřipravenost),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9" y="-167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458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Obdélník 2"/>
          <p:cNvSpPr/>
          <p:nvPr/>
        </p:nvSpPr>
        <p:spPr>
          <a:xfrm>
            <a:off x="1986742" y="1354975"/>
            <a:ext cx="9516281" cy="5465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Logický rámec projektové žádosti</a:t>
            </a:r>
          </a:p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700" b="1" dirty="0"/>
          </a:p>
          <a:p>
            <a:pPr>
              <a:spcAft>
                <a:spcPts val="600"/>
              </a:spcAft>
            </a:pPr>
            <a:r>
              <a:rPr lang="cs-CZ" altLang="cs-CZ" sz="2000" dirty="0"/>
              <a:t>Nástroj, který ve velmi koncentrované podobě </a:t>
            </a:r>
            <a:r>
              <a:rPr lang="cs-CZ" altLang="cs-CZ" sz="2000" b="1" dirty="0"/>
              <a:t>obsahuje</a:t>
            </a:r>
            <a:r>
              <a:rPr lang="cs-CZ" altLang="cs-CZ" sz="2000" dirty="0"/>
              <a:t> </a:t>
            </a:r>
            <a:r>
              <a:rPr lang="cs-CZ" altLang="cs-CZ" sz="2000" b="1" dirty="0"/>
              <a:t>základní informace o projektu</a:t>
            </a:r>
            <a:r>
              <a:rPr lang="cs-CZ" altLang="cs-CZ" sz="2000" dirty="0"/>
              <a:t> </a:t>
            </a:r>
            <a:br>
              <a:rPr lang="cs-CZ" altLang="cs-CZ" sz="2000" dirty="0"/>
            </a:br>
            <a:r>
              <a:rPr lang="cs-CZ" altLang="cs-CZ" sz="2000" dirty="0"/>
              <a:t>a zároveň </a:t>
            </a:r>
            <a:r>
              <a:rPr lang="cs-CZ" altLang="cs-CZ" sz="2000" b="1" dirty="0"/>
              <a:t>ověřuje logiku projektu</a:t>
            </a:r>
            <a:r>
              <a:rPr lang="cs-CZ" altLang="cs-CZ" sz="2000" dirty="0"/>
              <a:t> (vazbu mezi činnostmi, výstupy a cíli projektu).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000" b="1" u="sng" dirty="0"/>
              <a:t>Logický rámec umožňuje: </a:t>
            </a:r>
          </a:p>
          <a:p>
            <a:pPr>
              <a:lnSpc>
                <a:spcPct val="100000"/>
              </a:lnSpc>
              <a:spcAft>
                <a:spcPts val="3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organizaci a systemizaci celkového myšlení o projektu, </a:t>
            </a:r>
          </a:p>
          <a:p>
            <a:pPr>
              <a:lnSpc>
                <a:spcPct val="100000"/>
              </a:lnSpc>
              <a:spcAft>
                <a:spcPts val="3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upřesnění vztahů mezi cílem, účelem, výstupem a aktivitami projektu, </a:t>
            </a:r>
          </a:p>
          <a:p>
            <a:pPr>
              <a:lnSpc>
                <a:spcPct val="100000"/>
              </a:lnSpc>
              <a:spcAft>
                <a:spcPts val="3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jasné stanovení výkonnostních ukazatelů a kritérií, </a:t>
            </a:r>
          </a:p>
          <a:p>
            <a:pPr>
              <a:lnSpc>
                <a:spcPct val="100000"/>
              </a:lnSpc>
              <a:spcAft>
                <a:spcPts val="3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provádění kontroly dosažení cílů, účelu, realizaci výstupů a aktivit projektu, </a:t>
            </a:r>
          </a:p>
          <a:p>
            <a:pPr>
              <a:lnSpc>
                <a:spcPct val="100000"/>
              </a:lnSpc>
              <a:spcAft>
                <a:spcPts val="3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udržovat rychlý a srozumitelný přehled o obsahu, rozsahu a zaměření projektu.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cs-CZ" altLang="cs-CZ" sz="2000" b="1" dirty="0"/>
              <a:t>Doporučení: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sestavuje se před samotným psaním projektu,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sepsání žádosti je pak mnohem jednodušší a hlavně je žádost správně strukturovaná a přehledná.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87" y="-151032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1939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Obdélník 2"/>
          <p:cNvSpPr/>
          <p:nvPr/>
        </p:nvSpPr>
        <p:spPr>
          <a:xfrm>
            <a:off x="1936865" y="1995055"/>
            <a:ext cx="9566158" cy="556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Podání projektové žádosti</a:t>
            </a:r>
          </a:p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700" b="1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000" b="1" dirty="0" smtClean="0">
                <a:solidFill>
                  <a:srgbClr val="00B0F0"/>
                </a:solidFill>
              </a:rPr>
              <a:t>• </a:t>
            </a:r>
            <a:r>
              <a:rPr lang="cs-CZ" altLang="cs-CZ" sz="2000" dirty="0" smtClean="0"/>
              <a:t>Zřízení </a:t>
            </a:r>
            <a:r>
              <a:rPr lang="cs-CZ" altLang="cs-CZ" sz="2000" dirty="0"/>
              <a:t>elektronického podpisu a datové </a:t>
            </a:r>
            <a:r>
              <a:rPr lang="cs-CZ" altLang="cs-CZ" sz="2000" dirty="0" smtClean="0"/>
              <a:t>schránky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000" b="1" dirty="0" smtClean="0">
                <a:solidFill>
                  <a:srgbClr val="00B0F0"/>
                </a:solidFill>
              </a:rPr>
              <a:t>• </a:t>
            </a:r>
            <a:r>
              <a:rPr lang="cs-CZ" altLang="cs-CZ" sz="2000" dirty="0" smtClean="0"/>
              <a:t>Registrace do systému IS KP14+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000" b="1" dirty="0" smtClean="0">
                <a:solidFill>
                  <a:srgbClr val="00B0F0"/>
                </a:solidFill>
              </a:rPr>
              <a:t>•</a:t>
            </a:r>
            <a:r>
              <a:rPr lang="cs-CZ" altLang="cs-CZ" sz="2000" dirty="0" smtClean="0"/>
              <a:t>Vyplnění žádosti o podporu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000" b="1" dirty="0" smtClean="0">
                <a:solidFill>
                  <a:srgbClr val="00B0F0"/>
                </a:solidFill>
              </a:rPr>
              <a:t>•</a:t>
            </a:r>
            <a:r>
              <a:rPr lang="cs-CZ" altLang="cs-CZ" sz="2000" dirty="0" smtClean="0"/>
              <a:t>Finalizace žádosti o podporu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000" b="1" dirty="0" smtClean="0">
                <a:solidFill>
                  <a:srgbClr val="00B0F0"/>
                </a:solidFill>
              </a:rPr>
              <a:t>•</a:t>
            </a:r>
            <a:r>
              <a:rPr lang="cs-CZ" altLang="cs-CZ" sz="2000" dirty="0" smtClean="0"/>
              <a:t>Podepsání a odeslání žádosti o podporu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000" b="1" dirty="0" smtClean="0">
                <a:solidFill>
                  <a:srgbClr val="00B0F0"/>
                </a:solidFill>
              </a:rPr>
              <a:t>•</a:t>
            </a:r>
            <a:r>
              <a:rPr lang="cs-CZ" altLang="cs-CZ" sz="2000" dirty="0" smtClean="0"/>
              <a:t>https</a:t>
            </a:r>
            <a:r>
              <a:rPr lang="cs-CZ" altLang="cs-CZ" sz="2000" dirty="0"/>
              <a:t>://www.esfcr.cz/formulare-a-pokyny-potrebne-v-ramci-pripravy-zadosti-o-podporu-opz/-/dokument/797956</a:t>
            </a:r>
            <a:endParaRPr lang="cs-CZ" altLang="cs-CZ" sz="2000" dirty="0" smtClean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000" b="1" dirty="0" smtClean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000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4" y="131601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640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676400" y="374073"/>
            <a:ext cx="982287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2700" b="1" dirty="0" smtClean="0"/>
          </a:p>
          <a:p>
            <a:pPr algn="ctr"/>
            <a:endParaRPr lang="cs-CZ" sz="2700" b="1" dirty="0"/>
          </a:p>
          <a:p>
            <a:pPr algn="ctr"/>
            <a:endParaRPr lang="cs-CZ" sz="2700" b="1" dirty="0" smtClean="0"/>
          </a:p>
          <a:p>
            <a:pPr algn="ctr"/>
            <a:r>
              <a:rPr lang="cs-CZ" sz="2700" b="1" dirty="0" smtClean="0"/>
              <a:t>Způsobilost </a:t>
            </a:r>
            <a:r>
              <a:rPr lang="cs-CZ" sz="2700" b="1" dirty="0" smtClean="0"/>
              <a:t>výdajů </a:t>
            </a:r>
            <a:endParaRPr lang="cs-CZ" sz="2700" dirty="0"/>
          </a:p>
        </p:txBody>
      </p:sp>
      <p:sp>
        <p:nvSpPr>
          <p:cNvPr id="3" name="Obdélník 2"/>
          <p:cNvSpPr/>
          <p:nvPr/>
        </p:nvSpPr>
        <p:spPr>
          <a:xfrm>
            <a:off x="1676399" y="2427315"/>
            <a:ext cx="989214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/>
              <a:t>Každý výdaj musí splňovat tyto podmínky</a:t>
            </a:r>
          </a:p>
          <a:p>
            <a:endParaRPr lang="cs-CZ" sz="2400" b="1" dirty="0" smtClean="0"/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altLang="cs-CZ" sz="2400" dirty="0" smtClean="0">
                <a:latin typeface="Arial"/>
                <a:cs typeface="Arial"/>
              </a:rPr>
              <a:t> </a:t>
            </a:r>
            <a:r>
              <a:rPr lang="cs-CZ" altLang="cs-CZ" sz="2400" dirty="0" smtClean="0"/>
              <a:t>je v souladu s právními předpisy (tj. zejména legislativou EU a ČR), </a:t>
            </a:r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pl-PL" altLang="cs-CZ" sz="2400" dirty="0" smtClean="0"/>
              <a:t>je v souladu s pravidly programu a s podmínkami poskytnutí podpory, </a:t>
            </a:r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altLang="cs-CZ" sz="2400" dirty="0" smtClean="0"/>
              <a:t>je přiměřený, </a:t>
            </a:r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altLang="cs-CZ" sz="2400" dirty="0" smtClean="0"/>
              <a:t>vznikl v době realizace projektu,</a:t>
            </a:r>
            <a:endParaRPr lang="cs-CZ" sz="2400" dirty="0" smtClean="0"/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datum zahájení realizace projektu nesmí předcházet datu vyhlášení výzvy</a:t>
            </a:r>
          </a:p>
          <a:p>
            <a:r>
              <a:rPr lang="cs-CZ" sz="2400" dirty="0" smtClean="0"/>
              <a:t>   MAS </a:t>
            </a:r>
            <a:endParaRPr lang="cs-CZ" altLang="cs-CZ" sz="2400" dirty="0" smtClean="0"/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altLang="cs-CZ" sz="2400" dirty="0" smtClean="0"/>
              <a:t>splňuje podmínky územní způsobilosti (tj. váže se na aktivity projektu, </a:t>
            </a:r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/>
              <a:t>   které jsou územně způsobilé), </a:t>
            </a:r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altLang="cs-CZ" sz="2400" dirty="0" smtClean="0"/>
              <a:t>je řádně identifikovatelný, prokazatelný a doložitelný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9" y="-129183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676400" y="374073"/>
            <a:ext cx="982287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2700" b="1" dirty="0" smtClean="0"/>
          </a:p>
          <a:p>
            <a:pPr algn="ctr"/>
            <a:endParaRPr lang="cs-CZ" sz="2700" b="1" dirty="0"/>
          </a:p>
          <a:p>
            <a:pPr algn="ctr"/>
            <a:endParaRPr lang="cs-CZ" sz="2700" b="1" dirty="0" smtClean="0"/>
          </a:p>
          <a:p>
            <a:pPr algn="ctr"/>
            <a:r>
              <a:rPr lang="cs-CZ" sz="2700" b="1" dirty="0" smtClean="0"/>
              <a:t>Způsobilost </a:t>
            </a:r>
            <a:r>
              <a:rPr lang="cs-CZ" sz="2700" b="1" dirty="0" smtClean="0"/>
              <a:t>výdajů</a:t>
            </a:r>
            <a:endParaRPr lang="cs-CZ" sz="2700" dirty="0"/>
          </a:p>
        </p:txBody>
      </p:sp>
      <p:sp>
        <p:nvSpPr>
          <p:cNvPr id="3" name="Obdélník 2"/>
          <p:cNvSpPr/>
          <p:nvPr/>
        </p:nvSpPr>
        <p:spPr>
          <a:xfrm>
            <a:off x="1676399" y="2327563"/>
            <a:ext cx="9892145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000" b="1" dirty="0"/>
              <a:t>Osobní náklady</a:t>
            </a:r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mzdy a platy pracovníků zaměstnaní výhradně pro projekt</a:t>
            </a:r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příslušná část mezd nebo platů zaměstnanců, kteří se na realizaci projektu podílejí pouze částí svého úvazku</a:t>
            </a:r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ostatní osobní náklady na zaměstnance, kteří jsou zaměstnáni na DPČ nebo DPP</a:t>
            </a:r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výdaje na odměny</a:t>
            </a:r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b="1" dirty="0"/>
              <a:t>Nesmí přesáhnout obvyklou výši v daném místě, čase a oboru! </a:t>
            </a:r>
            <a:r>
              <a:rPr lang="cs-CZ" altLang="cs-CZ" sz="2000" dirty="0"/>
              <a:t>Pro porovnání osobních výdajů lze využít Informační systém o průměrném výdělku (ISPV) dostupný  na </a:t>
            </a:r>
            <a:r>
              <a:rPr lang="cs-CZ" altLang="cs-CZ" sz="2000" b="1" dirty="0">
                <a:hlinkClick r:id="rId2"/>
              </a:rPr>
              <a:t>www.mpsv.cz/ISPV.php</a:t>
            </a:r>
          </a:p>
          <a:p>
            <a:pPr>
              <a:lnSpc>
                <a:spcPts val="2875"/>
              </a:lnSpc>
              <a:spcAft>
                <a:spcPts val="1425"/>
              </a:spcAft>
            </a:pPr>
            <a:endParaRPr lang="cs-CZ" altLang="cs-CZ" sz="2000" b="1" dirty="0"/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ŘO zveřejňuje </a:t>
            </a:r>
            <a:r>
              <a:rPr lang="cs-CZ" altLang="cs-CZ" sz="2000" b="1" dirty="0"/>
              <a:t>přehled obvyklých výší mezd a platů</a:t>
            </a:r>
            <a:r>
              <a:rPr lang="cs-CZ" altLang="cs-CZ" sz="2000" dirty="0"/>
              <a:t> pro nejčastější pozice v rámci projektů podpořených z OPZ na portálu </a:t>
            </a:r>
            <a:r>
              <a:rPr lang="cs-CZ" altLang="cs-CZ" sz="2000" b="1" dirty="0"/>
              <a:t>www.esfcr.cz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9" y="124538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431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676400" y="374073"/>
            <a:ext cx="982287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2700" b="1" dirty="0" smtClean="0"/>
          </a:p>
          <a:p>
            <a:pPr algn="ctr"/>
            <a:endParaRPr lang="cs-CZ" sz="2700" b="1" dirty="0"/>
          </a:p>
          <a:p>
            <a:pPr algn="ctr"/>
            <a:endParaRPr lang="cs-CZ" sz="2700" b="1" dirty="0" smtClean="0"/>
          </a:p>
          <a:p>
            <a:pPr algn="ctr"/>
            <a:r>
              <a:rPr lang="cs-CZ" sz="2700" b="1" dirty="0" smtClean="0"/>
              <a:t>Způsobilost </a:t>
            </a:r>
            <a:r>
              <a:rPr lang="cs-CZ" sz="2700" b="1" dirty="0" smtClean="0"/>
              <a:t>výdajů</a:t>
            </a:r>
          </a:p>
        </p:txBody>
      </p:sp>
      <p:sp>
        <p:nvSpPr>
          <p:cNvPr id="3" name="Obdélník 2"/>
          <p:cNvSpPr/>
          <p:nvPr/>
        </p:nvSpPr>
        <p:spPr>
          <a:xfrm>
            <a:off x="1571105" y="2294313"/>
            <a:ext cx="999743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000" b="1" dirty="0"/>
              <a:t>Osobní náklady</a:t>
            </a:r>
          </a:p>
          <a:p>
            <a:pPr lvl="1">
              <a:spcBef>
                <a:spcPts val="600"/>
              </a:spcBef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b="1" dirty="0"/>
              <a:t>PS, DPČ, DPP </a:t>
            </a:r>
            <a:r>
              <a:rPr lang="cs-CZ" altLang="cs-CZ" sz="2000" dirty="0"/>
              <a:t>musí být uzavřeny v souladu se zákoníkem práce</a:t>
            </a:r>
          </a:p>
          <a:p>
            <a:pPr lvl="1">
              <a:spcBef>
                <a:spcPts val="600"/>
              </a:spcBef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b="1" dirty="0"/>
              <a:t>Mzdové náklady</a:t>
            </a:r>
            <a:r>
              <a:rPr lang="cs-CZ" altLang="cs-CZ" sz="2000" dirty="0"/>
              <a:t> = hrubá mzda / plat nebo odměna (DPČ, DPP, OSVČ) + odvody zaměstnavatele na SP a ZP a další poplatky spojené se zaměstnancem hrazené zaměstnavatelem povinně na základě právních předpisů</a:t>
            </a:r>
          </a:p>
          <a:p>
            <a:pPr lvl="1">
              <a:spcBef>
                <a:spcPts val="600"/>
              </a:spcBef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b="1" dirty="0"/>
              <a:t>Náhrady</a:t>
            </a:r>
            <a:r>
              <a:rPr lang="cs-CZ" altLang="cs-CZ" sz="2000" dirty="0"/>
              <a:t> </a:t>
            </a:r>
          </a:p>
          <a:p>
            <a:pPr>
              <a:lnSpc>
                <a:spcPts val="2875"/>
              </a:lnSpc>
              <a:spcBef>
                <a:spcPts val="600"/>
              </a:spcBef>
            </a:pPr>
            <a:r>
              <a:rPr lang="cs-CZ" altLang="cs-CZ" sz="2000" b="1" dirty="0"/>
              <a:t>        - za dovolenou </a:t>
            </a:r>
            <a:r>
              <a:rPr lang="cs-CZ" altLang="cs-CZ" sz="2000" dirty="0"/>
              <a:t>(4, 5 nebo 8 týdnů dovolené dle typu 	zaměstnavatele, viz § 213 zákona č. 262/2006 Sb., zákoník práce) - 	způsobilé pouze v rozsahu, v jakém odpovídají zapojení 	zaměstnance do realizace projektu</a:t>
            </a:r>
          </a:p>
          <a:p>
            <a:pPr>
              <a:lnSpc>
                <a:spcPts val="2875"/>
              </a:lnSpc>
              <a:spcBef>
                <a:spcPts val="600"/>
              </a:spcBef>
            </a:pPr>
            <a:r>
              <a:rPr lang="cs-CZ" altLang="cs-CZ" sz="2000" b="1" dirty="0"/>
              <a:t>        - v případě překážek v práci </a:t>
            </a:r>
            <a:r>
              <a:rPr lang="cs-CZ" altLang="cs-CZ" sz="2000" dirty="0"/>
              <a:t>(v souladu se zákoníkem práce)</a:t>
            </a:r>
          </a:p>
          <a:p>
            <a:pPr>
              <a:lnSpc>
                <a:spcPts val="2875"/>
              </a:lnSpc>
              <a:spcBef>
                <a:spcPts val="600"/>
              </a:spcBef>
            </a:pPr>
            <a:r>
              <a:rPr lang="cs-CZ" altLang="cs-CZ" sz="2000" b="1" dirty="0"/>
              <a:t>        - za dny dočasné pracovní neschopnosti nebo karantény </a:t>
            </a:r>
            <a:r>
              <a:rPr lang="cs-CZ" altLang="cs-CZ" sz="2000" dirty="0"/>
              <a:t>(jejich 	poměrná část)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37" y="0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870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676400" y="374073"/>
            <a:ext cx="982287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2700" b="1" dirty="0" smtClean="0"/>
          </a:p>
          <a:p>
            <a:pPr algn="ctr"/>
            <a:endParaRPr lang="cs-CZ" sz="2700" b="1" dirty="0"/>
          </a:p>
          <a:p>
            <a:pPr algn="ctr"/>
            <a:r>
              <a:rPr lang="cs-CZ" sz="2700" b="1" dirty="0" smtClean="0"/>
              <a:t>Způsobilost </a:t>
            </a:r>
            <a:r>
              <a:rPr lang="cs-CZ" sz="2700" b="1" dirty="0" smtClean="0"/>
              <a:t>výdajů</a:t>
            </a:r>
          </a:p>
        </p:txBody>
      </p:sp>
      <p:sp>
        <p:nvSpPr>
          <p:cNvPr id="3" name="Obdélník 2"/>
          <p:cNvSpPr/>
          <p:nvPr/>
        </p:nvSpPr>
        <p:spPr>
          <a:xfrm>
            <a:off x="1612669" y="2019993"/>
            <a:ext cx="9955875" cy="4691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000" b="1" dirty="0"/>
              <a:t>Osobní náklady</a:t>
            </a:r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Pracovní úvazky zaměstnance se nesmí překrývat a není možné, aby byl za stejnou práci placen vícekrát</a:t>
            </a:r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 smtClean="0">
                <a:solidFill>
                  <a:srgbClr val="FF0000"/>
                </a:solidFill>
              </a:rPr>
              <a:t>Výše </a:t>
            </a:r>
            <a:r>
              <a:rPr lang="cs-CZ" altLang="cs-CZ" b="1" dirty="0">
                <a:solidFill>
                  <a:srgbClr val="FF0000"/>
                </a:solidFill>
              </a:rPr>
              <a:t>úvazku = maximálně 1,0 </a:t>
            </a:r>
            <a:r>
              <a:rPr lang="cs-CZ" altLang="cs-CZ" dirty="0">
                <a:solidFill>
                  <a:srgbClr val="FF0000"/>
                </a:solidFill>
              </a:rPr>
              <a:t>(součet veškerých úvazků zaměstnance u všech subjektů zapojených do projektu – příjemce a partneři), a to po celou dobu zapojení daného pracovníka do realizace projektu</a:t>
            </a:r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 smtClean="0"/>
              <a:t>Realizační </a:t>
            </a:r>
            <a:r>
              <a:rPr lang="cs-CZ" altLang="cs-CZ" b="1" dirty="0"/>
              <a:t>tým projektu (RT) = </a:t>
            </a:r>
            <a:r>
              <a:rPr lang="cs-CZ" altLang="cs-CZ" dirty="0"/>
              <a:t>zařazení mezi přímé/nepřímé náklady projektu dle pracovní náplně v projektu, dle vazby na CS – přímá x nepřímá vazba</a:t>
            </a:r>
          </a:p>
          <a:p>
            <a:pPr>
              <a:lnSpc>
                <a:spcPts val="2875"/>
              </a:lnSpc>
              <a:spcAft>
                <a:spcPts val="1425"/>
              </a:spcAft>
            </a:pPr>
            <a:endParaRPr lang="cs-CZ" altLang="cs-CZ" dirty="0"/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PŘÍMÉ NÁKLADY: </a:t>
            </a:r>
            <a:r>
              <a:rPr lang="cs-CZ" altLang="cs-CZ" dirty="0"/>
              <a:t>pouze přímá práce s CS nebo zajištění výstupu, který je určen k přímému využití CS</a:t>
            </a:r>
          </a:p>
          <a:p>
            <a:pPr>
              <a:lnSpc>
                <a:spcPts val="2875"/>
              </a:lnSpc>
              <a:spcAft>
                <a:spcPts val="1425"/>
              </a:spcAft>
            </a:pPr>
            <a:endParaRPr lang="cs-CZ" altLang="cs-CZ" dirty="0"/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NEPŘÍMÉ NÁKLADY: </a:t>
            </a:r>
            <a:r>
              <a:rPr lang="cs-CZ" altLang="cs-CZ" dirty="0"/>
              <a:t>projektový/finanční manažer a ostatní pozice (administrativní, podpůrné), které nepracují přímo s CS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25" y="-200908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5819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Obdélník 4"/>
          <p:cNvSpPr/>
          <p:nvPr/>
        </p:nvSpPr>
        <p:spPr>
          <a:xfrm>
            <a:off x="1762298" y="2286000"/>
            <a:ext cx="9428216" cy="4113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Způsobilost výdajů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b="1" dirty="0" smtClean="0"/>
              <a:t>Cestovné</a:t>
            </a:r>
            <a:endParaRPr lang="cs-CZ" altLang="cs-CZ" b="1" dirty="0"/>
          </a:p>
          <a:p>
            <a:r>
              <a:rPr lang="cs-CZ" altLang="cs-CZ" b="1" dirty="0"/>
              <a:t>Cestovní náhrady = </a:t>
            </a:r>
            <a:r>
              <a:rPr lang="cs-CZ" altLang="cs-CZ" dirty="0"/>
              <a:t>náhrady za jízdní výdaje, výdaje za ubytování, za stravné a za nutné vedlejší výdaje</a:t>
            </a:r>
          </a:p>
          <a:p>
            <a:r>
              <a:rPr lang="cs-CZ" altLang="cs-CZ" dirty="0"/>
              <a:t>Cestovní náhrady spojené s pracovními cestami (tuzemské i zahraniční) realizačního týmu jsou hrazeny z nepřímých nákladů</a:t>
            </a:r>
          </a:p>
          <a:p>
            <a:endParaRPr lang="cs-CZ" altLang="cs-CZ" b="1" dirty="0"/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Pro zaměstnance českých subjektů při zahraničních cestách (PN) </a:t>
            </a:r>
            <a:r>
              <a:rPr lang="cs-CZ" altLang="cs-CZ" dirty="0"/>
              <a:t>– dle vyhlášky MPSV a MF, cestovné po ČR NN, kapesné v cizí měně je způsobilým výdajem až do 40 % stravného</a:t>
            </a:r>
          </a:p>
          <a:p>
            <a:endParaRPr lang="cs-CZ" altLang="cs-CZ" dirty="0"/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Pro zahraniční experty při pracovní cestě do ČR (PN) </a:t>
            </a:r>
            <a:r>
              <a:rPr lang="cs-CZ" altLang="cs-CZ" dirty="0"/>
              <a:t>– tzv. „per </a:t>
            </a:r>
            <a:r>
              <a:rPr lang="cs-CZ" altLang="cs-CZ" dirty="0" err="1"/>
              <a:t>diems</a:t>
            </a:r>
            <a:r>
              <a:rPr lang="cs-CZ" altLang="cs-CZ" dirty="0"/>
              <a:t>“ ve výši 230 EUR (http://ec.europa.eu/</a:t>
            </a:r>
            <a:r>
              <a:rPr lang="cs-CZ" altLang="cs-CZ" dirty="0" err="1"/>
              <a:t>europeaid</a:t>
            </a:r>
            <a:r>
              <a:rPr lang="cs-CZ" altLang="cs-CZ" dirty="0"/>
              <a:t>/</a:t>
            </a:r>
            <a:r>
              <a:rPr lang="cs-CZ" altLang="cs-CZ" dirty="0" err="1"/>
              <a:t>perdiem_en</a:t>
            </a:r>
            <a:r>
              <a:rPr lang="cs-CZ" altLang="cs-CZ" dirty="0"/>
              <a:t>) nebo paušál 75 EUR, zahrnují náklady na ubytování, stravné, a cestovné v ČR a výdaj za dopravu experta do ČR a zpět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14" y="139913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8597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Obdélník 4"/>
          <p:cNvSpPr/>
          <p:nvPr/>
        </p:nvSpPr>
        <p:spPr>
          <a:xfrm>
            <a:off x="2169622" y="1895302"/>
            <a:ext cx="9395361" cy="4794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Způsobilost výdajů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000" b="1" dirty="0" smtClean="0"/>
              <a:t>Zařízení </a:t>
            </a:r>
            <a:r>
              <a:rPr lang="cs-CZ" altLang="cs-CZ" sz="2000" b="1" dirty="0"/>
              <a:t>a vybavení, vč. nájmu a odpisů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Investiční výdaje =</a:t>
            </a:r>
            <a:r>
              <a:rPr lang="cs-CZ" altLang="cs-CZ" dirty="0"/>
              <a:t> odpisovaný hmotný majetek (pořizovací hodnota vyšší než 40 tis. Kč) a nehmotný majetek (pořizovací cena vyšší než 60 tis. Kč)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Neinvestiční výdaje = </a:t>
            </a:r>
            <a:r>
              <a:rPr lang="cs-CZ" altLang="cs-CZ" dirty="0"/>
              <a:t>neodpisovaný hmotný (pořizovací hodnota nižší než 40 tis. Kč) a nehmotný majetek (pořizovací cena nižší než 60 tis. Kč)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Zařízení a vybavení pro členy RT</a:t>
            </a:r>
            <a:r>
              <a:rPr lang="cs-CZ" altLang="cs-CZ" dirty="0"/>
              <a:t>, kteří přímo pracují s CS nebo zajišťují výstup k přímému využití CS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Nákup vybavení pro RT</a:t>
            </a:r>
            <a:r>
              <a:rPr lang="cs-CZ" altLang="cs-CZ" dirty="0"/>
              <a:t>, např.  nákup výpočetní techniky - pro pracovníky RT lze pořídit pouze takový počet  kusů zařízení a vybavení, který odpovídá výši úvazku členů RT = 1 ks na 1 úvazek; pokud je úvazek nižší, lze uplatnit pouze část pořizovací ceny, vztahující se k danému úvazku (0,5 úvazek = 0,5 ceny výpočetní techniky), úvazky jednotlivých členů RT je možné sčítat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Nově zařazen do této skupiny výdajů i </a:t>
            </a:r>
            <a:r>
              <a:rPr lang="cs-CZ" altLang="cs-CZ" b="1" dirty="0"/>
              <a:t>nábytek</a:t>
            </a:r>
            <a:r>
              <a:rPr lang="cs-CZ" altLang="cs-CZ" dirty="0"/>
              <a:t> (rozdíl oproti OP LZZ)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Pokud jakýkoliv nákup zařízení a vybavení patří na základě vymezení nepřímých nákladů (dle kapitoly 6.4.16) mezi nepřímé náklady, nelze tyto výdaje řadit mezi přímé způsobilé  náklady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306" y="238265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2893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Obdélník 4"/>
          <p:cNvSpPr/>
          <p:nvPr/>
        </p:nvSpPr>
        <p:spPr>
          <a:xfrm>
            <a:off x="1803862" y="1512916"/>
            <a:ext cx="9386652" cy="5196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Způsobilost výdajů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b="1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b="1" dirty="0"/>
              <a:t>Nájem či leasing zařízení a vybavení, budov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2000" b="1" dirty="0"/>
              <a:t>Operativní leasing = </a:t>
            </a:r>
            <a:r>
              <a:rPr lang="cs-CZ" altLang="cs-CZ" sz="2000" dirty="0"/>
              <a:t>nájemné (splátky) leasingu, smlouva o nájmu nebo operativním leasingu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2000" b="1" dirty="0"/>
              <a:t>Finanční leasing = </a:t>
            </a:r>
            <a:r>
              <a:rPr lang="cs-CZ" altLang="cs-CZ" sz="2000" dirty="0"/>
              <a:t>způsobilé jsou pouze splátky leasingu, vztahující se k období trvání projektu (daně a finanční činnost pronajímatele související s leasingovou smlouvou nejsou způsobilými výdaji)</a:t>
            </a:r>
          </a:p>
          <a:p>
            <a:endParaRPr lang="cs-CZ" altLang="cs-CZ" sz="2000" b="1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b="1" dirty="0"/>
              <a:t>Odpisy (daňové)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2000" dirty="0"/>
              <a:t>Dlouhodobého hmotného a nehmotného majetku používaného pro účely projektu, které využívá CS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2000" dirty="0"/>
              <a:t>Jsou způsobilým výdajem po dobu trvání projektu za předpokladu, že nákup takového majetku není součástí způsobilých výdajů na projekt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9" y="-225846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21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Obdélník 4"/>
          <p:cNvSpPr/>
          <p:nvPr/>
        </p:nvSpPr>
        <p:spPr>
          <a:xfrm>
            <a:off x="1845424" y="1778924"/>
            <a:ext cx="9345089" cy="5286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Způsobilost výdajů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b="1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000" b="1" dirty="0"/>
              <a:t>Nákup služeb</a:t>
            </a:r>
          </a:p>
          <a:p>
            <a:r>
              <a:rPr lang="cs-CZ" altLang="cs-CZ" sz="2000" dirty="0"/>
              <a:t>Dodání služby musí být nezbytné k realizaci projektu a musí vytvářet novou hodnotu </a:t>
            </a:r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zpracování analýz, průzkumů, studií</a:t>
            </a:r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lektorské služby</a:t>
            </a:r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školení a kurzy</a:t>
            </a:r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vytvoření nových publikací, školicích materiálů nebo manuálů, CD/DVD…</a:t>
            </a:r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pronájem prostor pro práci s CS (např. pronájem učebny)</a:t>
            </a:r>
          </a:p>
          <a:p>
            <a:endParaRPr lang="cs-CZ" altLang="cs-CZ" sz="2000" dirty="0"/>
          </a:p>
          <a:p>
            <a:r>
              <a:rPr lang="cs-CZ" altLang="cs-CZ" sz="2000" b="1" dirty="0" smtClean="0"/>
              <a:t>Drobné </a:t>
            </a:r>
            <a:r>
              <a:rPr lang="cs-CZ" altLang="cs-CZ" sz="2000" b="1" dirty="0"/>
              <a:t>stavební úpravy</a:t>
            </a:r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Cena všech dokončených stavebních úprav v jednom zdaňovacím období, která nepřesáhne v úhrnu </a:t>
            </a:r>
            <a:r>
              <a:rPr lang="cs-CZ" altLang="cs-CZ" sz="2000" b="1" dirty="0"/>
              <a:t>40.000 Kč </a:t>
            </a:r>
            <a:r>
              <a:rPr lang="cs-CZ" altLang="cs-CZ" sz="2000" dirty="0"/>
              <a:t>na každou jednotlivou účetní položku majetku</a:t>
            </a:r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Např. úprava pracovního místa, které usnadní přístup osobám zdravotně postiženým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13" y="-59591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2770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Obdélník 4"/>
          <p:cNvSpPr/>
          <p:nvPr/>
        </p:nvSpPr>
        <p:spPr>
          <a:xfrm>
            <a:off x="2078182" y="1313411"/>
            <a:ext cx="9424841" cy="5837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Způsobilost výdajů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b="1" dirty="0"/>
          </a:p>
          <a:p>
            <a:r>
              <a:rPr lang="cs-CZ" altLang="cs-CZ" sz="2000" b="1" dirty="0"/>
              <a:t>Nepřímé náklady </a:t>
            </a:r>
          </a:p>
          <a:p>
            <a:endParaRPr lang="cs-CZ" altLang="cs-CZ" sz="2000" dirty="0"/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b="1" dirty="0"/>
              <a:t>Max. 25% přímých způsobilých nákladů projektu</a:t>
            </a:r>
          </a:p>
          <a:p>
            <a:endParaRPr lang="cs-CZ" altLang="cs-CZ" sz="2000" b="1" dirty="0"/>
          </a:p>
          <a:p>
            <a:pPr>
              <a:lnSpc>
                <a:spcPct val="15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administrativa, řízení projektu (včetně finančního), účetnictví, personalistika komunikační a informační opatření, občerstvení a stravování a podpůrné procesy pro provoz projektu</a:t>
            </a:r>
          </a:p>
          <a:p>
            <a:pPr>
              <a:lnSpc>
                <a:spcPct val="15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cestovní náhrady spojené s pracovními cestami RT</a:t>
            </a:r>
          </a:p>
          <a:p>
            <a:pPr>
              <a:lnSpc>
                <a:spcPct val="15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spotřební materiál, zařízení a vybavení (papír…)</a:t>
            </a:r>
          </a:p>
          <a:p>
            <a:pPr>
              <a:lnSpc>
                <a:spcPct val="15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prostory pro realizaci projektu (nájemné, vodné, stočné, energie…)</a:t>
            </a:r>
          </a:p>
          <a:p>
            <a:pPr>
              <a:lnSpc>
                <a:spcPct val="15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ostatní provozní výdaje (internet, poštovné, telefon…)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992" y="-234159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487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Obdélník 4"/>
          <p:cNvSpPr/>
          <p:nvPr/>
        </p:nvSpPr>
        <p:spPr>
          <a:xfrm>
            <a:off x="2036618" y="1670858"/>
            <a:ext cx="9466405" cy="5311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Způsobilost výdajů</a:t>
            </a:r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 smtClean="0"/>
              <a:t>Pro </a:t>
            </a:r>
            <a:r>
              <a:rPr lang="cs-CZ" altLang="cs-CZ" sz="2000" dirty="0"/>
              <a:t>projekty, u nichž podstatná většina nákladů vznikne formou nákupu služeb od externích dodavatelů, jsou způsobilá procenta nepřímých nákladů snížena</a:t>
            </a:r>
          </a:p>
          <a:p>
            <a:endParaRPr lang="cs-CZ" altLang="cs-CZ" sz="2000" dirty="0"/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Podíly pro nepřímé náklady jsou sníženy pro projekty s objemem nákupu služeb v těchto intencích:</a:t>
            </a:r>
          </a:p>
          <a:p>
            <a:endParaRPr lang="cs-CZ" altLang="cs-CZ" sz="1600" dirty="0"/>
          </a:p>
          <a:p>
            <a:endParaRPr lang="cs-CZ" altLang="cs-CZ" sz="2000" dirty="0"/>
          </a:p>
          <a:p>
            <a:endParaRPr lang="cs-CZ" altLang="cs-CZ" sz="2000" dirty="0"/>
          </a:p>
          <a:p>
            <a:endParaRPr lang="cs-CZ" altLang="cs-CZ" sz="2000" dirty="0"/>
          </a:p>
          <a:p>
            <a:endParaRPr lang="cs-CZ" altLang="cs-CZ" sz="2000" dirty="0" smtClean="0"/>
          </a:p>
          <a:p>
            <a:endParaRPr lang="cs-CZ" altLang="cs-CZ" sz="2000" dirty="0"/>
          </a:p>
          <a:p>
            <a:endParaRPr lang="cs-CZ" altLang="cs-CZ" sz="1400" dirty="0" smtClean="0"/>
          </a:p>
          <a:p>
            <a:r>
              <a:rPr lang="cs-CZ" altLang="cs-CZ" sz="2000" b="1" dirty="0" smtClean="0"/>
              <a:t> </a:t>
            </a:r>
            <a:r>
              <a:rPr lang="cs-CZ" altLang="cs-CZ" sz="2000" b="1" dirty="0"/>
              <a:t>Celkové nezpůsobilé výdaje</a:t>
            </a:r>
          </a:p>
          <a:p>
            <a:endParaRPr lang="cs-CZ" altLang="cs-CZ" sz="2000" b="1" dirty="0"/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Pro potřeby OPZ se v žádosti o podporu nevyplňují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958" y="3906982"/>
            <a:ext cx="7343775" cy="1704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9" y="13821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5642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Obdélník 4"/>
          <p:cNvSpPr/>
          <p:nvPr/>
        </p:nvSpPr>
        <p:spPr>
          <a:xfrm>
            <a:off x="2136371" y="1629295"/>
            <a:ext cx="9366652" cy="5465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Příjmy projektu</a:t>
            </a:r>
          </a:p>
          <a:p>
            <a:pPr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 smtClean="0"/>
              <a:t>Příjmem </a:t>
            </a:r>
            <a:r>
              <a:rPr lang="cs-CZ" altLang="cs-CZ" b="1" dirty="0"/>
              <a:t>projektu se rozumí </a:t>
            </a:r>
            <a:r>
              <a:rPr lang="cs-CZ" altLang="cs-CZ" dirty="0"/>
              <a:t>příjmy vygenerované projektem v době realizace projektu </a:t>
            </a:r>
          </a:p>
          <a:p>
            <a:pPr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Mezi příjmy projektu </a:t>
            </a:r>
            <a:r>
              <a:rPr lang="cs-CZ" altLang="cs-CZ" b="1" dirty="0"/>
              <a:t>patří</a:t>
            </a:r>
            <a:r>
              <a:rPr lang="cs-CZ" altLang="cs-CZ" dirty="0"/>
              <a:t> např. příjmy za poskytované služby (konferenční poplatky, poplatky za školení apod.), příjmy za prodej výrobků, které vznikly v rámci projektu (tj. výrobků, na jejichž vznik byly vynaloženy výdaje projektu); pronájem prostor, zařízení, softwaru atd. financovaných v rámci projektu atd.</a:t>
            </a:r>
          </a:p>
          <a:p>
            <a:pPr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Příjmem projektu nikdy </a:t>
            </a:r>
            <a:r>
              <a:rPr lang="cs-CZ" altLang="cs-CZ" b="1" dirty="0"/>
              <a:t>nejsou</a:t>
            </a:r>
            <a:r>
              <a:rPr lang="cs-CZ" altLang="cs-CZ" dirty="0"/>
              <a:t> úroky z bankovního účtu, obdržené platby                      ze smluvních pokut, peněžní jistota</a:t>
            </a:r>
          </a:p>
          <a:p>
            <a:pPr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Do žádosti o podporu </a:t>
            </a:r>
            <a:r>
              <a:rPr lang="cs-CZ" altLang="cs-CZ" dirty="0"/>
              <a:t>se uvádí pouze „</a:t>
            </a:r>
            <a:r>
              <a:rPr lang="cs-CZ" altLang="cs-CZ" b="1" dirty="0"/>
              <a:t>předpokládané čisté příjmy</a:t>
            </a:r>
            <a:r>
              <a:rPr lang="cs-CZ" altLang="cs-CZ" dirty="0"/>
              <a:t>“ do řádku „</a:t>
            </a:r>
            <a:r>
              <a:rPr lang="cs-CZ" altLang="cs-CZ" b="1" dirty="0"/>
              <a:t>Jiné peněžní příjmy</a:t>
            </a:r>
            <a:r>
              <a:rPr lang="cs-CZ" altLang="cs-CZ" dirty="0"/>
              <a:t>“ (v případě vyrovnávací platby vypočtené na listu ISKP přílohy 11A) – o tyto příjmy bude vždy snížena poskytnutá podpora ŘO</a:t>
            </a:r>
          </a:p>
          <a:p>
            <a:pPr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Čistým příjmem </a:t>
            </a:r>
            <a:r>
              <a:rPr lang="cs-CZ" altLang="cs-CZ" dirty="0"/>
              <a:t>je ta částka příjmů, která převyšuje částku vlastního financování způsobilých výdajů projektu ze zdrojů příjemce  (pokud příjemce má vlastní financování viz povinná míra spolufinancování)</a:t>
            </a:r>
          </a:p>
          <a:p>
            <a:pPr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Nepředpokládané i předpokládané čisté příjmy </a:t>
            </a:r>
            <a:r>
              <a:rPr lang="cs-CZ" altLang="cs-CZ" dirty="0"/>
              <a:t>se budou reportovat průběžně ve Zprávách o realizaci projektu (ZOR)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9" y="-27742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2277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Obdélník 4"/>
          <p:cNvSpPr/>
          <p:nvPr/>
        </p:nvSpPr>
        <p:spPr>
          <a:xfrm>
            <a:off x="2036618" y="2028305"/>
            <a:ext cx="9466405" cy="5183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Spolufinancování</a:t>
            </a:r>
          </a:p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700" b="1" dirty="0" smtClean="0"/>
          </a:p>
          <a:p>
            <a:pPr lvl="1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Případné příspěvky rodičů (ponížené o úhradu výdajů mimo rozpočet projektu, např. stravné dětí) mohou být zahrnuty do spolufinancování ze strany příjemce. Pokud by částka vybraných příspěvků přesáhla výši spolufinancování, bude se jednat o příjmy projektu, což by vedlo ke snížení podpory projektu ze zdrojů ŘO.</a:t>
            </a:r>
          </a:p>
          <a:p>
            <a:pPr lvl="1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Výdaje, které nebudou součástí projektu (stravné dětí), ale jsou nezbytné pro realizaci projektu, je potřeba přesně definovat v projektové žádosti. </a:t>
            </a:r>
          </a:p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700" dirty="0"/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9" y="156539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68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Obdélník 4"/>
          <p:cNvSpPr/>
          <p:nvPr/>
        </p:nvSpPr>
        <p:spPr>
          <a:xfrm>
            <a:off x="1487978" y="1778924"/>
            <a:ext cx="10381805" cy="5581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Základní určování DE MINIMIS</a:t>
            </a:r>
          </a:p>
          <a:p>
            <a:pPr lvl="1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 smtClean="0"/>
              <a:t>Dětské skupiny  * ANO u podnikových DS v případě podniku soutěžícího na trhu</a:t>
            </a:r>
          </a:p>
          <a:p>
            <a:pPr lvl="1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altLang="cs-CZ" dirty="0"/>
              <a:t> </a:t>
            </a:r>
            <a:r>
              <a:rPr lang="cs-CZ" altLang="cs-CZ" dirty="0" smtClean="0"/>
              <a:t>                                     *NE u DS pro veřejnost</a:t>
            </a:r>
          </a:p>
          <a:p>
            <a:pPr lvl="1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 smtClean="0"/>
              <a:t>Příměstské tábory * </a:t>
            </a:r>
            <a:r>
              <a:rPr lang="cs-CZ" altLang="cs-CZ" dirty="0"/>
              <a:t>ANO </a:t>
            </a:r>
            <a:r>
              <a:rPr lang="cs-CZ" altLang="cs-CZ" dirty="0" smtClean="0"/>
              <a:t>v případě provozování na základě živnosti</a:t>
            </a:r>
            <a:endParaRPr lang="cs-CZ" altLang="cs-CZ" dirty="0"/>
          </a:p>
          <a:p>
            <a:pPr lvl="1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altLang="cs-CZ" dirty="0"/>
              <a:t>                                     </a:t>
            </a:r>
            <a:r>
              <a:rPr lang="cs-CZ" altLang="cs-CZ" dirty="0" smtClean="0"/>
              <a:t>      </a:t>
            </a:r>
            <a:r>
              <a:rPr lang="cs-CZ" altLang="cs-CZ" dirty="0"/>
              <a:t>*NE </a:t>
            </a:r>
            <a:r>
              <a:rPr lang="cs-CZ" altLang="cs-CZ" dirty="0" smtClean="0"/>
              <a:t>v případě provozování mimo živnost např. NO v rámci své hlavní činnosti</a:t>
            </a:r>
          </a:p>
          <a:p>
            <a:pPr lvl="1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 smtClean="0"/>
              <a:t>Zařízení péče o děti</a:t>
            </a:r>
            <a:r>
              <a:rPr lang="cs-CZ" altLang="cs-CZ" dirty="0"/>
              <a:t>* ANO </a:t>
            </a:r>
            <a:r>
              <a:rPr lang="cs-CZ" altLang="cs-CZ" dirty="0" smtClean="0"/>
              <a:t>pokud je to podnikové zařízení</a:t>
            </a:r>
            <a:endParaRPr lang="cs-CZ" altLang="cs-CZ" dirty="0"/>
          </a:p>
          <a:p>
            <a:pPr lvl="1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altLang="cs-CZ" dirty="0"/>
              <a:t>                                           *NE </a:t>
            </a:r>
            <a:r>
              <a:rPr lang="cs-CZ" altLang="cs-CZ" dirty="0" smtClean="0"/>
              <a:t>pokud zřizuje škola případně i jakýkoliv subjekt, který nebude konkurovat  </a:t>
            </a:r>
          </a:p>
          <a:p>
            <a:pPr lvl="1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altLang="cs-CZ" dirty="0"/>
              <a:t> </a:t>
            </a:r>
            <a:r>
              <a:rPr lang="cs-CZ" altLang="cs-CZ" dirty="0" smtClean="0"/>
              <a:t>                                             komerčním kroužkům</a:t>
            </a:r>
          </a:p>
          <a:p>
            <a:pPr lvl="1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altLang="cs-CZ" sz="2200" b="1" dirty="0" smtClean="0"/>
              <a:t>Konečné určení podpory DE MINIMIS je před uzavřením právního aktu</a:t>
            </a:r>
            <a:r>
              <a:rPr lang="cs-CZ" altLang="cs-CZ" sz="2200" dirty="0" smtClean="0"/>
              <a:t>.</a:t>
            </a:r>
          </a:p>
          <a:p>
            <a:pPr lvl="1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altLang="cs-CZ" sz="2400" dirty="0" smtClean="0"/>
              <a:t> </a:t>
            </a:r>
            <a:endParaRPr lang="cs-CZ" altLang="cs-CZ" sz="2700" dirty="0"/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9" y="12188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9557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Obdélník 4"/>
          <p:cNvSpPr/>
          <p:nvPr/>
        </p:nvSpPr>
        <p:spPr>
          <a:xfrm>
            <a:off x="1729047" y="1778924"/>
            <a:ext cx="9487593" cy="5645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Příklady nákladů</a:t>
            </a:r>
          </a:p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700" b="1" dirty="0" smtClean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Cestovné dětí – nezpůsobilé výdaje X cestovné pečujících osob – nepřímé náklady </a:t>
            </a:r>
            <a:endParaRPr lang="cs-CZ" altLang="cs-CZ" sz="2400" dirty="0" smtClean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endParaRPr lang="cs-CZ" altLang="cs-CZ" sz="2400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Nákup vybavení samotného zařízení, které je pracovištěm pracujících osob – přímé náklady X nákup kancelářských potřeb – nepřímé </a:t>
            </a:r>
            <a:r>
              <a:rPr lang="cs-CZ" altLang="cs-CZ" sz="2400" dirty="0" smtClean="0"/>
              <a:t>náklady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altLang="cs-CZ" sz="2400" dirty="0" smtClean="0"/>
              <a:t> </a:t>
            </a:r>
            <a:endParaRPr lang="cs-CZ" altLang="cs-CZ" sz="2400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Stavební úpravy prostor zařízení určených pro práci s dětmi – přímé náklady X stavební úpravy pro projekt samotný – nepřímé náklady </a:t>
            </a:r>
          </a:p>
          <a:p>
            <a:pPr lvl="1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altLang="cs-CZ" sz="2400" dirty="0" smtClean="0"/>
              <a:t> </a:t>
            </a:r>
            <a:endParaRPr lang="cs-CZ" altLang="cs-CZ" sz="2700" dirty="0"/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40" y="0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242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5" name="Obdélník 4"/>
          <p:cNvSpPr/>
          <p:nvPr/>
        </p:nvSpPr>
        <p:spPr>
          <a:xfrm>
            <a:off x="1770611" y="1745673"/>
            <a:ext cx="9446029" cy="6170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Příklady nákladů</a:t>
            </a:r>
          </a:p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700" b="1" dirty="0" smtClean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Společná doprava dětí  – přímé náklady (Nákup služeb)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Služby péče o děti vykonávané pečující osobou s ŽL – přímé náklady (Nákup služeb</a:t>
            </a:r>
            <a:r>
              <a:rPr lang="cs-CZ" altLang="cs-CZ" sz="2400" dirty="0" smtClean="0"/>
              <a:t>)</a:t>
            </a:r>
            <a:endParaRPr lang="cs-CZ" altLang="cs-CZ" sz="2400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Nájemné pro družinu – přímé náklady (Nákup služeb) X nájemné využívané k administraci projektu – nepřímé náklady 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Kurz zdravotníka – přímé náklady (Nákup služeb)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Vzdělávání pečujících osob – musí být vazba na deklarovaná pracovní </a:t>
            </a:r>
            <a:r>
              <a:rPr lang="cs-CZ" altLang="cs-CZ" sz="2400" dirty="0" smtClean="0"/>
              <a:t>místa, v ŽOP nutný popis a zdůvodnění provázanosti na aktivitu DS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endParaRPr lang="cs-CZ" altLang="cs-CZ" sz="2400" dirty="0"/>
          </a:p>
          <a:p>
            <a:pPr lvl="1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altLang="cs-CZ" sz="2400" dirty="0" smtClean="0"/>
              <a:t> </a:t>
            </a:r>
            <a:endParaRPr lang="cs-CZ" altLang="cs-CZ" sz="2700" dirty="0"/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055" y="0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7687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5" name="Obdélník 4"/>
          <p:cNvSpPr/>
          <p:nvPr/>
        </p:nvSpPr>
        <p:spPr>
          <a:xfrm>
            <a:off x="1778924" y="1612669"/>
            <a:ext cx="9437716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Nepřímé náklady</a:t>
            </a:r>
          </a:p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700" b="1" dirty="0" smtClean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Pojištění odpovědnosti za </a:t>
            </a:r>
            <a:r>
              <a:rPr lang="cs-CZ" altLang="cs-CZ" sz="2400" dirty="0" smtClean="0"/>
              <a:t>škodu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 smtClean="0"/>
              <a:t>Papír (např. kancelářský, toaletní, balící, čtvrtky, sešity……)</a:t>
            </a:r>
            <a:endParaRPr lang="cs-CZ" altLang="cs-CZ" sz="2400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Cestovné pečujících/doprovázejících osob 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Nájem prostor pro administrativní zajištění projektu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Náklady na úklid 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Kancelářské prostředky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Náklady na vedení projektu (zpráva o realizaci)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Propagace příměstských táborů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endParaRPr lang="cs-CZ" altLang="cs-CZ" sz="2400" dirty="0"/>
          </a:p>
          <a:p>
            <a:pPr lvl="1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altLang="cs-CZ" sz="2400" dirty="0" smtClean="0"/>
              <a:t> </a:t>
            </a:r>
            <a:endParaRPr lang="cs-CZ" altLang="cs-CZ" sz="2700" dirty="0"/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993" y="-151031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625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Obdélník 4"/>
          <p:cNvSpPr/>
          <p:nvPr/>
        </p:nvSpPr>
        <p:spPr>
          <a:xfrm>
            <a:off x="1679171" y="2036618"/>
            <a:ext cx="9537469" cy="5427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Nezpůsobilé náklady</a:t>
            </a:r>
          </a:p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700" b="1" dirty="0" smtClean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Stravné pro </a:t>
            </a:r>
            <a:r>
              <a:rPr lang="cs-CZ" altLang="cs-CZ" sz="2400" dirty="0" smtClean="0"/>
              <a:t>děti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endParaRPr lang="cs-CZ" altLang="cs-CZ" sz="2400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Zajištění výletu – náklady na dopravu/cestovné, vstupné, potravinové </a:t>
            </a:r>
            <a:r>
              <a:rPr lang="cs-CZ" altLang="cs-CZ" sz="2400" dirty="0" smtClean="0"/>
              <a:t>balíčky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endParaRPr lang="cs-CZ" altLang="cs-CZ" sz="2400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Náklady na napsání projektu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endParaRPr lang="cs-CZ" altLang="cs-CZ" sz="2400" dirty="0"/>
          </a:p>
          <a:p>
            <a:pPr lvl="1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altLang="cs-CZ" sz="2400" dirty="0" smtClean="0"/>
              <a:t> </a:t>
            </a:r>
            <a:endParaRPr lang="cs-CZ" altLang="cs-CZ" sz="2700" dirty="0"/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51" y="0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2887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5" name="Obdélník 4"/>
          <p:cNvSpPr/>
          <p:nvPr/>
        </p:nvSpPr>
        <p:spPr>
          <a:xfrm>
            <a:off x="1645921" y="1870363"/>
            <a:ext cx="9570720" cy="5273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Návodné výpočty</a:t>
            </a:r>
          </a:p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700" b="1" dirty="0" smtClean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 smtClean="0"/>
              <a:t>Realizační tým</a:t>
            </a:r>
          </a:p>
          <a:p>
            <a:pPr marL="342900" indent="-342900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Tx/>
              <a:buChar char="-"/>
            </a:pPr>
            <a:r>
              <a:rPr lang="cs-CZ" altLang="cs-CZ" sz="2400" dirty="0" smtClean="0"/>
              <a:t>popis v klíčových aktivitách</a:t>
            </a:r>
          </a:p>
          <a:p>
            <a:pPr marL="342900" indent="-342900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Tx/>
              <a:buChar char="-"/>
            </a:pPr>
            <a:r>
              <a:rPr lang="cs-CZ" altLang="cs-CZ" sz="2400" dirty="0" smtClean="0"/>
              <a:t>rozpis pracovní doby-lze zahrnout 1 hodinu před a po konání příměstského tábora</a:t>
            </a:r>
          </a:p>
          <a:p>
            <a:pPr marL="342900" indent="-342900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Tx/>
              <a:buChar char="-"/>
            </a:pPr>
            <a:r>
              <a:rPr lang="cs-CZ" altLang="cs-CZ" sz="2400" dirty="0" smtClean="0"/>
              <a:t>doporučeno 3 pečující osoby na 20 dětí</a:t>
            </a:r>
          </a:p>
          <a:p>
            <a:pPr marL="342900" indent="-342900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Tx/>
              <a:buChar char="-"/>
            </a:pPr>
            <a:r>
              <a:rPr lang="cs-CZ" altLang="cs-CZ" sz="2400" dirty="0" smtClean="0"/>
              <a:t>Zdravotník způsobilý v přímých nákladech v případě nahrazení pečující osoby</a:t>
            </a:r>
          </a:p>
          <a:p>
            <a:pPr lvl="1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endParaRPr lang="cs-CZ" altLang="cs-CZ" sz="2700" dirty="0"/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9" y="213326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2437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5" name="Obdélník 4"/>
          <p:cNvSpPr/>
          <p:nvPr/>
        </p:nvSpPr>
        <p:spPr>
          <a:xfrm>
            <a:off x="1712423" y="1778924"/>
            <a:ext cx="9504218" cy="5581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Návodné výpočty</a:t>
            </a:r>
          </a:p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700" b="1" dirty="0" smtClean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 smtClean="0"/>
              <a:t>Společná doprava dětí</a:t>
            </a:r>
          </a:p>
          <a:p>
            <a:pPr marL="342900" indent="-342900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Tx/>
              <a:buChar char="-"/>
            </a:pPr>
            <a:r>
              <a:rPr lang="cs-CZ" altLang="cs-CZ" sz="2400" dirty="0" smtClean="0"/>
              <a:t>musí platit alespoň jedno z kritérií ze snímku 11</a:t>
            </a:r>
          </a:p>
          <a:p>
            <a:pPr marL="342900" indent="-342900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Tx/>
              <a:buChar char="-"/>
            </a:pPr>
            <a:r>
              <a:rPr lang="cs-CZ" altLang="cs-CZ" sz="2400" dirty="0" smtClean="0"/>
              <a:t>výpočet – vzdálenost X km, cena dopravce za km Y Kč/km</a:t>
            </a:r>
          </a:p>
          <a:p>
            <a:pPr marL="342900" indent="-342900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Tx/>
              <a:buChar char="-"/>
            </a:pPr>
            <a:r>
              <a:rPr lang="cs-CZ" altLang="cs-CZ" sz="2400" dirty="0" smtClean="0"/>
              <a:t>cena jednoho svozu = 2 x </a:t>
            </a:r>
            <a:r>
              <a:rPr lang="cs-CZ" altLang="cs-CZ" sz="2400" dirty="0" err="1" smtClean="0"/>
              <a:t>X</a:t>
            </a:r>
            <a:r>
              <a:rPr lang="cs-CZ" altLang="cs-CZ" sz="2400" dirty="0" smtClean="0"/>
              <a:t> </a:t>
            </a:r>
            <a:r>
              <a:rPr lang="cs-CZ" altLang="cs-CZ" sz="2400" dirty="0" err="1" smtClean="0"/>
              <a:t>x</a:t>
            </a:r>
            <a:r>
              <a:rPr lang="cs-CZ" altLang="cs-CZ" sz="2400" dirty="0" smtClean="0"/>
              <a:t> Y</a:t>
            </a:r>
          </a:p>
          <a:p>
            <a:pPr marL="342900" indent="-342900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Tx/>
              <a:buChar char="-"/>
            </a:pPr>
            <a:r>
              <a:rPr lang="cs-CZ" altLang="cs-CZ" sz="2400" dirty="0" smtClean="0"/>
              <a:t>Výpočet kalkulace za realizaci projektu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altLang="cs-CZ" sz="2400" dirty="0"/>
              <a:t> </a:t>
            </a:r>
            <a:r>
              <a:rPr lang="cs-CZ" altLang="cs-CZ" sz="2400" dirty="0" smtClean="0"/>
              <a:t>       - počet svozů x cena jednoho svozu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altLang="cs-CZ" sz="2400" dirty="0"/>
              <a:t> </a:t>
            </a:r>
            <a:r>
              <a:rPr lang="cs-CZ" altLang="cs-CZ" sz="2400" dirty="0" smtClean="0"/>
              <a:t>       - počet ujetých km x cena za km (Y)</a:t>
            </a:r>
          </a:p>
          <a:p>
            <a:pPr lvl="1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endParaRPr lang="cs-CZ" altLang="cs-CZ" sz="2700" dirty="0"/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41" y="-67904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476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5" name="Obdélník 4"/>
          <p:cNvSpPr/>
          <p:nvPr/>
        </p:nvSpPr>
        <p:spPr>
          <a:xfrm>
            <a:off x="1778924" y="2194560"/>
            <a:ext cx="9437716" cy="4529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Návodné výpočty</a:t>
            </a:r>
          </a:p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700" b="1" dirty="0" smtClean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 smtClean="0"/>
              <a:t>Rozpočtová položka Zařízení a vybavení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altLang="cs-CZ" sz="2400" dirty="0"/>
              <a:t> </a:t>
            </a:r>
            <a:r>
              <a:rPr lang="cs-CZ" altLang="cs-CZ" sz="2400" dirty="0" smtClean="0"/>
              <a:t>    - výdaje hospodárné a potřebné pro projekt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altLang="cs-CZ" sz="2400" dirty="0"/>
              <a:t> </a:t>
            </a:r>
            <a:r>
              <a:rPr lang="cs-CZ" altLang="cs-CZ" sz="2400" dirty="0" smtClean="0"/>
              <a:t>    - nutné zdůvodnění a popis v klíčových aktivitách projektu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altLang="cs-CZ" sz="2400" dirty="0"/>
              <a:t> </a:t>
            </a:r>
            <a:r>
              <a:rPr lang="cs-CZ" altLang="cs-CZ" sz="2400" dirty="0" smtClean="0"/>
              <a:t>    - výtvarné a sportovní potřeby přepočítat na 1 dítě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altLang="cs-CZ" sz="2400" dirty="0"/>
              <a:t> </a:t>
            </a:r>
            <a:r>
              <a:rPr lang="cs-CZ" altLang="cs-CZ" sz="2400" dirty="0" smtClean="0"/>
              <a:t>        doporučení: 300,- až 500,- Kč na dítě a turnus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altLang="cs-CZ" sz="2400" dirty="0"/>
              <a:t> </a:t>
            </a:r>
            <a:r>
              <a:rPr lang="cs-CZ" altLang="cs-CZ" sz="2400" dirty="0" smtClean="0"/>
              <a:t>                                  kluby a DS 1000.- Kč na rok a dítě</a:t>
            </a:r>
            <a:endParaRPr lang="cs-CZ" altLang="cs-CZ" sz="2700" dirty="0"/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89790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212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161309" y="399011"/>
            <a:ext cx="78638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4000" b="1" dirty="0" smtClean="0"/>
          </a:p>
          <a:p>
            <a:pPr algn="ctr"/>
            <a:endParaRPr lang="cs-CZ" sz="4000" b="1" dirty="0"/>
          </a:p>
          <a:p>
            <a:pPr algn="ctr"/>
            <a:r>
              <a:rPr lang="cs-CZ" sz="4000" b="1" dirty="0" smtClean="0"/>
              <a:t>Povinná </a:t>
            </a:r>
            <a:r>
              <a:rPr lang="cs-CZ" sz="4000" b="1" dirty="0" smtClean="0"/>
              <a:t>dokumentace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504605" y="2468880"/>
            <a:ext cx="9867206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Písemná smlouva s rodiči dětí o poskytování služby (aktualizovaná na každé</a:t>
            </a:r>
          </a:p>
          <a:p>
            <a:r>
              <a:rPr lang="cs-CZ" sz="2400" dirty="0" smtClean="0"/>
              <a:t>   pololetí – u relevantních aktivit)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Evidence přítomnosti dětí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Doklady o vazbě rodičů (osob pečujících o děti ve společné domácnosti) na </a:t>
            </a:r>
          </a:p>
          <a:p>
            <a:r>
              <a:rPr lang="cs-CZ" sz="2400" dirty="0" smtClean="0"/>
              <a:t>   trh práce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Frekvence dokládání – před přijetím dítěte do zařízení a aktualizace</a:t>
            </a:r>
          </a:p>
          <a:p>
            <a:r>
              <a:rPr lang="cs-CZ" sz="2400" dirty="0" smtClean="0"/>
              <a:t>   s každou monitorovací zprávou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!! Výdaje, které nebudou součástí projektu (např. stravné dětí), ale jsou </a:t>
            </a:r>
          </a:p>
          <a:p>
            <a:r>
              <a:rPr lang="cs-CZ" sz="2400" dirty="0" smtClean="0"/>
              <a:t>   nezbytné pro realizaci projektu je potřeba přesně definovat v projektové </a:t>
            </a:r>
          </a:p>
          <a:p>
            <a:r>
              <a:rPr lang="cs-CZ" sz="2400" dirty="0" smtClean="0"/>
              <a:t>   žádosti !!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56" y="115880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7999" y="266007"/>
            <a:ext cx="729303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4000" b="1" dirty="0" smtClean="0"/>
          </a:p>
          <a:p>
            <a:pPr algn="ctr"/>
            <a:endParaRPr lang="cs-CZ" sz="4000" b="1" dirty="0"/>
          </a:p>
          <a:p>
            <a:pPr algn="ctr"/>
            <a:r>
              <a:rPr lang="cs-CZ" sz="4000" b="1" dirty="0" smtClean="0"/>
              <a:t>Podpořené </a:t>
            </a:r>
            <a:r>
              <a:rPr lang="cs-CZ" sz="4000" b="1" dirty="0" smtClean="0"/>
              <a:t>osoby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670858" y="2136371"/>
            <a:ext cx="9301942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Do indikátorů je možno započítat vždy jen jednoho z rodičů</a:t>
            </a:r>
          </a:p>
          <a:p>
            <a:r>
              <a:rPr lang="cs-CZ" sz="2400" dirty="0" smtClean="0"/>
              <a:t>   (příp. osob pečujících o dítě ve společné domácnosti)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je v zařízení více sourozenců nebo dítě využívá více služeb – </a:t>
            </a:r>
          </a:p>
          <a:p>
            <a:r>
              <a:rPr lang="cs-CZ" sz="2400" dirty="0" smtClean="0"/>
              <a:t>    podpořenou osobou je stále jen jeden z rodičů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je dítě ve střídavé péči, započte se do podpořených osob jedna </a:t>
            </a:r>
          </a:p>
          <a:p>
            <a:r>
              <a:rPr lang="cs-CZ" sz="2400" dirty="0" smtClean="0"/>
              <a:t>    osoba z každé domácnosti, tj. dítě může navštěvovat dvě různá zařízení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>
                <a:cs typeface="Arial"/>
              </a:rPr>
              <a:t>Matka na rodičovské dovolené – nutná vazba na trh práce (</a:t>
            </a:r>
            <a:r>
              <a:rPr lang="cs-CZ" sz="2400" dirty="0" err="1" smtClean="0">
                <a:cs typeface="Arial"/>
              </a:rPr>
              <a:t>pr</a:t>
            </a:r>
            <a:r>
              <a:rPr lang="cs-CZ" sz="2400" dirty="0" smtClean="0">
                <a:cs typeface="Arial"/>
              </a:rPr>
              <a:t>. smlouva)</a:t>
            </a:r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9" y="0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199505"/>
            <a:ext cx="6096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4000" b="1" dirty="0" smtClean="0"/>
          </a:p>
          <a:p>
            <a:pPr algn="ctr"/>
            <a:endParaRPr lang="cs-CZ" sz="4000" b="1" dirty="0"/>
          </a:p>
          <a:p>
            <a:pPr algn="ctr"/>
            <a:r>
              <a:rPr lang="cs-CZ" sz="4000" b="1" dirty="0" smtClean="0"/>
              <a:t>Indikátory</a:t>
            </a:r>
            <a:r>
              <a:rPr lang="cs-CZ" b="1" dirty="0" smtClean="0"/>
              <a:t> 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1695795" y="2236124"/>
            <a:ext cx="984226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/>
              <a:t>= nástroje pro měření dosažených efektů projektových aktivit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Indikátory výstupů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Indikátory výsledků </a:t>
            </a:r>
          </a:p>
          <a:p>
            <a:endParaRPr lang="cs-CZ" sz="2400" dirty="0" smtClean="0"/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Žadatel volí pouze ty indikátory z výzvy, které jsou relevantní pro jeho </a:t>
            </a:r>
          </a:p>
          <a:p>
            <a:r>
              <a:rPr lang="cs-CZ" sz="2400" dirty="0" smtClean="0"/>
              <a:t>   projekt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Ve zprávách o realizaci projektu se uvádějí kumulativně – souhrnně za </a:t>
            </a:r>
          </a:p>
          <a:p>
            <a:r>
              <a:rPr lang="cs-CZ" sz="2400" dirty="0" smtClean="0"/>
              <a:t>   období od počátku projektu do konce příslušného monitorovacího období </a:t>
            </a:r>
          </a:p>
          <a:p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0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177935" y="249382"/>
            <a:ext cx="93767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4000" b="1" dirty="0" smtClean="0"/>
          </a:p>
          <a:p>
            <a:pPr algn="ctr"/>
            <a:endParaRPr lang="cs-CZ" sz="4000" b="1" dirty="0"/>
          </a:p>
          <a:p>
            <a:pPr algn="ctr"/>
            <a:r>
              <a:rPr lang="cs-CZ" sz="4000" b="1" dirty="0" smtClean="0"/>
              <a:t>Povinnosti </a:t>
            </a:r>
            <a:r>
              <a:rPr lang="cs-CZ" sz="4000" b="1" dirty="0" smtClean="0"/>
              <a:t>související s indikátory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404851" y="2394065"/>
            <a:ext cx="1019971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dirty="0" smtClean="0">
                <a:latin typeface="Arial"/>
                <a:cs typeface="Arial"/>
              </a:rPr>
              <a:t> </a:t>
            </a:r>
            <a:r>
              <a:rPr lang="cs-CZ" sz="2000" dirty="0" smtClean="0"/>
              <a:t>Povinnost stanovit v žádosti cílové hodnoty indikátorů včetně popisu způsobu</a:t>
            </a:r>
          </a:p>
          <a:p>
            <a:r>
              <a:rPr lang="cs-CZ" sz="2000" dirty="0" smtClean="0"/>
              <a:t>   stanovení této hodnoty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Nastavení je závazné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Při nesplnění – sankce 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Úprava – podstatnou změnou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Průběžné sledování jejich naplnění  v</a:t>
            </a:r>
            <a:r>
              <a:rPr lang="pl-PL" sz="2000" dirty="0" smtClean="0"/>
              <a:t>e zprávách o realizaci projektu </a:t>
            </a:r>
          </a:p>
          <a:p>
            <a:endParaRPr lang="pl-PL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Prokazatelnost vykazovaných hodnot </a:t>
            </a:r>
          </a:p>
          <a:p>
            <a:r>
              <a:rPr lang="cs-CZ" sz="2000" dirty="0" smtClean="0"/>
              <a:t>    záznamy o každém klientovi, prezenční listiny atd. ověřitelné případnou</a:t>
            </a:r>
          </a:p>
          <a:p>
            <a:r>
              <a:rPr lang="cs-CZ" sz="2000" dirty="0" smtClean="0"/>
              <a:t>    kontrolou, monitorovací listy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9" y="10289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078183" y="2136370"/>
            <a:ext cx="955963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 smtClean="0"/>
              <a:t>Indikátory se závazkem</a:t>
            </a:r>
          </a:p>
          <a:p>
            <a:r>
              <a:rPr lang="cs-CZ" dirty="0" smtClean="0"/>
              <a:t>Hodnoty</a:t>
            </a:r>
            <a:r>
              <a:rPr lang="cs-CZ" dirty="0" smtClean="0"/>
              <a:t>, které jsou chápány jako závazek žadatele, kterého má dosáhnout díky realizaci projektu </a:t>
            </a: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93907"/>
              </p:ext>
            </p:extLst>
          </p:nvPr>
        </p:nvGraphicFramePr>
        <p:xfrm>
          <a:off x="1920240" y="3424843"/>
          <a:ext cx="9942943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7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4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26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86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4670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Kód indikátoru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Název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Měrná jednotka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Typ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6746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6 00 </a:t>
                      </a:r>
                      <a:r>
                        <a:rPr lang="cs-CZ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lang="cs-CZ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/>
                        <a:t>Celkový počet účastníků</a:t>
                      </a:r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/>
                        <a:t>účastníci</a:t>
                      </a:r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/>
                        <a:t>výstup</a:t>
                      </a:r>
                      <a:endParaRPr lang="cs-CZ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6746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5 00 01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cs-CZ" sz="2400" dirty="0" smtClean="0"/>
                    </a:p>
                    <a:p>
                      <a:pPr algn="l"/>
                      <a:r>
                        <a:rPr lang="cs-CZ" sz="2400" dirty="0" smtClean="0"/>
                        <a:t>Kapacita podporovaných zařízení péče o děti nebo vzdělávacích zařízení</a:t>
                      </a:r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cs-CZ" sz="2400" dirty="0" smtClean="0"/>
                    </a:p>
                    <a:p>
                      <a:pPr algn="l"/>
                      <a:r>
                        <a:rPr lang="cs-CZ" sz="2400" dirty="0" smtClean="0"/>
                        <a:t>osoby</a:t>
                      </a:r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cs-CZ" sz="2400" dirty="0" smtClean="0"/>
                    </a:p>
                    <a:p>
                      <a:pPr algn="l"/>
                      <a:r>
                        <a:rPr lang="cs-CZ" sz="2400" dirty="0" smtClean="0"/>
                        <a:t>výstup</a:t>
                      </a:r>
                      <a:endParaRPr lang="cs-CZ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993" y="173165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387927"/>
            <a:ext cx="7966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970117" y="1487978"/>
            <a:ext cx="986166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 smtClean="0"/>
              <a:t>Indikátory bez závazku</a:t>
            </a:r>
          </a:p>
          <a:p>
            <a:r>
              <a:rPr lang="cs-CZ" dirty="0" smtClean="0"/>
              <a:t>Hodnoty</a:t>
            </a:r>
            <a:r>
              <a:rPr lang="cs-CZ" dirty="0" smtClean="0"/>
              <a:t>, které nepředstavují závazek žadatele, ale které je nutné sledovat (Žadatel má povinnost vyplnit cílovou hodnotu indikátorů, u nerelevantních je možno uvést hodnotu 0.)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503261"/>
              </p:ext>
            </p:extLst>
          </p:nvPr>
        </p:nvGraphicFramePr>
        <p:xfrm>
          <a:off x="1306947" y="2727865"/>
          <a:ext cx="10524835" cy="3520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7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38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52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83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9802"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Kód indikátoru</a:t>
                      </a:r>
                      <a:endParaRPr lang="cs-CZ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Název</a:t>
                      </a:r>
                      <a:endParaRPr lang="cs-CZ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Měrná jednotka</a:t>
                      </a:r>
                      <a:endParaRPr lang="cs-CZ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Typ</a:t>
                      </a:r>
                      <a:endParaRPr lang="cs-CZ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541">
                <a:tc>
                  <a:txBody>
                    <a:bodyPr/>
                    <a:lstStyle/>
                    <a:p>
                      <a:pPr marL="36195" marR="36195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 smtClean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50 110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Počet osob využívajících zařízení péče o děti předškolního věku</a:t>
                      </a:r>
                      <a:endParaRPr lang="cs-CZ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Osoby</a:t>
                      </a:r>
                      <a:endParaRPr lang="cs-CZ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Výsledek</a:t>
                      </a:r>
                      <a:endParaRPr lang="cs-CZ" sz="160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3454">
                <a:tc>
                  <a:txBody>
                    <a:bodyPr/>
                    <a:lstStyle/>
                    <a:p>
                      <a:pPr marL="36195" marR="36195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 smtClean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50 120</a:t>
                      </a:r>
                      <a:endParaRPr lang="cs-CZ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Počet osob využívajících zařízení péče o děti ve věku do 3 let</a:t>
                      </a:r>
                      <a:endParaRPr lang="cs-CZ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Osoby</a:t>
                      </a:r>
                      <a:endParaRPr lang="cs-CZ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Výsledek</a:t>
                      </a:r>
                      <a:endParaRPr lang="cs-CZ" sz="160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4576583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36195" marR="36195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 smtClean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80 500</a:t>
                      </a:r>
                      <a:endParaRPr lang="cs-CZ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Počet napsaných a zveřejněných analytických a strategických dokumentů (vč. evaluačních) </a:t>
                      </a:r>
                      <a:endParaRPr lang="cs-CZ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Dokumenty</a:t>
                      </a:r>
                      <a:endParaRPr lang="cs-CZ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Výstup</a:t>
                      </a:r>
                      <a:endParaRPr lang="cs-CZ" sz="160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68456442"/>
                  </a:ext>
                </a:extLst>
              </a:tr>
              <a:tr h="432262">
                <a:tc>
                  <a:txBody>
                    <a:bodyPr/>
                    <a:lstStyle/>
                    <a:p>
                      <a:pPr marL="36195" marR="36195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 smtClean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50 130 </a:t>
                      </a:r>
                      <a:endParaRPr lang="cs-CZ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Počet osob pracujících v rámci flexibilních forem práce </a:t>
                      </a:r>
                      <a:endParaRPr lang="cs-CZ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Osoby </a:t>
                      </a:r>
                      <a:endParaRPr lang="cs-CZ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Výsledek </a:t>
                      </a:r>
                      <a:endParaRPr lang="cs-CZ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68068014"/>
                  </a:ext>
                </a:extLst>
              </a:tr>
              <a:tr h="752396">
                <a:tc>
                  <a:txBody>
                    <a:bodyPr/>
                    <a:lstStyle/>
                    <a:p>
                      <a:pPr marL="36195" marR="36195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 smtClean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50 105</a:t>
                      </a:r>
                      <a:endParaRPr lang="cs-CZ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Počet zaměstnavatelů, kteří podporují flexibilní formy práce</a:t>
                      </a:r>
                      <a:endParaRPr lang="cs-CZ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Podniky</a:t>
                      </a:r>
                      <a:endParaRPr lang="cs-CZ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Výstup</a:t>
                      </a:r>
                      <a:endParaRPr lang="cs-CZ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49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9" y="0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387927"/>
            <a:ext cx="7966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837113" y="2144684"/>
            <a:ext cx="999466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 smtClean="0"/>
              <a:t>Indikátory bez závazku</a:t>
            </a:r>
          </a:p>
          <a:p>
            <a:r>
              <a:rPr lang="cs-CZ" dirty="0" smtClean="0"/>
              <a:t>Hodnoty</a:t>
            </a:r>
            <a:r>
              <a:rPr lang="cs-CZ" dirty="0" smtClean="0"/>
              <a:t>, které nepředstavují závazek žadatele, ale které je nutné sledovat (Žadatel má povinnost vyplnit cílovou hodnotu indikátorů, u nerelevantních je možno uvést hodnotu 0.)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067978"/>
              </p:ext>
            </p:extLst>
          </p:nvPr>
        </p:nvGraphicFramePr>
        <p:xfrm>
          <a:off x="1512917" y="3487229"/>
          <a:ext cx="10458333" cy="2578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2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94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4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69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8905"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Kód indikátoru</a:t>
                      </a:r>
                      <a:endParaRPr lang="cs-CZ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Název</a:t>
                      </a:r>
                      <a:endParaRPr lang="cs-CZ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Měrná jednotka</a:t>
                      </a:r>
                      <a:endParaRPr lang="cs-CZ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Typ</a:t>
                      </a:r>
                      <a:endParaRPr lang="cs-CZ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200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62 500</a:t>
                      </a:r>
                      <a:endParaRPr lang="cs-CZ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Účastníci v procesu vzdělávání/odborné přípravy po ukončení své účasti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Osoby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Výsledek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200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62 600</a:t>
                      </a:r>
                      <a:endParaRPr lang="cs-CZ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Účastníci, kteří získali kvalifikaci po ukončení své účasti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Osoby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Výsledek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45765838"/>
                  </a:ext>
                </a:extLst>
              </a:tr>
              <a:tr h="432867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62 800</a:t>
                      </a:r>
                      <a:endParaRPr lang="cs-CZ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Znevýhodnění účastníci, kteří po ukončení své účasti hledají zaměstnání, jsou v procesu vzdělávání/odborné přípravy, rozšiřují si kvalifikaci nebo jsou zaměstnaní, a to i OSVČ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Osoby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Výsledek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738" y="288388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628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382983" y="263237"/>
            <a:ext cx="881149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dirty="0" smtClean="0"/>
          </a:p>
          <a:p>
            <a:pPr algn="ctr"/>
            <a:endParaRPr lang="pl-PL" sz="4000" b="1" dirty="0" smtClean="0"/>
          </a:p>
          <a:p>
            <a:pPr algn="ctr"/>
            <a:endParaRPr lang="pl-PL" sz="4000" b="1" dirty="0"/>
          </a:p>
          <a:p>
            <a:pPr algn="ctr"/>
            <a:r>
              <a:rPr lang="pl-PL" sz="4000" b="1" dirty="0" smtClean="0"/>
              <a:t>Proces </a:t>
            </a:r>
            <a:r>
              <a:rPr lang="pl-PL" sz="4000" b="1" dirty="0" smtClean="0"/>
              <a:t>hodnocení a výběru projektů </a:t>
            </a:r>
            <a:endParaRPr lang="cs-CZ" sz="4000" dirty="0"/>
          </a:p>
        </p:txBody>
      </p:sp>
      <p:sp>
        <p:nvSpPr>
          <p:cNvPr id="4" name="Obdélník 3"/>
          <p:cNvSpPr/>
          <p:nvPr/>
        </p:nvSpPr>
        <p:spPr>
          <a:xfrm>
            <a:off x="1571105" y="2768138"/>
            <a:ext cx="977576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Problematika hodnocení přijatelnosti a formálních náležitostí, věcného</a:t>
            </a:r>
          </a:p>
          <a:p>
            <a:r>
              <a:rPr lang="cs-CZ" sz="2400" dirty="0" smtClean="0"/>
              <a:t>    hodnocení a výběru projektů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     </a:t>
            </a:r>
            <a:r>
              <a:rPr lang="cs-CZ" sz="2400" dirty="0" smtClean="0"/>
              <a:t>viz. Příloha č. 1 Výzvy MAS – Informace o způsobu hodnocení projektů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     </a:t>
            </a:r>
            <a:r>
              <a:rPr lang="cs-CZ" sz="2400" dirty="0" smtClean="0"/>
              <a:t>viz. Specifická část pravidel pro žadatele a příjemce v rámci OPZ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Proces hodnocení a výběru projektů zajišťuje MAS Labské skály z.s.</a:t>
            </a:r>
          </a:p>
          <a:p>
            <a:r>
              <a:rPr lang="cs-CZ" sz="2400" dirty="0" smtClean="0"/>
              <a:t>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Žádosti předložené jiným způsobem a v jiném termínu než umožňuje</a:t>
            </a:r>
          </a:p>
          <a:p>
            <a:r>
              <a:rPr lang="cs-CZ" sz="2400" dirty="0" smtClean="0"/>
              <a:t>   výzva, nejsou akceptovány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51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99" y="0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63091" y="304801"/>
            <a:ext cx="8645235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endParaRPr lang="cs-CZ" sz="4000" b="1" dirty="0" smtClean="0"/>
          </a:p>
          <a:p>
            <a:pPr algn="ctr"/>
            <a:r>
              <a:rPr lang="cs-CZ" sz="4000" b="1" dirty="0" smtClean="0"/>
              <a:t>Povinná </a:t>
            </a:r>
            <a:r>
              <a:rPr lang="cs-CZ" sz="4000" b="1" dirty="0" smtClean="0"/>
              <a:t>publicita</a:t>
            </a:r>
            <a:endParaRPr lang="cs-CZ" b="1" dirty="0" smtClean="0"/>
          </a:p>
          <a:p>
            <a:pPr algn="ctr"/>
            <a:r>
              <a:rPr lang="cs-CZ" b="1" dirty="0" smtClean="0"/>
              <a:t>viz Obecná pravidla pro žadatele a příjemce v rámci OPZ 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1737361" y="2527069"/>
            <a:ext cx="978962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Alespoň 1 povinný plakát min. A3 s informacemi o projektu – je možno </a:t>
            </a:r>
          </a:p>
          <a:p>
            <a:r>
              <a:rPr lang="cs-CZ" sz="2400" dirty="0" smtClean="0"/>
              <a:t>   využít el. šablonu z www.</a:t>
            </a:r>
            <a:r>
              <a:rPr lang="cs-CZ" sz="2400" dirty="0" err="1" smtClean="0"/>
              <a:t>esfcr.cz</a:t>
            </a:r>
            <a:r>
              <a:rPr lang="cs-CZ" sz="2400" dirty="0" smtClean="0"/>
              <a:t>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 celou dobu realizace projektu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V místě realizace projektu snadno viditelném pro veřejnost, např. vstupní </a:t>
            </a:r>
          </a:p>
          <a:p>
            <a:r>
              <a:rPr lang="cs-CZ" sz="2400" dirty="0" smtClean="0"/>
              <a:t>    prostory budovy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je projekt realizován na více místech, bude umístěn na všech těchto </a:t>
            </a:r>
          </a:p>
          <a:p>
            <a:r>
              <a:rPr lang="cs-CZ" sz="2400" dirty="0" smtClean="0"/>
              <a:t>   místech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nelze plakát umístit v místě realizace projektu, bude umístěn v sídle</a:t>
            </a:r>
          </a:p>
          <a:p>
            <a:r>
              <a:rPr lang="cs-CZ" sz="2400" dirty="0" smtClean="0"/>
              <a:t>   příjemce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příjemce realizuje více projektů OPZ v jednom místě, je možné pro </a:t>
            </a:r>
          </a:p>
          <a:p>
            <a:r>
              <a:rPr lang="cs-CZ" sz="2400" dirty="0" smtClean="0"/>
              <a:t>   všechny tyto projekty umístit pouze jeden plakát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52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26" y="-225846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1"/>
            <a:ext cx="73152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endParaRPr lang="cs-CZ" sz="4000" b="1" dirty="0" smtClean="0"/>
          </a:p>
          <a:p>
            <a:pPr algn="ctr"/>
            <a:endParaRPr lang="cs-CZ" sz="3200" b="1" dirty="0" smtClean="0"/>
          </a:p>
          <a:p>
            <a:pPr algn="ctr"/>
            <a:r>
              <a:rPr lang="cs-CZ" sz="3200" b="1" dirty="0" smtClean="0"/>
              <a:t>ISKP14</a:t>
            </a:r>
            <a:r>
              <a:rPr lang="cs-CZ" sz="3200" b="1" dirty="0" smtClean="0"/>
              <a:t>+ </a:t>
            </a:r>
            <a:endParaRPr lang="cs-CZ" sz="3200" dirty="0"/>
          </a:p>
        </p:txBody>
      </p:sp>
      <p:sp>
        <p:nvSpPr>
          <p:cNvPr id="3" name="Obdélník 2"/>
          <p:cNvSpPr/>
          <p:nvPr/>
        </p:nvSpPr>
        <p:spPr>
          <a:xfrm>
            <a:off x="1620982" y="2019993"/>
            <a:ext cx="1030778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Součást monitorovacího systému pro využívání Evropských strukturálních a investičních fondů v ČR v programovém období 2014 – 2020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On-line aplikace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Nevyžaduje instalaci do PC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pt-BR" sz="2400" dirty="0" smtClean="0"/>
              <a:t>Vyžaduje registraci s platnou emailovou adresou a telefonním číslem </a:t>
            </a:r>
            <a:endParaRPr lang="cs-CZ" sz="2400" dirty="0" smtClean="0"/>
          </a:p>
          <a:p>
            <a:endParaRPr lang="pt-BR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Edukační videa </a:t>
            </a:r>
            <a:r>
              <a:rPr lang="cs-CZ" dirty="0" smtClean="0"/>
              <a:t>http://strukturalni-fondy.cz/cs/jak-na-projekt/Elektronicka-zadost/Edukacni-videa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Pokyny k vyplnění žádosti v IS KP14+ </a:t>
            </a:r>
          </a:p>
          <a:p>
            <a:r>
              <a:rPr lang="cs-CZ" dirty="0" smtClean="0"/>
              <a:t>https://www.esfcr.cz/formulare-a-pokyny-potrebne-v-ramci-pripravy-zadosti-o-podporu-opz/-/dokument/797956 </a:t>
            </a:r>
          </a:p>
          <a:p>
            <a:endParaRPr lang="cs-CZ" dirty="0" smtClean="0"/>
          </a:p>
          <a:p>
            <a:r>
              <a:rPr lang="cs-CZ" sz="2400" b="1" dirty="0" smtClean="0"/>
              <a:t> K práci v ISKP14+ budou nápomocni pracovníci kanceláře MAS  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53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619" y="-79317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646219" y="277091"/>
            <a:ext cx="839585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endParaRPr lang="cs-CZ" sz="4000" b="1" dirty="0" smtClean="0"/>
          </a:p>
          <a:p>
            <a:pPr algn="ctr"/>
            <a:endParaRPr lang="cs-CZ" sz="4000" b="1" dirty="0"/>
          </a:p>
          <a:p>
            <a:pPr algn="ctr"/>
            <a:r>
              <a:rPr lang="cs-CZ" sz="4000" b="1" dirty="0" smtClean="0"/>
              <a:t>Postup </a:t>
            </a:r>
            <a:r>
              <a:rPr lang="cs-CZ" sz="4000" b="1" dirty="0" smtClean="0"/>
              <a:t>při podávání žádosti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670858" y="2518756"/>
            <a:ext cx="1016092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Registrace do systému ISKP14+    </a:t>
            </a:r>
            <a:r>
              <a:rPr lang="cs-CZ" sz="2000" dirty="0" smtClean="0">
                <a:hlinkClick r:id="rId2"/>
              </a:rPr>
              <a:t>https://mseu.mssf.cz/</a:t>
            </a:r>
            <a:endParaRPr lang="cs-CZ" sz="2000" dirty="0" smtClean="0"/>
          </a:p>
          <a:p>
            <a:r>
              <a:rPr lang="cs-CZ" sz="2000" dirty="0" smtClean="0"/>
              <a:t>   jen v prohlížeči </a:t>
            </a:r>
            <a:r>
              <a:rPr lang="cs-CZ" sz="2000" b="1" dirty="0" smtClean="0"/>
              <a:t>Microsoft </a:t>
            </a:r>
            <a:r>
              <a:rPr lang="cs-CZ" sz="2000" b="1" dirty="0" err="1" smtClean="0"/>
              <a:t>explorer</a:t>
            </a:r>
            <a:r>
              <a:rPr lang="cs-CZ" sz="2000" b="1" dirty="0" smtClean="0"/>
              <a:t> </a:t>
            </a:r>
          </a:p>
          <a:p>
            <a:r>
              <a:rPr lang="cs-CZ" sz="2000" b="1" dirty="0" smtClean="0"/>
              <a:t> 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Vyplnění elektronické verze žádosti 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Finalizace elektronické verze žádosti 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Podepsání a odeslání elektronické verze žádosti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b="1" dirty="0" smtClean="0"/>
              <a:t>Veškeré žádosti se zasílají jen v elektronické podobě prostřednictvím</a:t>
            </a:r>
          </a:p>
          <a:p>
            <a:r>
              <a:rPr lang="cs-CZ" sz="2000" b="1" dirty="0" smtClean="0"/>
              <a:t>   ISKP14+ </a:t>
            </a:r>
          </a:p>
          <a:p>
            <a:endParaRPr lang="cs-CZ" sz="2000" b="1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Zřízení elektronického podpisu před podáním/odesláním žádosti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Nutnost zřízení datové schránky žadatele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54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9" y="-86693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798618" y="166255"/>
            <a:ext cx="806334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endParaRPr lang="cs-CZ" sz="4000" b="1" dirty="0" smtClean="0"/>
          </a:p>
          <a:p>
            <a:pPr algn="ctr"/>
            <a:endParaRPr lang="cs-CZ" sz="4000" b="1" dirty="0"/>
          </a:p>
          <a:p>
            <a:pPr algn="ctr"/>
            <a:r>
              <a:rPr lang="cs-CZ" sz="4000" b="1" dirty="0" smtClean="0"/>
              <a:t>Zpráva </a:t>
            </a:r>
            <a:r>
              <a:rPr lang="cs-CZ" sz="4000" b="1" dirty="0" smtClean="0"/>
              <a:t>o realizaci</a:t>
            </a:r>
          </a:p>
          <a:p>
            <a:pPr algn="ctr"/>
            <a:r>
              <a:rPr lang="cs-CZ" b="1" dirty="0" smtClean="0"/>
              <a:t>viz Obecná pravidla pro žadatele a příjemce v rámci OPZ </a:t>
            </a:r>
            <a:endParaRPr lang="cs-CZ" dirty="0" smtClean="0"/>
          </a:p>
          <a:p>
            <a:pPr algn="ctr"/>
            <a:r>
              <a:rPr lang="cs-CZ" sz="4000" b="1" dirty="0" smtClean="0"/>
              <a:t>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886989" y="3749040"/>
            <a:ext cx="96399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Předkládá se prostřednictvím ISKP14+ do 30 dnů po ukončení </a:t>
            </a:r>
            <a:r>
              <a:rPr lang="cs-CZ" sz="2400" b="1" dirty="0" smtClean="0"/>
              <a:t>každého</a:t>
            </a:r>
          </a:p>
          <a:p>
            <a:r>
              <a:rPr lang="cs-CZ" sz="2400" b="1" dirty="0" smtClean="0"/>
              <a:t>   monitorovacího období </a:t>
            </a:r>
          </a:p>
          <a:p>
            <a:endParaRPr lang="cs-CZ" sz="2400" b="1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Monitorovací období trvá zpravidla 6 měsíců (upraveno v Právním aktu)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Kontrolu Zprávy o realizaci provádí ŘO OPZ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55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9" y="196367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295400"/>
          </a:xfrm>
        </p:spPr>
        <p:txBody>
          <a:bodyPr>
            <a:normAutofit fontScale="90000"/>
          </a:bodyPr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/>
              <a:t/>
            </a:r>
            <a:br>
              <a:rPr lang="cs-CZ" b="1" dirty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/>
              <a:t/>
            </a:r>
            <a:br>
              <a:rPr lang="cs-CZ" b="1" dirty="0"/>
            </a:br>
            <a:r>
              <a:rPr lang="cs-CZ" b="1" dirty="0" smtClean="0"/>
              <a:t>Konzultace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4310" y="2161309"/>
            <a:ext cx="10018713" cy="3629891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Jana Vošahlíková</a:t>
            </a:r>
            <a:r>
              <a:rPr lang="cs-CZ" dirty="0"/>
              <a:t>, </a:t>
            </a:r>
            <a:r>
              <a:rPr lang="cs-CZ" dirty="0" smtClean="0">
                <a:hlinkClick r:id="rId2"/>
              </a:rPr>
              <a:t>vosahlikova.masls@seznam.cz</a:t>
            </a:r>
            <a:r>
              <a:rPr lang="cs-CZ" dirty="0"/>
              <a:t>, </a:t>
            </a:r>
            <a:r>
              <a:rPr lang="cs-CZ" dirty="0" smtClean="0"/>
              <a:t>775 163 690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56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39" y="139913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3202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93273" y="581891"/>
            <a:ext cx="10169235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5400" b="1" dirty="0" smtClean="0"/>
          </a:p>
          <a:p>
            <a:pPr algn="ctr"/>
            <a:endParaRPr lang="cs-CZ" sz="5400" b="1" dirty="0"/>
          </a:p>
          <a:p>
            <a:pPr algn="ctr"/>
            <a:endParaRPr lang="cs-CZ" sz="5400" b="1" dirty="0" smtClean="0"/>
          </a:p>
          <a:p>
            <a:pPr algn="ctr"/>
            <a:r>
              <a:rPr lang="cs-CZ" sz="5400" b="1" dirty="0" smtClean="0"/>
              <a:t>DĚKUJI   </a:t>
            </a:r>
            <a:r>
              <a:rPr lang="cs-CZ" sz="5400" b="1" dirty="0" smtClean="0"/>
              <a:t>ZA   POZORNOST</a:t>
            </a:r>
          </a:p>
          <a:p>
            <a:pPr algn="ctr"/>
            <a:endParaRPr lang="cs-CZ" sz="5400" b="1" dirty="0" smtClean="0"/>
          </a:p>
          <a:p>
            <a:pPr algn="ctr"/>
            <a:r>
              <a:rPr lang="cs-CZ" sz="2800" b="1" dirty="0" smtClean="0"/>
              <a:t>Jana Vošahlíková</a:t>
            </a:r>
            <a:endParaRPr lang="cs-CZ" sz="2800" b="1" dirty="0"/>
          </a:p>
        </p:txBody>
      </p:sp>
      <p:pic>
        <p:nvPicPr>
          <p:cNvPr id="3" name="Obrázek 2" descr="logo mas l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8036" y="3643745"/>
            <a:ext cx="2549238" cy="2119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délník 3"/>
          <p:cNvSpPr/>
          <p:nvPr/>
        </p:nvSpPr>
        <p:spPr>
          <a:xfrm rot="10800000" flipV="1">
            <a:off x="5885846" y="3167675"/>
            <a:ext cx="11272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7200" b="1" dirty="0" smtClean="0">
                <a:latin typeface="Arial"/>
                <a:cs typeface="Arial"/>
              </a:rPr>
              <a:t>☺</a:t>
            </a:r>
            <a:endParaRPr lang="cs-CZ" sz="7200" dirty="0"/>
          </a:p>
        </p:txBody>
      </p:sp>
      <p:sp>
        <p:nvSpPr>
          <p:cNvPr id="5" name="Obdélník 4"/>
          <p:cNvSpPr/>
          <p:nvPr/>
        </p:nvSpPr>
        <p:spPr>
          <a:xfrm>
            <a:off x="1717965" y="3560617"/>
            <a:ext cx="38792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b="1" dirty="0" smtClean="0"/>
          </a:p>
          <a:p>
            <a:endParaRPr lang="cs-CZ" sz="2800" b="1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57</a:t>
            </a:fld>
            <a:endParaRPr lang="en-US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73" y="522299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a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TM03457496[[fn=Paralaxa]]</Template>
  <TotalTime>1537</TotalTime>
  <Words>4891</Words>
  <Application>Microsoft Office PowerPoint</Application>
  <PresentationFormat>Širokoúhlá obrazovka</PresentationFormat>
  <Paragraphs>754</Paragraphs>
  <Slides>57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57</vt:i4>
      </vt:variant>
    </vt:vector>
  </HeadingPairs>
  <TitlesOfParts>
    <vt:vector size="63" baseType="lpstr">
      <vt:lpstr>Arial</vt:lpstr>
      <vt:lpstr>Calibri</vt:lpstr>
      <vt:lpstr>Corbel</vt:lpstr>
      <vt:lpstr>Times New Roman</vt:lpstr>
      <vt:lpstr>Wingdings</vt:lpstr>
      <vt:lpstr>Paralaxa</vt:lpstr>
      <vt:lpstr>Prezentace aplikace PowerPoint</vt:lpstr>
      <vt:lpstr>  Představení výzvy</vt:lpstr>
      <vt:lpstr>Prezentace aplikace PowerPoint</vt:lpstr>
      <vt:lpstr>Prezentace aplikace PowerPoint</vt:lpstr>
      <vt:lpstr>Prezentace aplikace PowerPoint</vt:lpstr>
      <vt:lpstr>Prezentace aplikace PowerPoint</vt:lpstr>
      <vt:lpstr>   Míra podpory</vt:lpstr>
      <vt:lpstr>Prezentace aplikace PowerPoint</vt:lpstr>
      <vt:lpstr>   Podporované aktivity  Zařízení péče o děti zajišťující péči o děti v době  mimo školní vyučování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   Konzultace </vt:lpstr>
      <vt:lpstr>Prezentace aplikace PowerPoint</vt:lpstr>
    </vt:vector>
  </TitlesOfParts>
  <Company>MAS Labské skály, z.s.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Výzva č. 1  z OPZ  - Podpora péče pro děti zaměstnaných rodičů</dc:title>
  <dc:creator>Jiřina Bischoffiova</dc:creator>
  <cp:lastModifiedBy>Uživatel systému Windows</cp:lastModifiedBy>
  <cp:revision>142</cp:revision>
  <cp:lastPrinted>2019-09-18T08:25:40Z</cp:lastPrinted>
  <dcterms:created xsi:type="dcterms:W3CDTF">2017-02-14T16:42:27Z</dcterms:created>
  <dcterms:modified xsi:type="dcterms:W3CDTF">2020-04-29T08:56:51Z</dcterms:modified>
</cp:coreProperties>
</file>