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29"/>
  </p:handoutMasterIdLst>
  <p:sldIdLst>
    <p:sldId id="264" r:id="rId2"/>
    <p:sldId id="257" r:id="rId3"/>
    <p:sldId id="291" r:id="rId4"/>
    <p:sldId id="265" r:id="rId5"/>
    <p:sldId id="271" r:id="rId6"/>
    <p:sldId id="269" r:id="rId7"/>
    <p:sldId id="259" r:id="rId8"/>
    <p:sldId id="292" r:id="rId9"/>
    <p:sldId id="293" r:id="rId10"/>
    <p:sldId id="270" r:id="rId11"/>
    <p:sldId id="276" r:id="rId12"/>
    <p:sldId id="266" r:id="rId13"/>
    <p:sldId id="277" r:id="rId14"/>
    <p:sldId id="267" r:id="rId15"/>
    <p:sldId id="274" r:id="rId16"/>
    <p:sldId id="275" r:id="rId17"/>
    <p:sldId id="280" r:id="rId18"/>
    <p:sldId id="282" r:id="rId19"/>
    <p:sldId id="281" r:id="rId20"/>
    <p:sldId id="283" r:id="rId21"/>
    <p:sldId id="284" r:id="rId22"/>
    <p:sldId id="285" r:id="rId23"/>
    <p:sldId id="286" r:id="rId24"/>
    <p:sldId id="287" r:id="rId25"/>
    <p:sldId id="288" r:id="rId26"/>
    <p:sldId id="289" r:id="rId27"/>
    <p:sldId id="290" r:id="rId28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12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21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0A8CE4-6339-4A5C-BA70-9F321DD6344C}" type="datetimeFigureOut">
              <a:rPr lang="cs-CZ" smtClean="0"/>
              <a:t>17.06.2021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8F44CC-C23C-4D9F-88BA-5E51A0CAEB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63619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6/17/2021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eagri/prv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mailto:Vosahlikova.masls@seznam.cz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230284" y="1097280"/>
            <a:ext cx="10690167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8000" b="1" dirty="0" smtClean="0"/>
              <a:t>Veřejné zakázky</a:t>
            </a:r>
          </a:p>
          <a:p>
            <a:pPr algn="ctr"/>
            <a:r>
              <a:rPr lang="cs-CZ" sz="4800" b="1" dirty="0" smtClean="0"/>
              <a:t>Seminář pro žadatele</a:t>
            </a:r>
          </a:p>
          <a:p>
            <a:pPr algn="ctr"/>
            <a:r>
              <a:rPr lang="cs-CZ" sz="4800" b="1" dirty="0" smtClean="0"/>
              <a:t>  </a:t>
            </a:r>
            <a:r>
              <a:rPr lang="cs-CZ" sz="3600" b="1" dirty="0" smtClean="0"/>
              <a:t>MAS Labské skály, z.s. </a:t>
            </a:r>
            <a:endParaRPr lang="cs-CZ" sz="3600" b="1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8256" y="3996267"/>
            <a:ext cx="10058400" cy="165703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302327" y="0"/>
            <a:ext cx="10044546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pPr algn="ctr"/>
            <a:r>
              <a:rPr lang="cs-CZ" sz="4800" dirty="0" smtClean="0"/>
              <a:t> </a:t>
            </a:r>
          </a:p>
          <a:p>
            <a:pPr algn="ctr"/>
            <a:endParaRPr lang="cs-CZ" sz="4800" b="1" dirty="0" smtClean="0"/>
          </a:p>
          <a:p>
            <a:pPr algn="ctr"/>
            <a:r>
              <a:rPr lang="cs-CZ" sz="4800" b="1" dirty="0" smtClean="0"/>
              <a:t>Druh zakázky podle </a:t>
            </a:r>
          </a:p>
          <a:p>
            <a:pPr algn="ctr"/>
            <a:r>
              <a:rPr lang="cs-CZ" sz="4800" b="1" dirty="0" smtClean="0"/>
              <a:t>předpokládané hodnoty </a:t>
            </a:r>
            <a:endParaRPr lang="cs-CZ" sz="4000" dirty="0"/>
          </a:p>
        </p:txBody>
      </p:sp>
      <p:sp>
        <p:nvSpPr>
          <p:cNvPr id="3" name="Obdélník 2"/>
          <p:cNvSpPr/>
          <p:nvPr/>
        </p:nvSpPr>
        <p:spPr>
          <a:xfrm>
            <a:off x="1302326" y="1997839"/>
            <a:ext cx="10626437" cy="3570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endParaRPr lang="cs-CZ" dirty="0" smtClean="0"/>
          </a:p>
          <a:p>
            <a:endParaRPr lang="pl-PL" b="1" dirty="0" smtClean="0">
              <a:solidFill>
                <a:schemeClr val="accent1">
                  <a:lumMod val="75000"/>
                </a:schemeClr>
              </a:solidFill>
              <a:latin typeface="Arial"/>
              <a:cs typeface="Arial"/>
            </a:endParaRPr>
          </a:p>
          <a:p>
            <a:endParaRPr lang="pl-PL" b="1" dirty="0">
              <a:solidFill>
                <a:schemeClr val="accent1">
                  <a:lumMod val="75000"/>
                </a:schemeClr>
              </a:solidFill>
              <a:latin typeface="Arial"/>
              <a:cs typeface="Arial"/>
            </a:endParaRPr>
          </a:p>
          <a:p>
            <a:endParaRPr lang="pl-PL" b="1" dirty="0" smtClean="0">
              <a:solidFill>
                <a:schemeClr val="accent1">
                  <a:lumMod val="75000"/>
                </a:schemeClr>
              </a:solidFill>
              <a:latin typeface="Arial"/>
              <a:cs typeface="Arial"/>
            </a:endParaRPr>
          </a:p>
          <a:p>
            <a:endParaRPr lang="pl-PL" b="1" dirty="0">
              <a:solidFill>
                <a:schemeClr val="accent1">
                  <a:lumMod val="75000"/>
                </a:schemeClr>
              </a:solidFill>
              <a:latin typeface="Arial"/>
              <a:cs typeface="Arial"/>
            </a:endParaRPr>
          </a:p>
          <a:p>
            <a:r>
              <a:rPr lang="pl-PL" b="1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</a:t>
            </a:r>
            <a:r>
              <a:rPr lang="cs-CZ" sz="2000" b="1" dirty="0" smtClean="0"/>
              <a:t>Zakázkou malého rozsahu </a:t>
            </a:r>
            <a:r>
              <a:rPr lang="cs-CZ" sz="2000" dirty="0" smtClean="0"/>
              <a:t>je zakázka, jejíž předpokládaná hodnota </a:t>
            </a:r>
            <a:r>
              <a:rPr lang="cs-CZ" sz="2000" b="1" dirty="0" smtClean="0">
                <a:solidFill>
                  <a:srgbClr val="FF0000"/>
                </a:solidFill>
              </a:rPr>
              <a:t>je rovna nebo nižší než </a:t>
            </a:r>
          </a:p>
          <a:p>
            <a:r>
              <a:rPr lang="cs-CZ" sz="2000" b="1" dirty="0" smtClean="0">
                <a:solidFill>
                  <a:srgbClr val="FF0000"/>
                </a:solidFill>
              </a:rPr>
              <a:t>2 000000,-Kč bez DPH v případě zakázky na dodávky a/nebo služby </a:t>
            </a:r>
            <a:r>
              <a:rPr lang="cs-CZ" sz="2000" b="1" dirty="0" smtClean="0">
                <a:solidFill>
                  <a:schemeClr val="accent2">
                    <a:lumMod val="75000"/>
                  </a:schemeClr>
                </a:solidFill>
              </a:rPr>
              <a:t>nebo 6 000000,-Kč bez DPH v případě zakázky na stavební práce a zároveň přesáhne nebo je rovna 500000,-Kč bez DPH</a:t>
            </a:r>
            <a:r>
              <a:rPr lang="cs-CZ" sz="2000" dirty="0" smtClean="0"/>
              <a:t>, </a:t>
            </a:r>
          </a:p>
          <a:p>
            <a:endParaRPr lang="pl-PL" sz="2000" dirty="0" smtClean="0"/>
          </a:p>
          <a:p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</a:t>
            </a:r>
            <a:r>
              <a:rPr lang="cs-CZ" sz="2000" dirty="0" smtClean="0"/>
              <a:t> </a:t>
            </a:r>
            <a:r>
              <a:rPr lang="cs-CZ" sz="2000" b="1" dirty="0" smtClean="0"/>
              <a:t>Zakázkou vyšší hodnoty </a:t>
            </a:r>
            <a:r>
              <a:rPr lang="cs-CZ" sz="2000" dirty="0" smtClean="0"/>
              <a:t>je zakázka nad výše uvedené limity 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5624" y="89285"/>
            <a:ext cx="10058400" cy="1657037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Zakázky malého rozsahu  - druhy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666999"/>
            <a:ext cx="10018713" cy="3958245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- Cenový průzkum  (do 500.000,- Kč  bez DPH) – dokládá se až jako součást příloh Žádosti o platbu</a:t>
            </a:r>
          </a:p>
          <a:p>
            <a:r>
              <a:rPr lang="cs-CZ" dirty="0" smtClean="0"/>
              <a:t>Je nutné umět odůvodnit, způsob  provedení průzkumu. Zkoumají se ceny  v čase a místě obvyklé. </a:t>
            </a:r>
          </a:p>
          <a:p>
            <a:r>
              <a:rPr lang="cs-CZ" dirty="0" smtClean="0"/>
              <a:t>Průzkum je možné provést  poptávkou, z internetu  (vytisknout nejlépe s </a:t>
            </a:r>
            <a:r>
              <a:rPr lang="cs-CZ" dirty="0" err="1" smtClean="0"/>
              <a:t>datumy</a:t>
            </a:r>
            <a:r>
              <a:rPr lang="cs-CZ" dirty="0" smtClean="0"/>
              <a:t>) – </a:t>
            </a:r>
            <a:r>
              <a:rPr lang="cs-CZ" dirty="0" smtClean="0">
                <a:solidFill>
                  <a:srgbClr val="FF0000"/>
                </a:solidFill>
              </a:rPr>
              <a:t>telefonicky  je to neprůkazné </a:t>
            </a:r>
            <a:r>
              <a:rPr lang="cs-CZ" dirty="0" smtClean="0"/>
              <a:t>, srovnáním podobných realizací </a:t>
            </a:r>
          </a:p>
          <a:p>
            <a:r>
              <a:rPr lang="cs-CZ" dirty="0" smtClean="0"/>
              <a:t>Výstupem je srovnávací tabulka  cen s uvedením alespoň tří dodavatelů. Údaje v tabulce musí být vždy podloženy písemnou nebo e-mailovou nabídkou nebo vytištěným údajem z internetové nabídky firmy.</a:t>
            </a:r>
          </a:p>
          <a:p>
            <a:r>
              <a:rPr lang="cs-CZ" dirty="0" smtClean="0"/>
              <a:t>Pokud nastane situace, že postupujete dle výše uvedeného, ale nejste schopni doložit výběr minimálně 3 dodavatelů a současně jste nezveřejnili zakázku v otevřené výzvě, musíte realizovat výběrové řízení v otevřené výzvě.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2249" y="0"/>
            <a:ext cx="10058400" cy="1657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7574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2177935" y="266007"/>
            <a:ext cx="9160625" cy="29700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cs-CZ" sz="3200" b="1" dirty="0" smtClean="0"/>
          </a:p>
          <a:p>
            <a:pPr algn="ctr"/>
            <a:endParaRPr lang="cs-CZ" sz="3200" b="1" dirty="0"/>
          </a:p>
          <a:p>
            <a:pPr algn="ctr"/>
            <a:r>
              <a:rPr lang="cs-CZ" sz="3200" b="1" dirty="0" smtClean="0"/>
              <a:t>Zakázky malého rozsahu nad 500.000,- do limitu 2 mil za  dodávky a služby  a 6 mil za stavební práce</a:t>
            </a:r>
          </a:p>
          <a:p>
            <a:pPr algn="ctr"/>
            <a:r>
              <a:rPr lang="cs-CZ" sz="3200" b="1" dirty="0" smtClean="0"/>
              <a:t>(Velký cenový marketing) </a:t>
            </a:r>
            <a:r>
              <a:rPr lang="cs-CZ" b="1" dirty="0" smtClean="0"/>
              <a:t/>
            </a:r>
            <a:br>
              <a:rPr lang="cs-CZ" b="1" dirty="0" smtClean="0"/>
            </a:br>
            <a:endParaRPr lang="cs-CZ" sz="2700" dirty="0"/>
          </a:p>
        </p:txBody>
      </p:sp>
      <p:sp>
        <p:nvSpPr>
          <p:cNvPr id="4" name="Obdélník 3"/>
          <p:cNvSpPr/>
          <p:nvPr/>
        </p:nvSpPr>
        <p:spPr>
          <a:xfrm>
            <a:off x="1612669" y="1463040"/>
            <a:ext cx="10174777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endParaRPr lang="cs-CZ" sz="2400" b="1" dirty="0" smtClean="0">
              <a:solidFill>
                <a:srgbClr val="00B050"/>
              </a:solidFill>
            </a:endParaRPr>
          </a:p>
          <a:p>
            <a:endParaRPr lang="cs-CZ" sz="2400" b="1" dirty="0">
              <a:solidFill>
                <a:srgbClr val="00B050"/>
              </a:solidFill>
            </a:endParaRPr>
          </a:p>
          <a:p>
            <a:endParaRPr lang="cs-CZ" sz="2400" b="1" dirty="0" smtClean="0">
              <a:solidFill>
                <a:srgbClr val="00B050"/>
              </a:solidFill>
            </a:endParaRPr>
          </a:p>
          <a:p>
            <a:r>
              <a:rPr lang="cs-CZ" sz="2400" b="1" dirty="0" smtClean="0">
                <a:solidFill>
                  <a:srgbClr val="00B050"/>
                </a:solidFill>
              </a:rPr>
              <a:t>Dokládá se jako součást příloh k Žádosti o dotaci</a:t>
            </a:r>
          </a:p>
          <a:p>
            <a:r>
              <a:rPr lang="cs-CZ" sz="2400" dirty="0" smtClean="0"/>
              <a:t>Zadavatel může zadat zakázku:</a:t>
            </a:r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b="1" dirty="0"/>
              <a:t>cenový průzkum </a:t>
            </a:r>
            <a:r>
              <a:rPr lang="cs-CZ" sz="2400" dirty="0"/>
              <a:t>(srovnávací </a:t>
            </a:r>
            <a:r>
              <a:rPr lang="cs-CZ" sz="2400" dirty="0" smtClean="0"/>
              <a:t>tabulka cen s uvedením min. 3 dodavatelů)</a:t>
            </a:r>
            <a:endParaRPr lang="cs-CZ" sz="2400" dirty="0"/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b="1" dirty="0" smtClean="0"/>
              <a:t>v otevřené výzvě </a:t>
            </a:r>
            <a:r>
              <a:rPr lang="cs-CZ" sz="2400" dirty="0" smtClean="0"/>
              <a:t>(</a:t>
            </a:r>
            <a:r>
              <a:rPr lang="cs-CZ" sz="2400" dirty="0" smtClean="0">
                <a:hlinkClick r:id="rId2"/>
              </a:rPr>
              <a:t>www.eagri/prv</a:t>
            </a:r>
            <a:r>
              <a:rPr lang="cs-CZ" sz="2400" dirty="0" smtClean="0"/>
              <a:t> - prostřednictvím portálu farmáře, profil zadavatele, Národní elektronický nástroj nebo Elektronické tržiště) – bez ohledu na výši zakázky mimo režim ZZVZ, v případě speciální nabídky, dohledán pouze jeden dodavatel</a:t>
            </a:r>
          </a:p>
          <a:p>
            <a:r>
              <a:rPr lang="cs-CZ" sz="2400" b="1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v případě zakázek malého rozsahu – oslovení  uzavřeného okruhu dodavatelů (min. 3 dodavatelé)</a:t>
            </a:r>
          </a:p>
          <a:p>
            <a:r>
              <a:rPr lang="cs-CZ" sz="2400" b="1" dirty="0" smtClean="0">
                <a:solidFill>
                  <a:srgbClr val="FF0000"/>
                </a:solidFill>
              </a:rPr>
              <a:t>Výstupem je vždy srovnávací tabulka cen (min. 3 dodavatelé)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0438" y="-193997"/>
            <a:ext cx="10058400" cy="1657037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Otevřená výzva  - zakázka malého rozsahu</a:t>
            </a:r>
            <a:br>
              <a:rPr lang="cs-CZ" b="1" dirty="0" smtClean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090057"/>
            <a:ext cx="10018713" cy="3701143"/>
          </a:xfrm>
        </p:spPr>
        <p:txBody>
          <a:bodyPr>
            <a:normAutofit fontScale="85000" lnSpcReduction="10000"/>
          </a:bodyPr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Používejte vzor  (oznámení, zadávací dokumentace, protokol)</a:t>
            </a:r>
          </a:p>
          <a:p>
            <a:r>
              <a:rPr lang="cs-CZ" b="1" dirty="0" smtClean="0"/>
              <a:t>Zadavatel oznamuje neomezenému počtu dodavatelů svůj úmysl zadat zakázku</a:t>
            </a:r>
          </a:p>
          <a:p>
            <a:r>
              <a:rPr lang="cs-CZ" b="1" dirty="0" smtClean="0"/>
              <a:t>Zadavatel může výzvu po jejím uveřejnění odeslat některým dodavatelům (min. 3 dodavatelům)</a:t>
            </a:r>
          </a:p>
          <a:p>
            <a:r>
              <a:rPr lang="cs-CZ" b="1" dirty="0" smtClean="0"/>
              <a:t>To co se uvede do zadávací dokumentace  je závazné – doba realizace , pozor na  sjednání záloh, pokud toto není v zadávací dokumentaci – nesmí se zálohy poskytnout </a:t>
            </a:r>
            <a:r>
              <a:rPr lang="cs-CZ" b="1" dirty="0" smtClean="0">
                <a:solidFill>
                  <a:srgbClr val="FF0000"/>
                </a:solidFill>
              </a:rPr>
              <a:t>– je nutné dobře připravit  dokumentaci – výkazy výměr , pozor na množství, metry a pod) !! </a:t>
            </a:r>
            <a:endParaRPr lang="pl-PL" b="1" dirty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7187" y="-142719"/>
            <a:ext cx="10058400" cy="1657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65165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2202873" y="315885"/>
            <a:ext cx="938506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cs-CZ" sz="4800" b="1" dirty="0" smtClean="0"/>
          </a:p>
          <a:p>
            <a:pPr algn="ctr"/>
            <a:endParaRPr lang="cs-CZ" sz="4800" b="1" dirty="0"/>
          </a:p>
          <a:p>
            <a:pPr algn="ctr"/>
            <a:r>
              <a:rPr lang="cs-CZ" sz="4800" b="1" dirty="0" smtClean="0"/>
              <a:t>Zadávací podmínky </a:t>
            </a:r>
            <a:r>
              <a:rPr lang="cs-CZ" sz="2000" b="1" dirty="0" smtClean="0"/>
              <a:t>(3.2. Příručky) </a:t>
            </a:r>
            <a:endParaRPr lang="cs-CZ" sz="2000" b="1" dirty="0"/>
          </a:p>
        </p:txBody>
      </p:sp>
      <p:sp>
        <p:nvSpPr>
          <p:cNvPr id="5" name="Obdélník 4"/>
          <p:cNvSpPr/>
          <p:nvPr/>
        </p:nvSpPr>
        <p:spPr>
          <a:xfrm>
            <a:off x="1562793" y="2061555"/>
            <a:ext cx="9991898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400" b="1" dirty="0" smtClean="0"/>
          </a:p>
          <a:p>
            <a:endParaRPr lang="cs-CZ" sz="2400" b="1" dirty="0"/>
          </a:p>
          <a:p>
            <a:r>
              <a:rPr lang="cs-CZ" sz="2400" b="1" dirty="0" smtClean="0"/>
              <a:t>Oznámení  výběrového řízení musí obsahovat </a:t>
            </a:r>
            <a:r>
              <a:rPr lang="cs-CZ" sz="2400" dirty="0" smtClean="0"/>
              <a:t>alespoň tyto údaje:</a:t>
            </a:r>
          </a:p>
          <a:p>
            <a:endParaRPr lang="cs-CZ" sz="2400" dirty="0" smtClean="0"/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Identifikační údaje zadavatele</a:t>
            </a:r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Název zakázky; </a:t>
            </a:r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Druh zakázky (dodávky, služby nebo stavební práce); </a:t>
            </a:r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</a:t>
            </a:r>
            <a:r>
              <a:rPr lang="cs-CZ" sz="2400" dirty="0" smtClean="0"/>
              <a:t> Lhůta a místo pro podání nabídky</a:t>
            </a:r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Předmět zakázky v podrobnostech nezbytných pro zpracování nabídky</a:t>
            </a:r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Základní hodnotící kritérium</a:t>
            </a:r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Způsob hodnocení hodnotících kritérií </a:t>
            </a:r>
            <a:r>
              <a:rPr lang="cs-CZ" dirty="0" smtClean="0"/>
              <a:t>(stanovit, jaké údaje či parametry z nabídek budou předmětem hodnocení a jakým způsobem bude hodnocení provedeno)</a:t>
            </a:r>
          </a:p>
          <a:p>
            <a:endParaRPr lang="cs-CZ" sz="2400" dirty="0" smtClean="0"/>
          </a:p>
          <a:p>
            <a:endParaRPr lang="pl-PL" sz="2400" dirty="0" smtClean="0"/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</a:t>
            </a:r>
            <a:endParaRPr lang="cs-CZ" sz="2400" dirty="0" smtClean="0"/>
          </a:p>
          <a:p>
            <a:r>
              <a:rPr lang="cs-CZ" sz="2400" dirty="0" smtClean="0"/>
              <a:t>    </a:t>
            </a:r>
          </a:p>
          <a:p>
            <a:endParaRPr lang="cs-CZ" sz="2400" dirty="0" smtClean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9121" y="64347"/>
            <a:ext cx="10058400" cy="1657037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048000" y="207818"/>
            <a:ext cx="6096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endParaRPr lang="cs-CZ" dirty="0" smtClean="0"/>
          </a:p>
        </p:txBody>
      </p:sp>
      <p:sp>
        <p:nvSpPr>
          <p:cNvPr id="3" name="Obdélník 2"/>
          <p:cNvSpPr/>
          <p:nvPr/>
        </p:nvSpPr>
        <p:spPr>
          <a:xfrm>
            <a:off x="1463039" y="1562792"/>
            <a:ext cx="10091651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>
              <a:solidFill>
                <a:schemeClr val="accent1">
                  <a:lumMod val="75000"/>
                </a:schemeClr>
              </a:solidFill>
              <a:latin typeface="Arial"/>
              <a:cs typeface="Arial"/>
            </a:endParaRPr>
          </a:p>
          <a:p>
            <a:endParaRPr lang="cs-CZ" dirty="0">
              <a:solidFill>
                <a:schemeClr val="accent1">
                  <a:lumMod val="75000"/>
                </a:schemeClr>
              </a:solidFill>
              <a:latin typeface="Arial"/>
              <a:cs typeface="Arial"/>
            </a:endParaRP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Způsob jednání s uchazeči, pokud hodlá zadavatel s uchazeči jednat</a:t>
            </a:r>
          </a:p>
          <a:p>
            <a:r>
              <a:rPr lang="cs-CZ" sz="2000" dirty="0" smtClean="0"/>
              <a:t>(viz příručka  pro zadávání zakázek)</a:t>
            </a:r>
          </a:p>
          <a:p>
            <a:r>
              <a:rPr lang="cs-CZ" sz="2400" dirty="0" smtClean="0"/>
              <a:t> 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Podmínky a požadavky na zpracování nabídky, jaké údaje týkající se </a:t>
            </a:r>
          </a:p>
          <a:p>
            <a:r>
              <a:rPr lang="cs-CZ" sz="2400" dirty="0" smtClean="0"/>
              <a:t>předmětu zakázky a jeho realizace mají uchazeči v nabídkách uvést, aby </a:t>
            </a:r>
          </a:p>
          <a:p>
            <a:r>
              <a:rPr lang="cs-CZ" sz="2400" dirty="0" smtClean="0"/>
              <a:t>mohl zadavatel posoudit soulad nabídky se zadávacími podmínkami, u </a:t>
            </a:r>
          </a:p>
          <a:p>
            <a:r>
              <a:rPr lang="cs-CZ" sz="2400" dirty="0" smtClean="0"/>
              <a:t>zakázek vyšší hodnoty je povinný požadavek zadavatele na předložení </a:t>
            </a:r>
          </a:p>
          <a:p>
            <a:r>
              <a:rPr lang="cs-CZ" sz="2400" dirty="0" smtClean="0"/>
              <a:t>návrhu smlouvy na realizaci zakázky, pokud není návrh smlouvy součástí </a:t>
            </a:r>
          </a:p>
          <a:p>
            <a:r>
              <a:rPr lang="cs-CZ" sz="2400" dirty="0" smtClean="0"/>
              <a:t>zadávacích podmínek</a:t>
            </a:r>
          </a:p>
          <a:p>
            <a:r>
              <a:rPr lang="cs-CZ" sz="2400" dirty="0" smtClean="0"/>
              <a:t> 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Požadavek na způsob zpracování nabídkové ceny</a:t>
            </a:r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 • </a:t>
            </a:r>
            <a:r>
              <a:rPr lang="cs-CZ" sz="2400" dirty="0" smtClean="0"/>
              <a:t>Doba a místo plnění zakázky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5870" y="25630"/>
            <a:ext cx="10058400" cy="1657037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1468582" y="831273"/>
            <a:ext cx="9836727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>
              <a:solidFill>
                <a:srgbClr val="00B0F0"/>
              </a:solidFill>
              <a:latin typeface="Arial"/>
              <a:cs typeface="Arial"/>
            </a:endParaRPr>
          </a:p>
          <a:p>
            <a:endParaRPr lang="cs-CZ" dirty="0">
              <a:solidFill>
                <a:srgbClr val="00B0F0"/>
              </a:solidFill>
              <a:latin typeface="Arial"/>
              <a:cs typeface="Arial"/>
            </a:endParaRPr>
          </a:p>
          <a:p>
            <a:endParaRPr lang="cs-CZ" dirty="0" smtClean="0">
              <a:solidFill>
                <a:srgbClr val="00B0F0"/>
              </a:solidFill>
              <a:latin typeface="Arial"/>
              <a:cs typeface="Arial"/>
            </a:endParaRPr>
          </a:p>
          <a:p>
            <a:r>
              <a:rPr lang="cs-CZ" dirty="0" smtClean="0">
                <a:solidFill>
                  <a:srgbClr val="00B0F0"/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Požadavky na varianty nabídek, pokud je zadavatel připouští</a:t>
            </a:r>
            <a:endParaRPr lang="cs-CZ" sz="2400" dirty="0" smtClean="0">
              <a:cs typeface="Arial"/>
            </a:endParaRPr>
          </a:p>
          <a:p>
            <a:r>
              <a:rPr lang="cs-CZ" sz="2400" dirty="0" smtClean="0">
                <a:cs typeface="Arial"/>
              </a:rPr>
              <a:t>  </a:t>
            </a:r>
            <a:r>
              <a:rPr lang="cs-CZ" sz="2400" dirty="0" smtClean="0">
                <a:solidFill>
                  <a:srgbClr val="00B0F0"/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Poskytování dodatečných informací dle  bodu „dodatečné informace“</a:t>
            </a:r>
          </a:p>
          <a:p>
            <a:endParaRPr lang="cs-CZ" sz="2400" b="1" dirty="0" smtClean="0"/>
          </a:p>
          <a:p>
            <a:r>
              <a:rPr lang="cs-CZ" sz="2400" b="1" dirty="0" smtClean="0"/>
              <a:t>Zadávací podmínky mohou dále obsahovat</a:t>
            </a:r>
            <a:endParaRPr lang="cs-CZ" sz="2400" dirty="0" smtClean="0">
              <a:cs typeface="Arial"/>
            </a:endParaRPr>
          </a:p>
          <a:p>
            <a:endParaRPr lang="cs-CZ" sz="2400" dirty="0" smtClean="0">
              <a:cs typeface="Arial"/>
            </a:endParaRPr>
          </a:p>
          <a:p>
            <a:r>
              <a:rPr lang="cs-CZ" sz="2400" dirty="0" smtClean="0">
                <a:solidFill>
                  <a:srgbClr val="00B0F0"/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Požadavky na prokázání kvalifikace uchazeče, pokud zadavatel požadavky </a:t>
            </a:r>
          </a:p>
          <a:p>
            <a:r>
              <a:rPr lang="cs-CZ" sz="2400" dirty="0" smtClean="0"/>
              <a:t>na kvalifikaci stanoví, musí tyto stanovit v souladu s § 53 odst. 4 ZZVZ</a:t>
            </a:r>
          </a:p>
          <a:p>
            <a:r>
              <a:rPr lang="cs-CZ" sz="2400" dirty="0" smtClean="0">
                <a:solidFill>
                  <a:srgbClr val="00B0F0"/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Obchodní podmínky, včetně platebních podmínek nebo závazný vzor </a:t>
            </a:r>
          </a:p>
          <a:p>
            <a:r>
              <a:rPr lang="cs-CZ" sz="2400" dirty="0" smtClean="0"/>
              <a:t>smlouvy na plnění zakázky </a:t>
            </a:r>
          </a:p>
          <a:p>
            <a:r>
              <a:rPr lang="cs-CZ" sz="2400" dirty="0" smtClean="0">
                <a:solidFill>
                  <a:srgbClr val="00B0F0"/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Požadavky na specifikaci případných poddodavatelů (identifikační údaje) </a:t>
            </a:r>
          </a:p>
          <a:p>
            <a:r>
              <a:rPr lang="cs-CZ" sz="2400" dirty="0" smtClean="0"/>
              <a:t>a věcné vymezení plnění dodaného jejich prostřednictvím</a:t>
            </a:r>
            <a:endParaRPr lang="cs-CZ" sz="2400" dirty="0" smtClean="0">
              <a:cs typeface="Arial"/>
            </a:endParaRPr>
          </a:p>
          <a:p>
            <a:endParaRPr lang="cs-CZ" sz="2400" dirty="0" smtClean="0">
              <a:cs typeface="Arial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8582" y="-68656"/>
            <a:ext cx="10058400" cy="1657037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b="1" dirty="0" smtClean="0"/>
              <a:t>Lhůta pro podání nabídek a vysvětlení zadávacích podmínek </a:t>
            </a:r>
            <a:r>
              <a:rPr lang="cs-CZ" sz="2000" b="1" dirty="0" smtClean="0"/>
              <a:t>(3.3. Příručky)</a:t>
            </a:r>
            <a:endParaRPr lang="cs-CZ" sz="2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Lhůta je stanovena s ohledem na předmět zakázky, začíná se počítat od následujícího dne uveřejnění oznámení o zahájení výběrového řízení</a:t>
            </a:r>
          </a:p>
          <a:p>
            <a:r>
              <a:rPr lang="cs-CZ" dirty="0" smtClean="0"/>
              <a:t>Lhůty  min. 10  kalendářních dní (raději více) </a:t>
            </a:r>
          </a:p>
          <a:p>
            <a:r>
              <a:rPr lang="cs-CZ" dirty="0" smtClean="0"/>
              <a:t>Dodavatel je oprávněn po zadavateli požadovat písemné vysvětlení zadávacích podmínek, tato žádost musí být doručena zadavateli nejpozději 4 pracovní dny před uplynutím lhůty pro podání nabídek.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6940" y="-94938"/>
            <a:ext cx="10058400" cy="1657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99869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Doručení nabídek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 elektronické podobě (e-mailem) – musí být zajištěny tak, aby před stanovenými lhůtami nikdo nemohl mít k nabídkám přístup - </a:t>
            </a:r>
            <a:r>
              <a:rPr lang="cs-CZ" b="1" dirty="0" smtClean="0">
                <a:solidFill>
                  <a:srgbClr val="FF0000"/>
                </a:solidFill>
              </a:rPr>
              <a:t>nesmí být otevřeny  dřív, než uplyne lhůta pro podání  nabídek !!!!</a:t>
            </a:r>
          </a:p>
          <a:p>
            <a:r>
              <a:rPr lang="cs-CZ" b="1" dirty="0" smtClean="0"/>
              <a:t>Poštou  v obálce  s nápisem neotevírat – název zakázky  - otevřít až po lhůtě pro podání </a:t>
            </a:r>
          </a:p>
          <a:p>
            <a:r>
              <a:rPr lang="cs-CZ" b="1" dirty="0" smtClean="0"/>
              <a:t>Osobně  - v obálce </a:t>
            </a:r>
            <a:r>
              <a:rPr lang="cs-CZ" b="1" dirty="0"/>
              <a:t>s nápisem neotevírat – název zakázky  - otevřít až po lhůtě pro podání </a:t>
            </a:r>
          </a:p>
          <a:p>
            <a:endParaRPr lang="cs-CZ" b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4307" y="0"/>
            <a:ext cx="10058400" cy="1657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01252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Otevírání obálek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a) zadavatel,</a:t>
            </a:r>
          </a:p>
          <a:p>
            <a:r>
              <a:rPr lang="cs-CZ" dirty="0"/>
              <a:t>b) jiná osoba, pověřená zadavatelem (dále jen „pověřená osoba“), </a:t>
            </a:r>
            <a:r>
              <a:rPr lang="cs-CZ" dirty="0" smtClean="0"/>
              <a:t>tímto způsobem </a:t>
            </a:r>
            <a:r>
              <a:rPr lang="cs-CZ" dirty="0"/>
              <a:t>je možné posuzovat a hodnotit pouze zakázky malé hodnoty nebo</a:t>
            </a:r>
          </a:p>
          <a:p>
            <a:r>
              <a:rPr lang="cs-CZ" b="1" dirty="0"/>
              <a:t>c) hodnotící komise, která má alespoň 3 členy, kterou jmenuje zadavatel</a:t>
            </a:r>
            <a:r>
              <a:rPr lang="cs-CZ" b="1" dirty="0" smtClean="0"/>
              <a:t>.( třeba u obcí) </a:t>
            </a:r>
            <a:endParaRPr lang="cs-CZ" b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5994" y="-94938"/>
            <a:ext cx="10058400" cy="1657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9657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685801"/>
            <a:ext cx="10018713" cy="1159624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/>
              <a:t/>
            </a:r>
            <a:br>
              <a:rPr lang="cs-CZ" b="1" dirty="0"/>
            </a:b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Zásady postupu zadavatele</a:t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712423"/>
            <a:ext cx="10018713" cy="4078778"/>
          </a:xfrm>
        </p:spPr>
        <p:txBody>
          <a:bodyPr>
            <a:normAutofit/>
          </a:bodyPr>
          <a:lstStyle/>
          <a:p>
            <a:r>
              <a:rPr lang="cs-CZ" dirty="0" smtClean="0"/>
              <a:t>Zadavatel nesmí omezovat účast ve výběrovém řízení těm dodavatelům, kteří mají sídlo nebo místo podnikání v jiném členském státě Evropské unie</a:t>
            </a:r>
          </a:p>
          <a:p>
            <a:r>
              <a:rPr lang="cs-CZ" dirty="0" smtClean="0"/>
              <a:t>Zadavatel NESMÍ oslovit  k podání nabídky  osobu  blízkou, spřízněnou, majetkově propojenou</a:t>
            </a:r>
          </a:p>
          <a:p>
            <a:r>
              <a:rPr lang="cs-CZ" dirty="0" smtClean="0"/>
              <a:t>Oslovené firmy  nesmí být propojeny </a:t>
            </a:r>
          </a:p>
          <a:p>
            <a:r>
              <a:rPr lang="cs-CZ" dirty="0" smtClean="0"/>
              <a:t>Zadavatel je povinen při zadávání zakázky dodržovat zásady transparentnosti a přiměřenosti (rovné zacházení a zákaz diskriminace)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6816" y="229986"/>
            <a:ext cx="10058400" cy="1482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81970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Hodnocení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125683"/>
            <a:ext cx="10018713" cy="3764478"/>
          </a:xfrm>
        </p:spPr>
        <p:txBody>
          <a:bodyPr>
            <a:normAutofit fontScale="92500"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Vždy musí být sepsán protokol o otevírání obálek, posouzení a hodnocení nabídek – viz vzor </a:t>
            </a:r>
          </a:p>
          <a:p>
            <a:r>
              <a:rPr lang="cs-CZ" dirty="0" smtClean="0"/>
              <a:t>Osoby, které vybírají musí být nepodjaté a zachovávat mlčenlivost  (komise), případně  najatá agentura (smlouva)</a:t>
            </a:r>
          </a:p>
          <a:p>
            <a:r>
              <a:rPr lang="cs-CZ" dirty="0" smtClean="0"/>
              <a:t>1) posouzení zda je nabídka v souladu se zadávací dokumentací</a:t>
            </a:r>
          </a:p>
          <a:p>
            <a:r>
              <a:rPr lang="cs-CZ" dirty="0" smtClean="0"/>
              <a:t>2) </a:t>
            </a:r>
            <a:r>
              <a:rPr lang="cs-CZ" dirty="0"/>
              <a:t>Jestliže je nabídka shledána jako nejasná nebo neúplná, může být </a:t>
            </a:r>
            <a:r>
              <a:rPr lang="cs-CZ" dirty="0" smtClean="0"/>
              <a:t>uchazeč vyzván </a:t>
            </a:r>
            <a:r>
              <a:rPr lang="cs-CZ" dirty="0"/>
              <a:t>k jejímu doplnění nebo objasnění. Doplněním nebo objasněním </a:t>
            </a:r>
            <a:r>
              <a:rPr lang="cs-CZ" dirty="0" smtClean="0"/>
              <a:t>nabídek  </a:t>
            </a:r>
            <a:r>
              <a:rPr lang="cs-CZ" b="1" dirty="0" smtClean="0">
                <a:solidFill>
                  <a:srgbClr val="FF0000"/>
                </a:solidFill>
              </a:rPr>
              <a:t>nesmí </a:t>
            </a:r>
            <a:r>
              <a:rPr lang="cs-CZ" b="1" dirty="0">
                <a:solidFill>
                  <a:srgbClr val="FF0000"/>
                </a:solidFill>
              </a:rPr>
              <a:t>být změněna nabídková cena 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a/nebo </a:t>
            </a:r>
            <a:r>
              <a:rPr lang="cs-CZ" dirty="0"/>
              <a:t>údaje a informace, které </a:t>
            </a:r>
            <a:r>
              <a:rPr lang="cs-CZ" dirty="0" smtClean="0"/>
              <a:t>jsou předmětem </a:t>
            </a:r>
            <a:r>
              <a:rPr lang="cs-CZ" dirty="0"/>
              <a:t>hodnocení.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4310" y="-94938"/>
            <a:ext cx="10058400" cy="1657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04211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Hodnocení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Hodnocení nabídek provádí zadavatel, hodnotící komise nebo pověřená </a:t>
            </a:r>
            <a:r>
              <a:rPr lang="cs-CZ" dirty="0" smtClean="0"/>
              <a:t>osoba podle </a:t>
            </a:r>
            <a:r>
              <a:rPr lang="cs-CZ" dirty="0"/>
              <a:t>hodnotících kritérií uvedených v zadávacích podmínkách. Jako </a:t>
            </a:r>
            <a:r>
              <a:rPr lang="cs-CZ" dirty="0" smtClean="0"/>
              <a:t>nejvhodnější nabídku </a:t>
            </a:r>
            <a:r>
              <a:rPr lang="cs-CZ" dirty="0"/>
              <a:t>vyhodnotí ekonomicky nejvýhodnější nabídku nebo nabídku s </a:t>
            </a:r>
            <a:r>
              <a:rPr lang="cs-CZ" dirty="0" smtClean="0"/>
              <a:t>nejnižší nabídkovou </a:t>
            </a:r>
            <a:r>
              <a:rPr lang="cs-CZ" dirty="0"/>
              <a:t>cenou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7310" y="67144"/>
            <a:ext cx="10058400" cy="1657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80186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Oznámení o výsledku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O výsledku výběrového řízení musejí být </a:t>
            </a:r>
            <a:r>
              <a:rPr lang="cs-CZ" b="1" dirty="0"/>
              <a:t>bez zbytečného odkladu </a:t>
            </a:r>
            <a:r>
              <a:rPr lang="cs-CZ" b="1" dirty="0" smtClean="0"/>
              <a:t>informováni všichni </a:t>
            </a:r>
            <a:r>
              <a:rPr lang="cs-CZ" b="1" dirty="0"/>
              <a:t>uchazeči, kteří podali nabídky </a:t>
            </a:r>
            <a:r>
              <a:rPr lang="cs-CZ" dirty="0"/>
              <a:t>ve lhůtě pro podání nabídek a </a:t>
            </a:r>
            <a:r>
              <a:rPr lang="cs-CZ" dirty="0" smtClean="0"/>
              <a:t>jejichž nabídka </a:t>
            </a:r>
            <a:r>
              <a:rPr lang="cs-CZ" b="1" dirty="0"/>
              <a:t>nebyla v</a:t>
            </a:r>
            <a:r>
              <a:rPr lang="cs-CZ" dirty="0"/>
              <a:t>yřazena z výběrového </a:t>
            </a:r>
            <a:r>
              <a:rPr lang="cs-CZ" dirty="0" smtClean="0"/>
              <a:t>řízení.</a:t>
            </a:r>
          </a:p>
          <a:p>
            <a:r>
              <a:rPr lang="cs-CZ" dirty="0" smtClean="0"/>
              <a:t>Oznámení </a:t>
            </a:r>
            <a:r>
              <a:rPr lang="cs-CZ" dirty="0"/>
              <a:t>o výsledku </a:t>
            </a:r>
            <a:r>
              <a:rPr lang="cs-CZ" dirty="0" smtClean="0"/>
              <a:t>výběrového řízení </a:t>
            </a:r>
            <a:r>
              <a:rPr lang="cs-CZ" dirty="0"/>
              <a:t>musí obsahovat min. následující informace: identifikační údaje </a:t>
            </a:r>
            <a:r>
              <a:rPr lang="cs-CZ" dirty="0" smtClean="0"/>
              <a:t>uchazečů, jejichž </a:t>
            </a:r>
            <a:r>
              <a:rPr lang="cs-CZ" dirty="0"/>
              <a:t>nabídka byla hodnocena, výsledek hodnocení nabídek, z něhož je </a:t>
            </a:r>
            <a:r>
              <a:rPr lang="cs-CZ" dirty="0" smtClean="0"/>
              <a:t>zřejmé pořadí </a:t>
            </a:r>
            <a:r>
              <a:rPr lang="cs-CZ" dirty="0"/>
              <a:t>nabídek</a:t>
            </a:r>
            <a:r>
              <a:rPr lang="cs-CZ" b="1" dirty="0"/>
              <a:t>. Tato informace musí být zaslána písemně, a to buď </a:t>
            </a:r>
            <a:r>
              <a:rPr lang="cs-CZ" b="1" dirty="0" smtClean="0"/>
              <a:t>dopisem, nebo </a:t>
            </a:r>
            <a:r>
              <a:rPr lang="cs-CZ" b="1" dirty="0"/>
              <a:t>elektronicky (odeslání musí být schopen zadavatel prokázat – </a:t>
            </a:r>
            <a:r>
              <a:rPr lang="cs-CZ" b="1" dirty="0" smtClean="0"/>
              <a:t>dodejka, podací </a:t>
            </a:r>
            <a:r>
              <a:rPr lang="cs-CZ" b="1" dirty="0"/>
              <a:t>lístek, předávací protokol, emailovou doručenkou spolu s odeslaným </a:t>
            </a:r>
            <a:r>
              <a:rPr lang="cs-CZ" b="1" dirty="0" smtClean="0"/>
              <a:t>emailem apod.)</a:t>
            </a:r>
          </a:p>
          <a:p>
            <a:r>
              <a:rPr lang="cs-CZ" b="1" dirty="0" smtClean="0"/>
              <a:t>Pokud je ve výběrovém řízení jediný účastník, může být zadavatelem vybrán bez provedení hodnocení.</a:t>
            </a:r>
            <a:endParaRPr lang="cs-CZ" b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6118" y="0"/>
            <a:ext cx="10058400" cy="1657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52136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Smlouva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Uzavřít  s  vítězným uchazečem – pokud nereaguje na vyzvání (odmítne uzavřít smlouvu), osloví druhého   </a:t>
            </a:r>
            <a:r>
              <a:rPr lang="cs-CZ" dirty="0" err="1" smtClean="0"/>
              <a:t>atd</a:t>
            </a:r>
            <a:r>
              <a:rPr lang="cs-CZ" dirty="0" smtClean="0"/>
              <a:t>…</a:t>
            </a:r>
          </a:p>
          <a:p>
            <a:r>
              <a:rPr lang="cs-CZ" dirty="0" smtClean="0"/>
              <a:t>Smlouva náležitosti – viz vzor…</a:t>
            </a:r>
          </a:p>
          <a:p>
            <a:r>
              <a:rPr lang="cs-CZ" dirty="0" smtClean="0"/>
              <a:t>Smlouva musí být písemná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8998" y="0"/>
            <a:ext cx="10058400" cy="1657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9556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Smlouva – náležitosti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a) označení smluvních stran vč. IČ a DIČ pokud jsou přiděleny;</a:t>
            </a:r>
          </a:p>
          <a:p>
            <a:r>
              <a:rPr lang="cs-CZ" b="1" dirty="0"/>
              <a:t>b) předmět plnění (konkretizovaný kvantitativně i kvalitativně);</a:t>
            </a:r>
          </a:p>
          <a:p>
            <a:r>
              <a:rPr lang="cs-CZ" b="1" dirty="0"/>
              <a:t>c) cena bez DPH, vč. DPH a uvedení samotného DPH, příp. uvést, že</a:t>
            </a:r>
          </a:p>
          <a:p>
            <a:pPr marL="0" indent="0">
              <a:buNone/>
            </a:pPr>
            <a:r>
              <a:rPr lang="cs-CZ" b="1" dirty="0"/>
              <a:t>dodavatel není plátcem DPH, platební podmínky;</a:t>
            </a:r>
          </a:p>
          <a:p>
            <a:r>
              <a:rPr lang="cs-CZ" b="1" dirty="0"/>
              <a:t>d) doba a místo plnění;</a:t>
            </a:r>
          </a:p>
          <a:p>
            <a:r>
              <a:rPr lang="cs-CZ" b="1" dirty="0"/>
              <a:t>e) další obligatorní náležitosti dle zákona č. 89/2012 Sb., občanského</a:t>
            </a:r>
          </a:p>
          <a:p>
            <a:r>
              <a:rPr lang="cs-CZ" b="1" dirty="0"/>
              <a:t>zákoníku.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4310" y="-94938"/>
            <a:ext cx="10058400" cy="1657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96209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/>
            </a:r>
            <a:br>
              <a:rPr lang="cs-CZ" dirty="0" smtClean="0">
                <a:solidFill>
                  <a:srgbClr val="FF0000"/>
                </a:solidFill>
              </a:rPr>
            </a:br>
            <a:r>
              <a:rPr lang="cs-CZ" dirty="0" smtClean="0">
                <a:solidFill>
                  <a:srgbClr val="FF0000"/>
                </a:solidFill>
              </a:rPr>
              <a:t>Pozor  u smluv – nebezpečí 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Zadavatel </a:t>
            </a:r>
            <a:r>
              <a:rPr lang="cs-CZ" b="1" dirty="0"/>
              <a:t>nesmí umožnit podstatnou změnu práv a povinností </a:t>
            </a:r>
            <a:r>
              <a:rPr lang="cs-CZ" dirty="0"/>
              <a:t>vyplývajících </a:t>
            </a:r>
            <a:r>
              <a:rPr lang="cs-CZ" dirty="0" smtClean="0"/>
              <a:t>ze smlouvy</a:t>
            </a:r>
            <a:r>
              <a:rPr lang="cs-CZ" dirty="0"/>
              <a:t>, kterou uzavřel na plnění zakázky. Za podstatnou se považuje </a:t>
            </a:r>
            <a:r>
              <a:rPr lang="cs-CZ" dirty="0" smtClean="0"/>
              <a:t>taková změna</a:t>
            </a:r>
            <a:r>
              <a:rPr lang="cs-CZ" dirty="0"/>
              <a:t>, která by</a:t>
            </a:r>
          </a:p>
          <a:p>
            <a:r>
              <a:rPr lang="cs-CZ" dirty="0"/>
              <a:t>a) </a:t>
            </a:r>
            <a:r>
              <a:rPr lang="cs-CZ" dirty="0" smtClean="0"/>
              <a:t>umožnila účast jiných dodavatelů nebo by mohla ovlivnit výběr dodavatele v původním výběrovém řízení, pokud by zadávací podmínky původního výběrového řízení odpovídaly této změně</a:t>
            </a:r>
            <a:endParaRPr lang="cs-CZ" dirty="0"/>
          </a:p>
          <a:p>
            <a:r>
              <a:rPr lang="cs-CZ" dirty="0"/>
              <a:t>b) </a:t>
            </a:r>
            <a:r>
              <a:rPr lang="cs-CZ" dirty="0" smtClean="0"/>
              <a:t>měnila ekonomickou rovnováhu závazku ze smlouvy ve prospěch vybraného dodavatele</a:t>
            </a:r>
            <a:endParaRPr lang="cs-CZ" dirty="0"/>
          </a:p>
          <a:p>
            <a:r>
              <a:rPr lang="cs-CZ" dirty="0"/>
              <a:t>c) </a:t>
            </a:r>
            <a:r>
              <a:rPr lang="cs-CZ" dirty="0" smtClean="0"/>
              <a:t>vedla k významnému rozšíření rozsahu plnění veřejné zakázky</a:t>
            </a:r>
            <a:endParaRPr lang="cs-CZ" dirty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4310" y="-94938"/>
            <a:ext cx="10058400" cy="1657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95742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Doložení výběrového řízení  - dotace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 SZIF  - do určeného data přes portál farmáře</a:t>
            </a:r>
          </a:p>
          <a:p>
            <a:r>
              <a:rPr lang="cs-CZ" dirty="0" smtClean="0"/>
              <a:t>U IROP, OPZ, OPŽP – prostřednictvím aplikace ISKP před vydáním právního aktu 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8874" y="-94938"/>
            <a:ext cx="10058400" cy="1657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85011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91189" y="388916"/>
            <a:ext cx="10018713" cy="1752599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Děkuji za pozornost 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1876301"/>
            <a:ext cx="10018713" cy="3914899"/>
          </a:xfrm>
        </p:spPr>
        <p:txBody>
          <a:bodyPr/>
          <a:lstStyle/>
          <a:p>
            <a:r>
              <a:rPr lang="cs-CZ" dirty="0" smtClean="0"/>
              <a:t>Konzultuje (SZIF, MAS), řiďte se metodikou , přeji Vám, ať nemáte žádný problém !!!</a:t>
            </a:r>
          </a:p>
          <a:p>
            <a:r>
              <a:rPr lang="cs-CZ" dirty="0" smtClean="0"/>
              <a:t>Kontakt :</a:t>
            </a:r>
          </a:p>
          <a:p>
            <a:r>
              <a:rPr lang="cs-CZ" dirty="0" smtClean="0">
                <a:hlinkClick r:id="rId2"/>
              </a:rPr>
              <a:t>Vosahlikova.masls@seznam.cz</a:t>
            </a:r>
            <a:r>
              <a:rPr lang="cs-CZ" dirty="0" smtClean="0"/>
              <a:t>  </a:t>
            </a:r>
            <a:r>
              <a:rPr lang="cs-CZ" dirty="0"/>
              <a:t>, </a:t>
            </a:r>
            <a:r>
              <a:rPr lang="cs-CZ" dirty="0" smtClean="0"/>
              <a:t> tel . 775 163 690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659" y="4144488"/>
            <a:ext cx="3769984" cy="1962397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1189" y="-96421"/>
            <a:ext cx="10058400" cy="1657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2045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Nové zásady postupu zadavatele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Zadavatel při vytváření zadávacích podmínek, hodnocení nabídek a výběru dodavatele je povinen za předpokladu, že to bude vzhledem k povaze a smyslu zakázky možné, dodržovat zásady sociálně odpovědného zadávání, environmentálně odpovědného zadávání a inovací. (novela zákona 134/2016 Sb. ZZVZ)</a:t>
            </a:r>
            <a:endParaRPr lang="cs-CZ" dirty="0"/>
          </a:p>
          <a:p>
            <a:r>
              <a:rPr lang="cs-CZ" dirty="0" smtClean="0">
                <a:solidFill>
                  <a:srgbClr val="FF0000"/>
                </a:solidFill>
              </a:rPr>
              <a:t>Zadavatel je povinen svůj postup řádně odůvodnit. Bude muset být schopen obhájit, proč a jak byly zásady zohledněny, případně proč nové zásady zohledněny nebyly. (vzor KL)</a:t>
            </a:r>
            <a:endParaRPr lang="cs-CZ" dirty="0">
              <a:solidFill>
                <a:srgbClr val="FF000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539" y="-91440"/>
            <a:ext cx="10058400" cy="1554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3335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479665" y="1551710"/>
            <a:ext cx="1019140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400" dirty="0" smtClean="0"/>
          </a:p>
          <a:p>
            <a:r>
              <a:rPr lang="cs-CZ" sz="2400" dirty="0" smtClean="0"/>
              <a:t> </a:t>
            </a:r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</a:t>
            </a:r>
            <a:r>
              <a:rPr lang="cs-CZ" sz="2400" dirty="0" smtClean="0">
                <a:latin typeface="Arial"/>
                <a:cs typeface="Arial"/>
              </a:rPr>
              <a:t> </a:t>
            </a:r>
            <a:r>
              <a:rPr lang="cs-CZ" sz="2400" dirty="0" smtClean="0"/>
              <a:t>A) </a:t>
            </a:r>
            <a:r>
              <a:rPr lang="cs-CZ" sz="2400" b="1" dirty="0" smtClean="0"/>
              <a:t>Zakázkou na dodávky </a:t>
            </a:r>
            <a:r>
              <a:rPr lang="cs-CZ" sz="2400" dirty="0" smtClean="0"/>
              <a:t>je zakázka, jejímž předmětem je pořízení věcí, zvířat nebo ovladatelných přírodních sil, pokud nejsou součástí zakázky na stavební práce . Pořízením se rozumí zejména koupě, nájem nebo pacht</a:t>
            </a:r>
          </a:p>
          <a:p>
            <a:endParaRPr lang="cs-CZ" sz="2400" dirty="0"/>
          </a:p>
          <a:p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</a:t>
            </a:r>
            <a:r>
              <a:rPr lang="cs-CZ" sz="2400" dirty="0"/>
              <a:t>B) </a:t>
            </a:r>
            <a:r>
              <a:rPr lang="cs-CZ" sz="2400" b="1" dirty="0"/>
              <a:t>Zakázkou na stavební práce </a:t>
            </a:r>
            <a:r>
              <a:rPr lang="cs-CZ" sz="2400" dirty="0"/>
              <a:t>je zakázka, jejímž předmětem je zhotovení stavby, nebo poskytnutí souvisejících projektových činností, pokud jsou zadávány společně se stavebními pracemi. </a:t>
            </a:r>
          </a:p>
          <a:p>
            <a:endParaRPr lang="cs-CZ" sz="2400" dirty="0"/>
          </a:p>
          <a:p>
            <a:r>
              <a:rPr lang="cs-CZ" sz="2400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/>
              <a:t>Za zakázku na stavební práce se považují rovněž stavební práce pořizované s využitím zprostředkovatelských nebo podobných služeb, které zadavateli </a:t>
            </a:r>
          </a:p>
          <a:p>
            <a:r>
              <a:rPr lang="cs-CZ" sz="2400" dirty="0"/>
              <a:t>poskytuje jiná osoba</a:t>
            </a:r>
            <a:r>
              <a:rPr lang="cs-CZ" sz="2400" dirty="0" smtClean="0"/>
              <a:t>.</a:t>
            </a:r>
          </a:p>
          <a:p>
            <a:endParaRPr lang="cs-CZ" sz="2400" dirty="0" smtClean="0"/>
          </a:p>
          <a:p>
            <a:endParaRPr lang="cs-CZ" sz="2400" dirty="0" smtClean="0"/>
          </a:p>
        </p:txBody>
      </p:sp>
      <p:sp>
        <p:nvSpPr>
          <p:cNvPr id="3" name="Obdélník 2"/>
          <p:cNvSpPr/>
          <p:nvPr/>
        </p:nvSpPr>
        <p:spPr>
          <a:xfrm>
            <a:off x="4641915" y="554182"/>
            <a:ext cx="416957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cs-CZ" sz="4800" b="1" dirty="0" smtClean="0"/>
          </a:p>
          <a:p>
            <a:pPr algn="ctr"/>
            <a:r>
              <a:rPr lang="cs-CZ" sz="4800" b="1" dirty="0" smtClean="0"/>
              <a:t>Zakázka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407" y="-105327"/>
            <a:ext cx="10058400" cy="1657037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241964" y="598516"/>
            <a:ext cx="774746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cs-CZ" sz="4800" b="1" dirty="0" smtClean="0"/>
          </a:p>
          <a:p>
            <a:pPr algn="ctr"/>
            <a:r>
              <a:rPr lang="cs-CZ" sz="4800" b="1" dirty="0" smtClean="0"/>
              <a:t>Zakázka</a:t>
            </a:r>
          </a:p>
        </p:txBody>
      </p:sp>
      <p:sp>
        <p:nvSpPr>
          <p:cNvPr id="4" name="Obdélník 3"/>
          <p:cNvSpPr/>
          <p:nvPr/>
        </p:nvSpPr>
        <p:spPr>
          <a:xfrm>
            <a:off x="1282535" y="1443841"/>
            <a:ext cx="10153403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400" dirty="0" smtClean="0">
              <a:solidFill>
                <a:schemeClr val="accent1">
                  <a:lumMod val="75000"/>
                </a:schemeClr>
              </a:solidFill>
              <a:latin typeface="Arial"/>
              <a:cs typeface="Arial"/>
            </a:endParaRPr>
          </a:p>
          <a:p>
            <a:endParaRPr lang="cs-CZ" sz="2400" dirty="0" smtClean="0">
              <a:solidFill>
                <a:schemeClr val="accent1">
                  <a:lumMod val="75000"/>
                </a:schemeClr>
              </a:solidFill>
              <a:latin typeface="Arial"/>
              <a:cs typeface="Arial"/>
            </a:endParaRPr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</a:t>
            </a:r>
            <a:r>
              <a:rPr lang="cs-CZ" sz="2400" dirty="0"/>
              <a:t>C ) </a:t>
            </a:r>
            <a:r>
              <a:rPr lang="cs-CZ" sz="2400" b="1" dirty="0"/>
              <a:t>Zakázkou na služby </a:t>
            </a:r>
            <a:r>
              <a:rPr lang="cs-CZ" sz="2400" dirty="0"/>
              <a:t>je zakázka, jejímž předmětem je poskytování jiných činností, než uvedených v písm. A </a:t>
            </a:r>
            <a:r>
              <a:rPr lang="cs-CZ" sz="2400" dirty="0" err="1"/>
              <a:t>a</a:t>
            </a:r>
            <a:r>
              <a:rPr lang="cs-CZ" sz="2400" dirty="0"/>
              <a:t> B.</a:t>
            </a:r>
          </a:p>
          <a:p>
            <a:r>
              <a:rPr lang="cs-CZ" sz="2400" dirty="0"/>
              <a:t> 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/>
              <a:t>Zakázky, které v sobě zahrnují více druhů zakázek, se zadávají v souladu </a:t>
            </a:r>
          </a:p>
          <a:p>
            <a:r>
              <a:rPr lang="cs-CZ" sz="2400" dirty="0"/>
              <a:t>s pravidly platnými pro druh zakázky odpovídající hlavnímu předmětu této </a:t>
            </a:r>
          </a:p>
          <a:p>
            <a:r>
              <a:rPr lang="cs-CZ" sz="2400" dirty="0"/>
              <a:t>zakázky. Obsahují-li zakázky dodávky i služby a nejedná se o zakázku na </a:t>
            </a:r>
          </a:p>
          <a:p>
            <a:r>
              <a:rPr lang="cs-CZ" sz="2400" dirty="0"/>
              <a:t>stavební práce, určí se hlavní předmět podle části předmětu zakázky s vyšší </a:t>
            </a:r>
          </a:p>
          <a:p>
            <a:r>
              <a:rPr lang="cs-CZ" sz="2400" dirty="0"/>
              <a:t>předpokládanou hodnotou. V ostatních případech se hlavní předmět určí podle základního účelu zakázky</a:t>
            </a:r>
            <a:r>
              <a:rPr lang="cs-CZ" dirty="0"/>
              <a:t>. </a:t>
            </a:r>
            <a:endParaRPr lang="cs-CZ" dirty="0" smtClean="0"/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>
                <a:solidFill>
                  <a:srgbClr val="FF0000"/>
                </a:solidFill>
              </a:rPr>
              <a:t>Do zakázek na stavební práce by se neměly neodůvodněně zahrnovat technologie či stroje (dodávky), které nejsou nijak nutné ke zhotovení/rekonstrukci dané stavby, nejsou do ní nijak zabudovány či s ní jinak pevně spojeny.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2535" y="-101908"/>
            <a:ext cx="10058400" cy="1657037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743200" y="498761"/>
            <a:ext cx="837922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cs-CZ" sz="4800" b="1" dirty="0" smtClean="0"/>
          </a:p>
          <a:p>
            <a:pPr algn="ctr"/>
            <a:r>
              <a:rPr lang="cs-CZ" sz="4800" b="1" dirty="0" smtClean="0"/>
              <a:t>Stanovení předmětu zakázky</a:t>
            </a:r>
            <a:endParaRPr lang="cs-CZ" sz="4800" b="1" dirty="0"/>
          </a:p>
        </p:txBody>
      </p:sp>
      <p:sp>
        <p:nvSpPr>
          <p:cNvPr id="3" name="Obdélník 2"/>
          <p:cNvSpPr/>
          <p:nvPr/>
        </p:nvSpPr>
        <p:spPr>
          <a:xfrm>
            <a:off x="1233055" y="1219201"/>
            <a:ext cx="10404763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>
              <a:solidFill>
                <a:schemeClr val="accent1">
                  <a:lumMod val="75000"/>
                </a:schemeClr>
              </a:solidFill>
              <a:latin typeface="Arial"/>
              <a:cs typeface="Arial"/>
            </a:endParaRP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Při určení předmětu zakázky není přípustné uvádět v zadávacích podmínkách </a:t>
            </a:r>
          </a:p>
          <a:p>
            <a:r>
              <a:rPr lang="cs-CZ" sz="2400" dirty="0" smtClean="0"/>
              <a:t>požadavky nebo odkazy na specifická označení , typy a průmyslové vzory (Zetor, Bosch……) </a:t>
            </a:r>
          </a:p>
          <a:p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/>
              <a:t>Takový odkaz lze výjimečně připustit, pokud:</a:t>
            </a:r>
          </a:p>
          <a:p>
            <a:r>
              <a:rPr lang="cs-CZ" sz="2400" dirty="0" smtClean="0"/>
              <a:t>- by bez jeho použití, nebylo možné dostatečně přesně a srozumitelně určit </a:t>
            </a:r>
          </a:p>
          <a:p>
            <a:r>
              <a:rPr lang="cs-CZ" sz="2400" dirty="0" smtClean="0"/>
              <a:t>předmět zakázky, zadavatel však zároveň musí v zadávacích podmínkách </a:t>
            </a:r>
          </a:p>
          <a:p>
            <a:r>
              <a:rPr lang="cs-CZ" sz="2400" dirty="0" smtClean="0"/>
              <a:t>výslovně umožnit pro plnění zakázky použití i jiných, kvalitativně a technicky obdobných řešení </a:t>
            </a:r>
          </a:p>
          <a:p>
            <a:r>
              <a:rPr lang="cs-CZ" sz="2400" dirty="0" smtClean="0"/>
              <a:t>- by bylo pořizované plnění nekompatibilní s již používanými zařízeními </a:t>
            </a:r>
          </a:p>
          <a:p>
            <a:r>
              <a:rPr lang="cs-CZ" sz="2400" dirty="0" smtClean="0"/>
              <a:t>či systémy</a:t>
            </a:r>
          </a:p>
          <a:p>
            <a:r>
              <a:rPr lang="cs-CZ" sz="2400" dirty="0" smtClean="0"/>
              <a:t>  </a:t>
            </a:r>
            <a:r>
              <a:rPr lang="cs-CZ" sz="2400" dirty="0" smtClean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• </a:t>
            </a:r>
            <a:r>
              <a:rPr lang="cs-CZ" sz="2400" dirty="0" smtClean="0">
                <a:solidFill>
                  <a:srgbClr val="FF0000"/>
                </a:solidFill>
              </a:rPr>
              <a:t>Tyto skutečnosti je zadavatel povinen na vyžádání prokázat</a:t>
            </a:r>
            <a:r>
              <a:rPr lang="cs-CZ" sz="2400" dirty="0" smtClean="0"/>
              <a:t>.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0809" y="-135159"/>
            <a:ext cx="10058400" cy="1657037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16133"/>
            <a:ext cx="10707689" cy="1072340"/>
          </a:xfrm>
        </p:spPr>
        <p:txBody>
          <a:bodyPr>
            <a:normAutofit fontScale="90000"/>
          </a:bodyPr>
          <a:lstStyle/>
          <a:p>
            <a:r>
              <a:rPr lang="cs-CZ" sz="4400" b="1" dirty="0" smtClean="0"/>
              <a:t/>
            </a:r>
            <a:br>
              <a:rPr lang="cs-CZ" sz="4400" b="1" dirty="0" smtClean="0"/>
            </a:br>
            <a:r>
              <a:rPr lang="cs-CZ" sz="4400" b="1" dirty="0"/>
              <a:t/>
            </a:r>
            <a:br>
              <a:rPr lang="cs-CZ" sz="4400" b="1" dirty="0"/>
            </a:br>
            <a:r>
              <a:rPr lang="cs-CZ" sz="4400" b="1" dirty="0" smtClean="0"/>
              <a:t/>
            </a:r>
            <a:br>
              <a:rPr lang="cs-CZ" sz="4400" b="1" dirty="0" smtClean="0"/>
            </a:br>
            <a:r>
              <a:rPr lang="cs-CZ" sz="4400" b="1" dirty="0" smtClean="0"/>
              <a:t>Stanovení předpokládané hodnoty zakázky</a:t>
            </a:r>
            <a:endParaRPr lang="cs-CZ" sz="4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63040" y="2272145"/>
            <a:ext cx="10368741" cy="4073236"/>
          </a:xfrm>
        </p:spPr>
        <p:txBody>
          <a:bodyPr>
            <a:noAutofit/>
          </a:bodyPr>
          <a:lstStyle/>
          <a:p>
            <a:r>
              <a:rPr lang="cs-CZ" sz="2200" dirty="0" smtClean="0"/>
              <a:t>předpokládanou hodnotou zakázky se rozumí předpokládaná výše peněžitého závazku vyplývající pro zadavatele z plnění zakázky. Zadavatel je povinen předpokládanou hodnotu zakázky stanovit pro účely postupu ve výběrovém řízení/cenového marketingu před jeho zahájením. </a:t>
            </a:r>
            <a:r>
              <a:rPr lang="cs-CZ" sz="2200" dirty="0" smtClean="0">
                <a:solidFill>
                  <a:srgbClr val="FF0000"/>
                </a:solidFill>
              </a:rPr>
              <a:t>Při stanovení předpokládané hodnoty zakázky je vždy rozhodná cena bez DPH, a to cena ke dni zahájení výběrového řízení.</a:t>
            </a:r>
          </a:p>
          <a:p>
            <a:r>
              <a:rPr lang="cs-CZ" sz="2200" dirty="0" smtClean="0">
                <a:solidFill>
                  <a:srgbClr val="FF0000"/>
                </a:solidFill>
              </a:rPr>
              <a:t>Předmět zakázky nesmí být rozdělen tak, aby tím došlo ke snížení předpokládané hodnoty pod finanční limity stanovené v Pravidlech, resp. V Příručce</a:t>
            </a:r>
          </a:p>
          <a:p>
            <a:r>
              <a:rPr lang="cs-CZ" sz="2200" dirty="0" smtClean="0"/>
              <a:t>Je-li zakázka rozdělena na části, stanoví se předpokládaná hodnota podle součtu hodnot všech těchto částí bez ohledu na to, zda je zakázka zadávána v jednom nebo více výběrových řízení/cenového marketingu. </a:t>
            </a:r>
          </a:p>
          <a:p>
            <a:pPr>
              <a:buNone/>
            </a:pPr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8210" y="-168409"/>
            <a:ext cx="10058400" cy="1657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1938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Stanovení </a:t>
            </a:r>
            <a:r>
              <a:rPr lang="cs-CZ" b="1" dirty="0"/>
              <a:t>předpokládané hodnoty zakázky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Při stanovení předpokládané hodnoty zakázky zadavatel vychází z údajů a </a:t>
            </a:r>
            <a:r>
              <a:rPr lang="cs-CZ" dirty="0">
                <a:solidFill>
                  <a:srgbClr val="FF0000"/>
                </a:solidFill>
              </a:rPr>
              <a:t>informací o zakázkách stejného nebo obdobného předmětu plnění</a:t>
            </a:r>
            <a:r>
              <a:rPr lang="cs-CZ" dirty="0"/>
              <a:t>, nebo údajů a informací získaných průzkumem trhu s požadovaným plněním nebo informací získaných jiným vhodným způsobem. </a:t>
            </a:r>
            <a:r>
              <a:rPr lang="cs-CZ" dirty="0">
                <a:solidFill>
                  <a:srgbClr val="FF0000"/>
                </a:solidFill>
              </a:rPr>
              <a:t>Zadavatel je povinen na vyžádání prokázat  způsob stanovení předpokládané hodnoty zakázky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5747" y="0"/>
            <a:ext cx="10058400" cy="1657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98320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Střet zájmů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Zadavatel postupuje tak, aby nedocházelo ke střetu zájmů. V případě realizace výběrového řízení si zadavatel vyžádá písemné čestné prohlášení všech osob, které posuzují nebo hodnotí nabídky, že nejsou ve střetu zájmů.</a:t>
            </a:r>
          </a:p>
          <a:p>
            <a:r>
              <a:rPr lang="cs-CZ" dirty="0" smtClean="0"/>
              <a:t>Za střet zájmů se považuje situace, kdy zájmy osob podílejících se na výběrovém řízení, mají nebo by mohly mít vliv na výsledek VŘ, ohrožují jeho nestrannost nebo nezávislost.</a:t>
            </a:r>
          </a:p>
          <a:p>
            <a:r>
              <a:rPr lang="cs-CZ" dirty="0" smtClean="0"/>
              <a:t>Zájmem osob se rozumí, že by mohly získat osobní výhodu nebo snížit majetkový nebo jiny prospěch zadavatele.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3442" y="0"/>
            <a:ext cx="10058400" cy="1657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16742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TM03457496[[fn=Paralaxa]]</Template>
  <TotalTime>1871</TotalTime>
  <Words>2115</Words>
  <Application>Microsoft Office PowerPoint</Application>
  <PresentationFormat>Širokoúhlá obrazovka</PresentationFormat>
  <Paragraphs>191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1" baseType="lpstr">
      <vt:lpstr>Arial</vt:lpstr>
      <vt:lpstr>Calibri</vt:lpstr>
      <vt:lpstr>Corbel</vt:lpstr>
      <vt:lpstr>Paralaxa</vt:lpstr>
      <vt:lpstr>Prezentace aplikace PowerPoint</vt:lpstr>
      <vt:lpstr>   Zásady postupu zadavatele </vt:lpstr>
      <vt:lpstr> Nové zásady postupu zadavatele</vt:lpstr>
      <vt:lpstr>Prezentace aplikace PowerPoint</vt:lpstr>
      <vt:lpstr>Prezentace aplikace PowerPoint</vt:lpstr>
      <vt:lpstr>Prezentace aplikace PowerPoint</vt:lpstr>
      <vt:lpstr>   Stanovení předpokládané hodnoty zakázky</vt:lpstr>
      <vt:lpstr> Stanovení předpokládané hodnoty zakázky</vt:lpstr>
      <vt:lpstr> Střet zájmů</vt:lpstr>
      <vt:lpstr>Prezentace aplikace PowerPoint</vt:lpstr>
      <vt:lpstr> Zakázky malého rozsahu  - druhy </vt:lpstr>
      <vt:lpstr>Prezentace aplikace PowerPoint</vt:lpstr>
      <vt:lpstr>   Otevřená výzva  - zakázka malého rozsahu   </vt:lpstr>
      <vt:lpstr>Prezentace aplikace PowerPoint</vt:lpstr>
      <vt:lpstr>Prezentace aplikace PowerPoint</vt:lpstr>
      <vt:lpstr>Prezentace aplikace PowerPoint</vt:lpstr>
      <vt:lpstr>  Lhůta pro podání nabídek a vysvětlení zadávacích podmínek (3.3. Příručky)</vt:lpstr>
      <vt:lpstr> Doručení nabídek </vt:lpstr>
      <vt:lpstr> Otevírání obálek</vt:lpstr>
      <vt:lpstr> Hodnocení </vt:lpstr>
      <vt:lpstr>  Hodnocení </vt:lpstr>
      <vt:lpstr> Oznámení o výsledku </vt:lpstr>
      <vt:lpstr>  Smlouva </vt:lpstr>
      <vt:lpstr> Smlouva – náležitosti </vt:lpstr>
      <vt:lpstr> Pozor  u smluv – nebezpečí </vt:lpstr>
      <vt:lpstr> Doložení výběrového řízení  - dotace </vt:lpstr>
      <vt:lpstr>  Děkuji za pozornost !</vt:lpstr>
    </vt:vector>
  </TitlesOfParts>
  <Company>MAS Labské skály, z.s.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Výzva č. 1  z OPZ  - Podpora péče pro děti zaměstnaných rodičů</dc:title>
  <dc:creator>Jiřina Bischoffiova</dc:creator>
  <cp:lastModifiedBy>Uživatel systému Windows</cp:lastModifiedBy>
  <cp:revision>100</cp:revision>
  <cp:lastPrinted>2021-06-17T07:15:46Z</cp:lastPrinted>
  <dcterms:created xsi:type="dcterms:W3CDTF">2017-02-14T16:42:27Z</dcterms:created>
  <dcterms:modified xsi:type="dcterms:W3CDTF">2021-06-17T07:16:14Z</dcterms:modified>
</cp:coreProperties>
</file>