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handoutMasterIdLst>
    <p:handoutMasterId r:id="rId29"/>
  </p:handoutMasterIdLst>
  <p:sldIdLst>
    <p:sldId id="264" r:id="rId2"/>
    <p:sldId id="257" r:id="rId3"/>
    <p:sldId id="265" r:id="rId4"/>
    <p:sldId id="310" r:id="rId5"/>
    <p:sldId id="283" r:id="rId6"/>
    <p:sldId id="285" r:id="rId7"/>
    <p:sldId id="271" r:id="rId8"/>
    <p:sldId id="284" r:id="rId9"/>
    <p:sldId id="269" r:id="rId10"/>
    <p:sldId id="259" r:id="rId11"/>
    <p:sldId id="266" r:id="rId12"/>
    <p:sldId id="267" r:id="rId13"/>
    <p:sldId id="274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94" r:id="rId23"/>
    <p:sldId id="295" r:id="rId24"/>
    <p:sldId id="304" r:id="rId25"/>
    <p:sldId id="311" r:id="rId26"/>
    <p:sldId id="262" r:id="rId27"/>
    <p:sldId id="309" r:id="rId28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77" d="100"/>
          <a:sy n="77" d="100"/>
        </p:scale>
        <p:origin x="-52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DC100D-0416-4EE5-8332-A9076DBFDC68}" type="datetimeFigureOut">
              <a:rPr lang="cs-CZ" smtClean="0"/>
              <a:pPr/>
              <a:t>20.6.2018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E7FFAF-DACC-4794-9931-C5C25918B782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 s citac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vda nebo neprav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cs-CZ" smtClean="0"/>
              <a:t>Upravte styly předlohy textu.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fcr.cz/pokyny-k-vyplneni-zpravy-o-realizaci-zadosti-o-platbu-a-zadosti-o-zmenu-opz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mailto:sofrova.masls@seznam.cz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900545" y="290945"/>
            <a:ext cx="11291455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800" b="1" dirty="0" smtClean="0"/>
              <a:t>SEMINÁŘ   PRO   PŘÍJEMCE</a:t>
            </a:r>
          </a:p>
          <a:p>
            <a:pPr algn="ctr"/>
            <a:endParaRPr lang="cs-CZ" sz="4800" b="1" dirty="0" smtClean="0"/>
          </a:p>
          <a:p>
            <a:r>
              <a:rPr lang="cs-CZ" sz="4800" b="1" dirty="0" smtClean="0"/>
              <a:t>Výzva č. 3  z OPZ  - Výzva MAS Labské skály - Podpora lokální zaměstnanosti– II. </a:t>
            </a:r>
            <a:endParaRPr lang="cs-CZ" sz="4800" b="1" dirty="0"/>
          </a:p>
        </p:txBody>
      </p:sp>
      <p:pic>
        <p:nvPicPr>
          <p:cNvPr id="3" name="Obrázek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48256" y="3996267"/>
            <a:ext cx="10058400" cy="16570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216133"/>
            <a:ext cx="10018713" cy="919940"/>
          </a:xfrm>
        </p:spPr>
        <p:txBody>
          <a:bodyPr>
            <a:normAutofit/>
          </a:bodyPr>
          <a:lstStyle/>
          <a:p>
            <a:r>
              <a:rPr lang="cs-CZ" b="1" dirty="0" smtClean="0"/>
              <a:t>Zpráva o realizaci</a:t>
            </a:r>
            <a:endParaRPr lang="cs-CZ" sz="2700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63041" y="1219202"/>
            <a:ext cx="10357658" cy="5425440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sz="3100" b="1" dirty="0" smtClean="0"/>
              <a:t>Obsah Zprávy o realizaci : </a:t>
            </a:r>
            <a:r>
              <a:rPr lang="cs-CZ" sz="3100" dirty="0" smtClean="0"/>
              <a:t>ZOR informuje o realizaci projektu za monitorovací období (délka období je stanovena v Rozhodnutí)</a:t>
            </a:r>
          </a:p>
          <a:p>
            <a:pPr>
              <a:buFontTx/>
              <a:buChar char="-"/>
            </a:pPr>
            <a:r>
              <a:rPr lang="cs-CZ" sz="3100" dirty="0" smtClean="0"/>
              <a:t>pokrok v realizaci KA (popis jak probíhají aktivity…)</a:t>
            </a:r>
          </a:p>
          <a:p>
            <a:pPr>
              <a:buFontTx/>
              <a:buChar char="-"/>
            </a:pPr>
            <a:r>
              <a:rPr lang="cs-CZ" sz="3100" dirty="0" smtClean="0"/>
              <a:t>povinné přílohy ZOR</a:t>
            </a:r>
          </a:p>
          <a:p>
            <a:pPr>
              <a:buFontTx/>
              <a:buChar char="-"/>
            </a:pPr>
            <a:r>
              <a:rPr lang="cs-CZ" sz="3100" dirty="0" smtClean="0"/>
              <a:t>plnění indikátorů (povinné k naplnění a povinné k vykazování) – indikátory vykazované přes IS ESF 2014+</a:t>
            </a:r>
          </a:p>
          <a:p>
            <a:pPr>
              <a:buFontTx/>
              <a:buChar char="-"/>
            </a:pPr>
            <a:r>
              <a:rPr lang="cs-CZ" sz="3100" dirty="0" smtClean="0"/>
              <a:t>horizontální  principy</a:t>
            </a:r>
          </a:p>
          <a:p>
            <a:pPr>
              <a:buFontTx/>
              <a:buChar char="-"/>
            </a:pPr>
            <a:r>
              <a:rPr lang="cs-CZ" sz="3100" dirty="0" smtClean="0"/>
              <a:t>publicita</a:t>
            </a:r>
          </a:p>
          <a:p>
            <a:pPr>
              <a:buFontTx/>
              <a:buChar char="-"/>
            </a:pPr>
            <a:r>
              <a:rPr lang="cs-CZ" sz="3100" dirty="0" smtClean="0"/>
              <a:t>veřejné zakázky</a:t>
            </a:r>
          </a:p>
          <a:p>
            <a:pPr>
              <a:buFontTx/>
              <a:buChar char="-"/>
            </a:pPr>
            <a:r>
              <a:rPr lang="cs-CZ" sz="3100" dirty="0" smtClean="0"/>
              <a:t>informace o příjmech (částky se vyplňují jen pokud příjmy převýší spolufinancování, jinak vyplnit nuly)</a:t>
            </a:r>
          </a:p>
          <a:p>
            <a:pPr>
              <a:buFontTx/>
              <a:buChar char="-"/>
            </a:pPr>
            <a:r>
              <a:rPr lang="cs-CZ" sz="3100" dirty="0" smtClean="0"/>
              <a:t>problémy během realizace</a:t>
            </a:r>
          </a:p>
          <a:p>
            <a:pPr>
              <a:buFontTx/>
              <a:buChar char="-"/>
            </a:pPr>
            <a:r>
              <a:rPr lang="cs-CZ" sz="3100" dirty="0" smtClean="0"/>
              <a:t>informace o kontrolách (mim ŘO)</a:t>
            </a:r>
          </a:p>
          <a:p>
            <a:pPr>
              <a:buFontTx/>
              <a:buChar char="-"/>
            </a:pPr>
            <a:r>
              <a:rPr lang="cs-CZ" sz="3100" dirty="0" smtClean="0"/>
              <a:t>čestná prohlášení</a:t>
            </a:r>
          </a:p>
          <a:p>
            <a:pPr>
              <a:buFontTx/>
              <a:buChar char="-"/>
            </a:pPr>
            <a:r>
              <a:rPr lang="cs-CZ" sz="3100" dirty="0" smtClean="0"/>
              <a:t>nedílnou součástí ZOR je ŽOP</a:t>
            </a:r>
          </a:p>
          <a:p>
            <a:pPr>
              <a:buNone/>
            </a:pPr>
            <a:r>
              <a:rPr lang="cs-CZ" sz="3100" dirty="0" smtClean="0">
                <a:hlinkClick r:id="rId2"/>
              </a:rPr>
              <a:t>https://www.esfcr.cz/pokyny-k-vyplneni-zpravy-o-realizaci-zadosti-o-platbu-a-zadosti-o-zmenu-opz</a:t>
            </a:r>
            <a:endParaRPr lang="cs-CZ" sz="3100" dirty="0" smtClean="0"/>
          </a:p>
          <a:p>
            <a:pPr>
              <a:buFontTx/>
              <a:buChar char="-"/>
            </a:pPr>
            <a:endParaRPr lang="cs-CZ" sz="3100" dirty="0" smtClean="0"/>
          </a:p>
        </p:txBody>
      </p:sp>
    </p:spTree>
    <p:extLst>
      <p:ext uri="{BB962C8B-B14F-4D97-AF65-F5344CB8AC3E}">
        <p14:creationId xmlns="" xmlns:p14="http://schemas.microsoft.com/office/powerpoint/2010/main" val="7031938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2177935" y="266007"/>
            <a:ext cx="916062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Plán aktivit projektu</a:t>
            </a:r>
            <a:endParaRPr lang="cs-CZ" sz="2700" dirty="0"/>
          </a:p>
        </p:txBody>
      </p:sp>
      <p:sp>
        <p:nvSpPr>
          <p:cNvPr id="4" name="Obdélník 3"/>
          <p:cNvSpPr/>
          <p:nvPr/>
        </p:nvSpPr>
        <p:spPr>
          <a:xfrm>
            <a:off x="1330036" y="969818"/>
            <a:ext cx="1086196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ŘO má možnost vyžádat si plán aktivit projektu na období 1-6 měsíců a to i opakovaně po celou dobu realizace projektu</a:t>
            </a:r>
          </a:p>
          <a:p>
            <a:endParaRPr lang="cs-CZ" sz="12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Plán aktivit slouží ŘO k provádění neohlášených kontrol realizace</a:t>
            </a:r>
          </a:p>
          <a:p>
            <a:endParaRPr lang="cs-CZ" sz="12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Nepředložení plánu aktivit – sankce 0,5% z celkové částky dotace</a:t>
            </a:r>
          </a:p>
          <a:p>
            <a:endParaRPr lang="cs-CZ" sz="12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Pokud ŘO přo kontrole na místě zjistí, že akltivita dle plánu aktivit na ném místě a ve stanoveném čase neprobíhá, jedná se o porušení rozpčtové kázně se sankcí 2% z celkové částky dotace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Výjimky:</a:t>
            </a:r>
          </a:p>
          <a:p>
            <a:pPr>
              <a:buFontTx/>
              <a:buChar char="-"/>
            </a:pPr>
            <a:r>
              <a:rPr lang="cs-CZ" sz="2400" dirty="0" smtClean="0"/>
              <a:t>příjemce poskytl ŘO aktualizaci plánu aktivit, ve které měl ŘO možnost získat informace o změně místa či času konání aktivity</a:t>
            </a:r>
          </a:p>
          <a:p>
            <a:pPr>
              <a:buFontTx/>
              <a:buChar char="-"/>
            </a:pPr>
            <a:r>
              <a:rPr lang="cs-CZ" sz="2400" dirty="0" smtClean="0"/>
              <a:t> nekonání aktivity  z důvodu „vyšší moci“ (nemoc, nepřízeň počasí) : toto je příjemce povinen prokázat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1856509" y="315885"/>
            <a:ext cx="9731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Aktualizace plánu aktivit</a:t>
            </a:r>
            <a:endParaRPr lang="cs-CZ" sz="2800" dirty="0" smtClean="0"/>
          </a:p>
        </p:txBody>
      </p:sp>
      <p:sp>
        <p:nvSpPr>
          <p:cNvPr id="5" name="Obdélník 4"/>
          <p:cNvSpPr/>
          <p:nvPr/>
        </p:nvSpPr>
        <p:spPr>
          <a:xfrm>
            <a:off x="1562793" y="2061555"/>
            <a:ext cx="999189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prostřednictvím depeše v ISKP14+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pl-PL" sz="2400" dirty="0" smtClean="0"/>
              <a:t>tabulka v xls formátu del vzoru na esfcz.cz (záložka pokyny k vyplnění zprávy o realizaci,..) + elektronický podpis přímo v souboru</a:t>
            </a:r>
          </a:p>
          <a:p>
            <a:endParaRPr lang="pl-PL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aktivitu lze změnit nejpozději 3 pracovní dny před nahlášeným termínem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>
                <a:cs typeface="Arial"/>
              </a:rPr>
              <a:t>nenahlášení aktualizace není samo o sobě porušením rozpočtové kázně</a:t>
            </a:r>
            <a:endParaRPr lang="cs-CZ" sz="2400" dirty="0" smtClean="0"/>
          </a:p>
          <a:p>
            <a:endParaRPr lang="cs-CZ" sz="2400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216131"/>
            <a:ext cx="6096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Způsobilé výdaje</a:t>
            </a:r>
          </a:p>
          <a:p>
            <a:endParaRPr lang="cs-CZ" dirty="0" smtClean="0"/>
          </a:p>
        </p:txBody>
      </p:sp>
      <p:sp>
        <p:nvSpPr>
          <p:cNvPr id="3" name="Obdélník 2"/>
          <p:cNvSpPr/>
          <p:nvPr/>
        </p:nvSpPr>
        <p:spPr>
          <a:xfrm>
            <a:off x="1449185" y="1676400"/>
            <a:ext cx="10091651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Všechny výdaje musí splňovat podmínky:</a:t>
            </a:r>
          </a:p>
          <a:p>
            <a:pPr>
              <a:buFontTx/>
              <a:buChar char="-"/>
            </a:pPr>
            <a:r>
              <a:rPr lang="cs-CZ" sz="2400" dirty="0" smtClean="0"/>
              <a:t>hospodárnost</a:t>
            </a:r>
          </a:p>
          <a:p>
            <a:pPr>
              <a:buFontTx/>
              <a:buChar char="-"/>
            </a:pPr>
            <a:r>
              <a:rPr lang="cs-CZ" sz="2400" dirty="0" smtClean="0"/>
              <a:t> efektivnost</a:t>
            </a:r>
          </a:p>
          <a:p>
            <a:pPr>
              <a:buFontTx/>
              <a:buChar char="-"/>
            </a:pPr>
            <a:r>
              <a:rPr lang="cs-CZ" sz="2400" dirty="0" smtClean="0"/>
              <a:t> účelnost</a:t>
            </a:r>
          </a:p>
          <a:p>
            <a:pPr>
              <a:buFontTx/>
              <a:buChar char="-"/>
            </a:pPr>
            <a:r>
              <a:rPr lang="cs-CZ" sz="2400" dirty="0" smtClean="0"/>
              <a:t>vznikly v době realizace projektu</a:t>
            </a:r>
          </a:p>
          <a:p>
            <a:r>
              <a:rPr lang="cs-CZ" sz="2400" dirty="0" smtClean="0"/>
              <a:t>- vždy je nutné mít doklad o úhradě výdaje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ŘO je oprávněn si od příjemce vyžádat jakýkoli dokument, který je nezbytný pro ověření způsobilosti výdajů v rámci projektu (a může se jednat i o dokument, který vznikl v době před zahájením realizace projektu)</a:t>
            </a:r>
          </a:p>
          <a:p>
            <a:endParaRPr lang="cs-CZ" sz="2400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048000" y="332509"/>
            <a:ext cx="75645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Dokladování výdajů </a:t>
            </a:r>
          </a:p>
        </p:txBody>
      </p:sp>
      <p:sp>
        <p:nvSpPr>
          <p:cNvPr id="3" name="Obdélník 2"/>
          <p:cNvSpPr/>
          <p:nvPr/>
        </p:nvSpPr>
        <p:spPr>
          <a:xfrm>
            <a:off x="1981200" y="1108364"/>
            <a:ext cx="9337964" cy="46628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Všechny výdaje, které spadají do PN příjemce dokládá</a:t>
            </a:r>
          </a:p>
          <a:p>
            <a:r>
              <a:rPr lang="cs-CZ" sz="2700" dirty="0" smtClean="0"/>
              <a:t> </a:t>
            </a:r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Originály dokladů musí být označeny registračním číslem projektu</a:t>
            </a:r>
          </a:p>
          <a:p>
            <a:endParaRPr lang="cs-CZ" sz="2700" dirty="0" smtClean="0"/>
          </a:p>
          <a:p>
            <a:r>
              <a:rPr lang="cs-CZ" sz="2700" dirty="0" smtClean="0"/>
              <a:t> </a:t>
            </a:r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Doklady musí mít přiložen záznam o zaúčtování</a:t>
            </a:r>
          </a:p>
          <a:p>
            <a:endParaRPr lang="cs-CZ" sz="2700" dirty="0" smtClean="0"/>
          </a:p>
          <a:p>
            <a:r>
              <a:rPr lang="cs-CZ" sz="27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700" dirty="0" smtClean="0"/>
              <a:t>V rámci ŽOP se do ISKP14+ naskenují všechny doklady, z nichž je nárokovány částka přesahující 10 000 Kč vč. dokladu o úhradě</a:t>
            </a:r>
          </a:p>
          <a:p>
            <a:endParaRPr lang="cs-CZ" sz="2700" dirty="0" smtClean="0"/>
          </a:p>
          <a:p>
            <a:endParaRPr lang="cs-CZ" sz="2700" dirty="0" smtClean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24001" y="1440873"/>
            <a:ext cx="10266218" cy="45704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/>
            <a:endParaRPr lang="cs-CZ" sz="2700" b="1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vykazují se v soupisce lidských zdrojů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dokládá se:</a:t>
            </a:r>
          </a:p>
          <a:p>
            <a:pPr lvl="1">
              <a:buFontTx/>
              <a:buChar char="-"/>
            </a:pPr>
            <a:r>
              <a:rPr lang="cs-CZ" sz="2400" dirty="0" smtClean="0"/>
              <a:t>pracovní smlouva, DPČ, DPP</a:t>
            </a:r>
          </a:p>
          <a:p>
            <a:pPr lvl="1">
              <a:buFontTx/>
              <a:buChar char="-"/>
            </a:pPr>
            <a:r>
              <a:rPr lang="cs-CZ" sz="2400" dirty="0" smtClean="0"/>
              <a:t>úhrada osobních nákladů (VBÚ, VPD)</a:t>
            </a:r>
          </a:p>
          <a:p>
            <a:pPr lvl="1"/>
            <a:r>
              <a:rPr lang="cs-CZ" sz="2400" dirty="0" smtClean="0"/>
              <a:t>- pracovní výkazy (v případě, že zaměstnanec vykonává činnost pro projekt i mimo projekt nebo na jednu PS, DPČ, DPP vykonává činnosti, které spadají do přímých i nepřímých nákladů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Pracovní výkazy se zpracovávají za jednotlivé měsíce</a:t>
            </a:r>
          </a:p>
          <a:p>
            <a:pPr lvl="1"/>
            <a:r>
              <a:rPr lang="cs-CZ" sz="2400" dirty="0" smtClean="0"/>
              <a:t>https://www.esfcr.cz/pracovni-vykaz-opz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2341418" y="471056"/>
            <a:ext cx="8465127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Dokladování osobních výdajů, spadajících do přímých nákladů </a:t>
            </a:r>
          </a:p>
          <a:p>
            <a:pPr algn="ctr"/>
            <a:endParaRPr lang="cs-CZ" b="1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88473" y="1510145"/>
            <a:ext cx="10626435" cy="349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endParaRPr lang="cs-CZ" sz="2400" b="1" dirty="0" smtClean="0"/>
          </a:p>
          <a:p>
            <a:pPr lvl="1">
              <a:lnSpc>
                <a:spcPct val="150000"/>
              </a:lnSpc>
              <a:spcAft>
                <a:spcPts val="600"/>
              </a:spcAft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čerpání jednotlivých položek nemůže překročit rozpočtovanou výši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změny v rozpočtu jsou možné</a:t>
            </a:r>
          </a:p>
          <a:p>
            <a:pPr lvl="1">
              <a:lnSpc>
                <a:spcPct val="150000"/>
              </a:lnSpc>
              <a:buFontTx/>
              <a:buChar char="-"/>
            </a:pPr>
            <a:r>
              <a:rPr lang="cs-CZ" sz="2400" dirty="0" smtClean="0"/>
              <a:t>každou změnu je třeba zdůvodnit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- celková výše rozpočtu nemůže být navýšena</a:t>
            </a:r>
          </a:p>
          <a:p>
            <a:pPr lvl="1">
              <a:lnSpc>
                <a:spcPct val="150000"/>
              </a:lnSpc>
            </a:pPr>
            <a:r>
              <a:rPr lang="cs-CZ" sz="2400" dirty="0" smtClean="0"/>
              <a:t>    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2687782" y="471055"/>
            <a:ext cx="7536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Rozpočet projektu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76400" y="374073"/>
            <a:ext cx="982287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Změny projektu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620983" y="1510145"/>
            <a:ext cx="994756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b="1" dirty="0" smtClean="0"/>
              <a:t>Nepodstatné změny – nevyžadují změnu právního aktu</a:t>
            </a:r>
          </a:p>
          <a:p>
            <a:endParaRPr lang="cs-CZ" sz="2400" b="1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altLang="cs-CZ" sz="2400" dirty="0" smtClean="0"/>
              <a:t>změny, o kterých je potřeba informovat ŘO bez zbytečných prodlení od data provedení změny</a:t>
            </a:r>
          </a:p>
          <a:p>
            <a:pPr marL="457200" indent="-457200" algn="just">
              <a:lnSpc>
                <a:spcPct val="100000"/>
              </a:lnSpc>
            </a:pPr>
            <a:endParaRPr lang="cs-CZ" altLang="cs-CZ" sz="2400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cs typeface="Arial"/>
              </a:rPr>
              <a:t>• </a:t>
            </a:r>
            <a:r>
              <a:rPr lang="pl-PL" altLang="cs-CZ" sz="2400" dirty="0" smtClean="0"/>
              <a:t>změny, o kterých je potřeba informovat ŘO 10 dnů předem před předložením ZOR</a:t>
            </a:r>
          </a:p>
          <a:p>
            <a:pPr marL="457200" indent="-457200" algn="just">
              <a:lnSpc>
                <a:spcPct val="100000"/>
              </a:lnSpc>
            </a:pPr>
            <a:endParaRPr lang="pl-PL" altLang="cs-CZ" sz="2400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cs typeface="Arial"/>
              </a:rPr>
              <a:t>• </a:t>
            </a:r>
            <a:r>
              <a:rPr lang="cs-CZ" altLang="cs-CZ" sz="2400" dirty="0" smtClean="0"/>
              <a:t>změny rozpočtu, o kterých je potřeba informovat ŘO spolu se ZOR</a:t>
            </a:r>
          </a:p>
          <a:p>
            <a:pPr marL="457200" indent="-457200" algn="just">
              <a:lnSpc>
                <a:spcPct val="100000"/>
              </a:lnSpc>
            </a:pPr>
            <a:endParaRPr lang="cs-CZ" altLang="cs-CZ" sz="2400" dirty="0" smtClean="0"/>
          </a:p>
          <a:p>
            <a:pPr marL="457200" indent="-457200" algn="just">
              <a:lnSpc>
                <a:spcPct val="100000"/>
              </a:lnSpc>
            </a:pPr>
            <a:r>
              <a:rPr lang="cs-CZ" altLang="cs-CZ" sz="2400" dirty="0" smtClean="0">
                <a:solidFill>
                  <a:srgbClr val="00B0F0"/>
                </a:solidFill>
                <a:cs typeface="Arial"/>
              </a:rPr>
              <a:t>• </a:t>
            </a:r>
            <a:r>
              <a:rPr lang="cs-CZ" altLang="cs-CZ" sz="2400" dirty="0" smtClean="0"/>
              <a:t>změny v osobě příjemce</a:t>
            </a:r>
            <a:endParaRPr lang="cs-CZ" sz="24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676400" y="1177636"/>
            <a:ext cx="100029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sz="2400" b="1" dirty="0" smtClean="0"/>
              <a:t>Informovat ŘO bez zbytečného prodlení od data provedení změny:</a:t>
            </a:r>
          </a:p>
          <a:p>
            <a:pPr lvl="1">
              <a:buFontTx/>
              <a:buChar char="-"/>
            </a:pPr>
            <a:r>
              <a:rPr lang="cs-CZ" sz="2400" dirty="0" smtClean="0"/>
              <a:t>kontaktní osoby projektu (vč. kontaktních údajů, adresy pro doručování..)</a:t>
            </a:r>
          </a:p>
          <a:p>
            <a:pPr lvl="1">
              <a:buFontTx/>
              <a:buChar char="-"/>
            </a:pPr>
            <a:r>
              <a:rPr lang="cs-CZ" sz="2400" dirty="0" smtClean="0"/>
              <a:t>sídla příjemce</a:t>
            </a:r>
          </a:p>
          <a:p>
            <a:pPr lvl="1">
              <a:buFontTx/>
              <a:buChar char="-"/>
            </a:pPr>
            <a:r>
              <a:rPr lang="cs-CZ" sz="2400" dirty="0" smtClean="0"/>
              <a:t>osob statutárních orgánů příjemce</a:t>
            </a:r>
          </a:p>
          <a:p>
            <a:pPr lvl="1"/>
            <a:r>
              <a:rPr lang="cs-CZ" sz="2400" dirty="0" smtClean="0"/>
              <a:t>- názvu příjemce (nesmí být přechod/převod práv a povinností příjemce z právního aktu)</a:t>
            </a:r>
          </a:p>
          <a:p>
            <a:pPr lvl="1"/>
            <a:endParaRPr lang="cs-CZ" sz="2400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sz="2400" dirty="0" smtClean="0">
                <a:latin typeface="Arial"/>
                <a:cs typeface="Arial"/>
              </a:rPr>
              <a:t> </a:t>
            </a:r>
            <a:r>
              <a:rPr lang="cs-CZ" sz="2400" b="1" dirty="0" smtClean="0"/>
              <a:t>Informovat ŘO 10 dnů předem předložením ZOR: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finančního plánu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rozpočtu v rámci jedné kapitoly (přesun mezi položkami, nové položky</a:t>
            </a:r>
          </a:p>
          <a:p>
            <a:pPr lvl="1">
              <a:buFontTx/>
              <a:buChar char="-"/>
            </a:pPr>
            <a:r>
              <a:rPr lang="cs-CZ" sz="2400" dirty="0" smtClean="0"/>
              <a:t>přesun rozpočtu mezi kapitolami  do výše 20% celkových způsobilých výdajů (počítá se </a:t>
            </a:r>
            <a:r>
              <a:rPr lang="cs-CZ" sz="2400" dirty="0" err="1" smtClean="0"/>
              <a:t>kumulovaně</a:t>
            </a:r>
            <a:r>
              <a:rPr lang="cs-CZ" sz="2400" dirty="0" smtClean="0"/>
              <a:t> od vydání právního aktu či poslední podstatné změny)</a:t>
            </a:r>
          </a:p>
        </p:txBody>
      </p:sp>
      <p:sp>
        <p:nvSpPr>
          <p:cNvPr id="3" name="Obdélník 2"/>
          <p:cNvSpPr/>
          <p:nvPr/>
        </p:nvSpPr>
        <p:spPr>
          <a:xfrm>
            <a:off x="2175165" y="332509"/>
            <a:ext cx="87699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Nepodstatné změny</a:t>
            </a:r>
            <a:endParaRPr lang="cs-CZ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37854" y="1163782"/>
            <a:ext cx="10058401" cy="4603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32000" lvl="1" indent="-432000" algn="ctr">
              <a:lnSpc>
                <a:spcPts val="2880"/>
              </a:lnSpc>
              <a:spcBef>
                <a:spcPts val="600"/>
              </a:spcBef>
              <a:spcAft>
                <a:spcPts val="600"/>
              </a:spcAft>
              <a:buSzPct val="100000"/>
            </a:pPr>
            <a:endParaRPr lang="cs-CZ" sz="2700" b="1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Informovat ŘO spolu se ZOR: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místa realizace nebo území dopadu (jen v případě bez vlivu na způsobilost výdajů)</a:t>
            </a:r>
          </a:p>
          <a:p>
            <a:pPr lvl="1">
              <a:buFontTx/>
              <a:buChar char="-"/>
            </a:pPr>
            <a:r>
              <a:rPr lang="cs-CZ" sz="2400" dirty="0" smtClean="0"/>
              <a:t> změna ve způsobu provádění KA bez vlivu na plnění cílů (technické aspekty- harmonogram, rozfázování aktivity, změny rozpočtu plánovaných činností, lokality)</a:t>
            </a:r>
          </a:p>
          <a:p>
            <a:pPr lvl="1">
              <a:buFontTx/>
              <a:buChar char="-"/>
            </a:pPr>
            <a:r>
              <a:rPr lang="cs-CZ" sz="2400" dirty="0" smtClean="0"/>
              <a:t>navýšení počtu zapojených osob CS</a:t>
            </a:r>
          </a:p>
          <a:p>
            <a:pPr lvl="1">
              <a:buFontTx/>
              <a:buChar char="-"/>
            </a:pPr>
            <a:r>
              <a:rPr lang="cs-CZ" sz="2400" dirty="0" smtClean="0"/>
              <a:t> změna složení realizačního týmu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změny smluv o partnerství</a:t>
            </a:r>
          </a:p>
          <a:p>
            <a:pPr lvl="1">
              <a:buFontTx/>
              <a:buChar char="-"/>
            </a:pPr>
            <a:r>
              <a:rPr lang="cs-CZ" sz="2400" dirty="0" smtClean="0"/>
              <a:t>vypuštění partnera z realizace</a:t>
            </a:r>
          </a:p>
          <a:p>
            <a:pPr lvl="1">
              <a:buFontTx/>
              <a:buChar char="-"/>
            </a:pPr>
            <a:r>
              <a:rPr lang="cs-CZ" sz="2400" dirty="0" smtClean="0"/>
              <a:t> změna </a:t>
            </a:r>
            <a:r>
              <a:rPr lang="cs-CZ" sz="2400" dirty="0" err="1" smtClean="0"/>
              <a:t>plátcovství</a:t>
            </a:r>
            <a:r>
              <a:rPr lang="cs-CZ" sz="2400" dirty="0" smtClean="0"/>
              <a:t> DPH příjemce či partnera s </a:t>
            </a:r>
            <a:r>
              <a:rPr lang="cs-CZ" sz="2400" dirty="0" err="1" smtClean="0"/>
              <a:t>fin</a:t>
            </a:r>
            <a:r>
              <a:rPr lang="cs-CZ" sz="2400" dirty="0" smtClean="0"/>
              <a:t>. příspěvkem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2396836" y="249382"/>
            <a:ext cx="8077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Nepodstatné změny</a:t>
            </a:r>
            <a:endParaRPr lang="cs-CZ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60120"/>
          </a:xfrm>
        </p:spPr>
        <p:txBody>
          <a:bodyPr/>
          <a:lstStyle/>
          <a:p>
            <a:r>
              <a:rPr lang="cs-CZ" b="1" dirty="0" smtClean="0"/>
              <a:t>Představení výzvy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1712423"/>
            <a:ext cx="10018713" cy="4078778"/>
          </a:xfrm>
        </p:spPr>
        <p:txBody>
          <a:bodyPr>
            <a:normAutofit fontScale="55000" lnSpcReduction="20000"/>
          </a:bodyPr>
          <a:lstStyle/>
          <a:p>
            <a:r>
              <a:rPr lang="cs-CZ" sz="4400" dirty="0" smtClean="0"/>
              <a:t>Číslo výzvy: 156/03_16_047/CLLD_15_01_184 </a:t>
            </a:r>
          </a:p>
          <a:p>
            <a:r>
              <a:rPr lang="cs-CZ" sz="4400" dirty="0" smtClean="0"/>
              <a:t>Prioritní osa 2 Sociální začleňování a boj s chudobou </a:t>
            </a:r>
          </a:p>
          <a:p>
            <a:r>
              <a:rPr lang="cs-CZ" sz="4400" dirty="0" smtClean="0"/>
              <a:t>Investiční priorita 2.3 Strategie </a:t>
            </a:r>
            <a:r>
              <a:rPr lang="cs-CZ" sz="4400" dirty="0" err="1" smtClean="0"/>
              <a:t>komunitně</a:t>
            </a:r>
            <a:r>
              <a:rPr lang="cs-CZ" sz="4400" dirty="0" smtClean="0"/>
              <a:t> vedeného místního rozvoje </a:t>
            </a:r>
          </a:p>
          <a:p>
            <a:r>
              <a:rPr lang="cs-CZ" sz="4400" dirty="0" smtClean="0"/>
              <a:t>Specifický cíl 2.3.1 Zvýšit zapojení lokálních aktérů do řešení problémů nezaměstnanosti a sociálního začleňování ve venkovských oblastech </a:t>
            </a:r>
          </a:p>
          <a:p>
            <a:r>
              <a:rPr lang="cs-CZ" sz="4400" dirty="0" smtClean="0"/>
              <a:t>Vyhlášení výzvy: 8. 9. 2017 </a:t>
            </a:r>
          </a:p>
          <a:p>
            <a:r>
              <a:rPr lang="cs-CZ" sz="4400" dirty="0" smtClean="0"/>
              <a:t>Zahájení příjmu žádostí: 8. 2. 2017, 09:00 </a:t>
            </a:r>
          </a:p>
          <a:p>
            <a:r>
              <a:rPr lang="cs-CZ" sz="4400" dirty="0" smtClean="0"/>
              <a:t>Ukončení příjmu žádostí o podporu: 10. 10. 2017, 12:00 </a:t>
            </a:r>
          </a:p>
          <a:p>
            <a:r>
              <a:rPr lang="cs-CZ" sz="4400" dirty="0" smtClean="0"/>
              <a:t>Informace na  www.maslabskeskaly.cz</a:t>
            </a:r>
            <a:endParaRPr lang="cs-CZ" sz="4400" dirty="0"/>
          </a:p>
        </p:txBody>
      </p:sp>
    </p:spTree>
    <p:extLst>
      <p:ext uri="{BB962C8B-B14F-4D97-AF65-F5344CB8AC3E}">
        <p14:creationId xmlns="" xmlns:p14="http://schemas.microsoft.com/office/powerpoint/2010/main" val="2688197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246909" y="1246909"/>
            <a:ext cx="1043247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b="1" dirty="0" smtClean="0"/>
              <a:t>Nevyžadující vydání změnového aktu: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změny v KA (vyjma technických aspektů), př. zrušení či přidání KA</a:t>
            </a:r>
          </a:p>
          <a:p>
            <a:pPr lvl="1">
              <a:buFontTx/>
              <a:buChar char="-"/>
            </a:pPr>
            <a:r>
              <a:rPr lang="cs-CZ" sz="2400" dirty="0" smtClean="0"/>
              <a:t>přesun prostředků mezi kapitolami rozpočtu v objemu nad 20% CZV</a:t>
            </a:r>
          </a:p>
          <a:p>
            <a:pPr lvl="1">
              <a:buFontTx/>
              <a:buChar char="-"/>
            </a:pPr>
            <a:r>
              <a:rPr lang="cs-CZ" sz="2400" dirty="0" smtClean="0"/>
              <a:t>přesun v rozpočtu mezi investicemi a </a:t>
            </a:r>
            <a:r>
              <a:rPr lang="cs-CZ" sz="2400" dirty="0" err="1" smtClean="0"/>
              <a:t>neinvesticemi</a:t>
            </a:r>
            <a:endParaRPr lang="cs-CZ" sz="2400" dirty="0" smtClean="0"/>
          </a:p>
          <a:p>
            <a:pPr lvl="1">
              <a:buFontTx/>
              <a:buChar char="-"/>
            </a:pPr>
            <a:r>
              <a:rPr lang="cs-CZ" sz="2400" dirty="0" smtClean="0"/>
              <a:t>změna bankovního účtu projektu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vymezení monitorovacího </a:t>
            </a:r>
            <a:r>
              <a:rPr lang="cs-CZ" sz="2400" dirty="0" err="1" smtClean="0"/>
              <a:t>obbdobí</a:t>
            </a:r>
            <a:r>
              <a:rPr lang="cs-CZ" sz="2400" dirty="0" smtClean="0"/>
              <a:t> (bez vlivu na termín konce projektu)</a:t>
            </a:r>
          </a:p>
          <a:p>
            <a:pPr lvl="1"/>
            <a:r>
              <a:rPr lang="cs-CZ" sz="2400" dirty="0" smtClean="0"/>
              <a:t>-změna v termínech dílčích kroků (tam, kde právní akt tyto termíny a kroky obsahuje</a:t>
            </a:r>
          </a:p>
          <a:p>
            <a:pPr lvl="1"/>
            <a:endParaRPr lang="cs-CZ" sz="2400" dirty="0" smtClean="0"/>
          </a:p>
          <a:p>
            <a:pPr lvl="1"/>
            <a:r>
              <a:rPr lang="cs-CZ" sz="2400" b="1" dirty="0" smtClean="0"/>
              <a:t>Podstatné změny nesmí být provedeny dříve, než bude schváleno ze strany ŘO </a:t>
            </a:r>
          </a:p>
        </p:txBody>
      </p:sp>
      <p:sp>
        <p:nvSpPr>
          <p:cNvPr id="3" name="Obdélník 2"/>
          <p:cNvSpPr/>
          <p:nvPr/>
        </p:nvSpPr>
        <p:spPr>
          <a:xfrm>
            <a:off x="1828800" y="374073"/>
            <a:ext cx="96012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Podstatné změny</a:t>
            </a:r>
            <a:endParaRPr lang="cs-CZ" sz="4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10145" y="1163783"/>
            <a:ext cx="9698182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700" b="1" dirty="0" smtClean="0"/>
          </a:p>
          <a:p>
            <a:pPr lvl="1"/>
            <a:endParaRPr lang="cs-CZ" dirty="0" smtClean="0"/>
          </a:p>
          <a:p>
            <a:pPr lvl="1"/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altLang="cs-CZ" dirty="0" smtClean="0">
                <a:solidFill>
                  <a:srgbClr val="00B0F0"/>
                </a:solidFill>
                <a:latin typeface="Arial"/>
                <a:cs typeface="Arial"/>
              </a:rPr>
              <a:t> </a:t>
            </a:r>
            <a:r>
              <a:rPr lang="cs-CZ" sz="2400" b="1" dirty="0" smtClean="0"/>
              <a:t>Vyžadující vydání změnového právního aktu: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plánovaných výstupů a výsledků projektu (indikátorů)</a:t>
            </a:r>
          </a:p>
          <a:p>
            <a:pPr lvl="1">
              <a:buFontTx/>
              <a:buChar char="-"/>
            </a:pPr>
            <a:r>
              <a:rPr lang="cs-CZ" sz="2400" dirty="0" smtClean="0"/>
              <a:t>změna termínu ukončení realizace projektu</a:t>
            </a:r>
          </a:p>
          <a:p>
            <a:pPr lvl="1">
              <a:buFontTx/>
              <a:buChar char="-"/>
            </a:pPr>
            <a:r>
              <a:rPr lang="cs-CZ" sz="2400" dirty="0" smtClean="0"/>
              <a:t>nahrazení partnera jiným subjektem</a:t>
            </a:r>
          </a:p>
          <a:p>
            <a:pPr lvl="1"/>
            <a:r>
              <a:rPr lang="cs-CZ" sz="2400" dirty="0" smtClean="0"/>
              <a:t>-navýšení celkového rozpočtu projektu</a:t>
            </a:r>
          </a:p>
          <a:p>
            <a:pPr lvl="1">
              <a:buFontTx/>
              <a:buChar char="-"/>
            </a:pPr>
            <a:r>
              <a:rPr lang="cs-CZ" sz="2400" dirty="0" smtClean="0"/>
              <a:t>vypuštění partnera z realizace projektu z důvodu jeho zániku (pokud dochází k navýšení veřejné podpory)</a:t>
            </a:r>
          </a:p>
          <a:p>
            <a:pPr lvl="1">
              <a:buFontTx/>
              <a:buChar char="-"/>
            </a:pPr>
            <a:endParaRPr lang="cs-CZ" sz="2400" dirty="0" smtClean="0"/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/>
              <a:t>   Žádost o změnu je možno stáhnout do doby její schválení/zamítnutí</a:t>
            </a:r>
            <a:endParaRPr lang="cs-CZ" sz="2400" dirty="0"/>
          </a:p>
        </p:txBody>
      </p:sp>
      <p:sp>
        <p:nvSpPr>
          <p:cNvPr id="3" name="Obdélník 2"/>
          <p:cNvSpPr/>
          <p:nvPr/>
        </p:nvSpPr>
        <p:spPr>
          <a:xfrm>
            <a:off x="1939636" y="401782"/>
            <a:ext cx="91162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Podstatné změny</a:t>
            </a:r>
            <a:endParaRPr lang="cs-CZ" sz="40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773383" y="2161308"/>
            <a:ext cx="96427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Kontrola administrativní :</a:t>
            </a:r>
          </a:p>
          <a:p>
            <a:r>
              <a:rPr lang="cs-CZ" sz="2400" dirty="0" smtClean="0"/>
              <a:t>- kontrola Zprávy o realizaci projektu a žádosti o platbu prostřednictvím ISKP14+</a:t>
            </a:r>
          </a:p>
          <a:p>
            <a:endParaRPr lang="cs-CZ" sz="2400" dirty="0" smtClean="0"/>
          </a:p>
          <a:p>
            <a:r>
              <a:rPr lang="cs-CZ" alt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Kontrola na místě:</a:t>
            </a:r>
          </a:p>
          <a:p>
            <a:r>
              <a:rPr lang="cs-CZ" sz="2400" dirty="0" smtClean="0"/>
              <a:t>-na základě zákona č. 320/2001 Sb. o finanční kontrole ve veřejné správě a o změně některých zákonů (zákon o finanční kontrole)</a:t>
            </a:r>
          </a:p>
          <a:p>
            <a:pPr>
              <a:buFontTx/>
              <a:buChar char="-"/>
            </a:pPr>
            <a:r>
              <a:rPr lang="cs-CZ" sz="2400" dirty="0" smtClean="0"/>
              <a:t>před vydáním právního aktu</a:t>
            </a:r>
          </a:p>
          <a:p>
            <a:r>
              <a:rPr lang="cs-CZ" sz="2400" dirty="0" smtClean="0"/>
              <a:t>-po vydání právního aktu (ohlášená i </a:t>
            </a:r>
            <a:r>
              <a:rPr lang="cs-CZ" sz="2400" dirty="0" err="1" smtClean="0"/>
              <a:t>neohášená</a:t>
            </a:r>
            <a:r>
              <a:rPr lang="cs-CZ" sz="2400" dirty="0" smtClean="0"/>
              <a:t>)</a:t>
            </a:r>
          </a:p>
        </p:txBody>
      </p:sp>
      <p:sp>
        <p:nvSpPr>
          <p:cNvPr id="4" name="Obdélník 3"/>
          <p:cNvSpPr/>
          <p:nvPr/>
        </p:nvSpPr>
        <p:spPr>
          <a:xfrm>
            <a:off x="3075709" y="457200"/>
            <a:ext cx="6400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Kontroly</a:t>
            </a:r>
            <a:endParaRPr lang="cs-CZ" sz="40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925782" y="1330037"/>
            <a:ext cx="9545782" cy="2908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700" b="1" dirty="0" smtClean="0"/>
          </a:p>
          <a:p>
            <a:r>
              <a:rPr lang="cs-CZ" sz="2400" dirty="0" smtClean="0"/>
              <a:t>Pravidla pro zadávání veřejných zakázek v Obecné části pravidel pro žadatele a příjemce</a:t>
            </a:r>
          </a:p>
          <a:p>
            <a:endParaRPr lang="cs-CZ" sz="2400" dirty="0" smtClean="0"/>
          </a:p>
          <a:p>
            <a:endParaRPr lang="cs-CZ" sz="2400" dirty="0" smtClean="0"/>
          </a:p>
          <a:p>
            <a:r>
              <a:rPr lang="cs-CZ" sz="2000" b="1" dirty="0" smtClean="0"/>
              <a:t> </a:t>
            </a:r>
          </a:p>
          <a:p>
            <a:endParaRPr lang="cs-CZ" sz="2000" b="1" dirty="0" smtClean="0"/>
          </a:p>
          <a:p>
            <a:endParaRPr lang="cs-CZ" sz="2000" b="1" dirty="0"/>
          </a:p>
        </p:txBody>
      </p:sp>
      <p:sp>
        <p:nvSpPr>
          <p:cNvPr id="3" name="Obdélník 2"/>
          <p:cNvSpPr/>
          <p:nvPr/>
        </p:nvSpPr>
        <p:spPr>
          <a:xfrm>
            <a:off x="2964873" y="318654"/>
            <a:ext cx="649778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Veřejné zakázky</a:t>
            </a:r>
            <a:endParaRPr lang="cs-CZ" sz="40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563091" y="304801"/>
            <a:ext cx="8645235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ctr"/>
            <a:r>
              <a:rPr lang="cs-CZ" sz="4000" b="1" dirty="0" smtClean="0"/>
              <a:t>Povinná publicita</a:t>
            </a:r>
            <a:endParaRPr lang="cs-CZ" b="1" dirty="0" smtClean="0"/>
          </a:p>
          <a:p>
            <a:pPr algn="ctr"/>
            <a:r>
              <a:rPr lang="cs-CZ" b="1" dirty="0" smtClean="0"/>
              <a:t>viz Obecná pravidla pro žadatele a příjemce v rámci OPZ 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759527" y="1582341"/>
            <a:ext cx="9767455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Alespoň 1 povinný plakát min. A3 s informacemi o projektu – je možno </a:t>
            </a:r>
          </a:p>
          <a:p>
            <a:r>
              <a:rPr lang="cs-CZ" sz="2400" dirty="0" smtClean="0"/>
              <a:t>   využít el. šablonu z www.</a:t>
            </a:r>
            <a:r>
              <a:rPr lang="cs-CZ" sz="2400" dirty="0" err="1" smtClean="0"/>
              <a:t>esfcr.cz</a:t>
            </a:r>
            <a:r>
              <a:rPr lang="cs-CZ" sz="2400" dirty="0" smtClean="0"/>
              <a:t>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 celou dobu realizace projektu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V místě realizace projektu snadno viditelném pro veřejnost, např. vstupní </a:t>
            </a:r>
          </a:p>
          <a:p>
            <a:r>
              <a:rPr lang="cs-CZ" sz="2400" dirty="0" smtClean="0"/>
              <a:t>    prostory budovy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je projekt realizován na více místech, bude umístěn na všech těchto </a:t>
            </a:r>
          </a:p>
          <a:p>
            <a:r>
              <a:rPr lang="cs-CZ" sz="2400" dirty="0" smtClean="0"/>
              <a:t>   místech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nelze plakát umístit v místě realizace projektu, bude umístěn v sídle</a:t>
            </a:r>
          </a:p>
          <a:p>
            <a:r>
              <a:rPr lang="cs-CZ" sz="2400" dirty="0" smtClean="0"/>
              <a:t>   příjemce </a:t>
            </a:r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Pokud příjemce realizuje více projektů OPZ v jednom místě, je možné pro </a:t>
            </a:r>
          </a:p>
          <a:p>
            <a:r>
              <a:rPr lang="cs-CZ" sz="2400" dirty="0" smtClean="0"/>
              <a:t>   všechny tyto projekty umístit pouze jeden plakát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050473" y="318655"/>
            <a:ext cx="8686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Publicita na </a:t>
            </a:r>
            <a:r>
              <a:rPr lang="cs-CZ" sz="4000" b="1" dirty="0" err="1" smtClean="0"/>
              <a:t>WEBu</a:t>
            </a:r>
            <a:endParaRPr lang="cs-CZ" sz="4000" b="1" dirty="0"/>
          </a:p>
        </p:txBody>
      </p:sp>
      <p:sp>
        <p:nvSpPr>
          <p:cNvPr id="3" name="Obdélník 2"/>
          <p:cNvSpPr/>
          <p:nvPr/>
        </p:nvSpPr>
        <p:spPr>
          <a:xfrm>
            <a:off x="1496291" y="1870365"/>
            <a:ext cx="991985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Logo ESF na webových stránkách příjemce, vč. případných profilů projektu na sociálních sítích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Logo ESF na viditelném místě v horní části obrazovky bez nutnosti rolovat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Při umístění více log v řadě, logo ESF zcela vlevo</a:t>
            </a:r>
          </a:p>
          <a:p>
            <a:r>
              <a:rPr lang="cs-CZ" sz="2400" dirty="0" smtClean="0"/>
              <a:t>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1295400"/>
          </a:xfrm>
        </p:spPr>
        <p:txBody>
          <a:bodyPr/>
          <a:lstStyle/>
          <a:p>
            <a:r>
              <a:rPr lang="cs-CZ" b="1" dirty="0" smtClean="0"/>
              <a:t>Konzultace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484310" y="2161309"/>
            <a:ext cx="10018713" cy="3629891"/>
          </a:xfrm>
        </p:spPr>
        <p:txBody>
          <a:bodyPr/>
          <a:lstStyle/>
          <a:p>
            <a:pPr>
              <a:buNone/>
            </a:pPr>
            <a:r>
              <a:rPr lang="cs-CZ" dirty="0" smtClean="0"/>
              <a:t>Petra </a:t>
            </a:r>
            <a:r>
              <a:rPr lang="cs-CZ" dirty="0"/>
              <a:t>Šofrová, </a:t>
            </a:r>
            <a:r>
              <a:rPr lang="cs-CZ" dirty="0">
                <a:hlinkClick r:id="rId2"/>
              </a:rPr>
              <a:t>sofrova.masls@seznam.cz</a:t>
            </a:r>
            <a:r>
              <a:rPr lang="cs-CZ" dirty="0"/>
              <a:t>, 731 485 </a:t>
            </a:r>
            <a:r>
              <a:rPr lang="cs-CZ" dirty="0" smtClean="0"/>
              <a:t>975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9733202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593273" y="581891"/>
            <a:ext cx="10169235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5400" b="1" dirty="0" smtClean="0"/>
              <a:t>DĚKUJI   ZA   POZORNOST</a:t>
            </a:r>
          </a:p>
          <a:p>
            <a:pPr algn="ctr"/>
            <a:endParaRPr lang="cs-CZ" sz="5400" b="1" dirty="0" smtClean="0"/>
          </a:p>
          <a:p>
            <a:pPr algn="ctr"/>
            <a:r>
              <a:rPr lang="cs-CZ" sz="2800" b="1" dirty="0" smtClean="0"/>
              <a:t>Petra Šofrová</a:t>
            </a:r>
            <a:endParaRPr lang="cs-CZ" sz="2800" b="1" dirty="0"/>
          </a:p>
        </p:txBody>
      </p:sp>
      <p:pic>
        <p:nvPicPr>
          <p:cNvPr id="3" name="Obrázek 2" descr="logo mas ls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88036" y="3643745"/>
            <a:ext cx="2549238" cy="2119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Obdélník 3"/>
          <p:cNvSpPr/>
          <p:nvPr/>
        </p:nvSpPr>
        <p:spPr>
          <a:xfrm rot="10800000" flipV="1">
            <a:off x="5885846" y="3167675"/>
            <a:ext cx="112723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7200" b="1" dirty="0" smtClean="0">
                <a:latin typeface="Arial"/>
                <a:cs typeface="Arial"/>
              </a:rPr>
              <a:t>☺</a:t>
            </a:r>
            <a:endParaRPr lang="cs-CZ" sz="7200" dirty="0"/>
          </a:p>
        </p:txBody>
      </p:sp>
      <p:sp>
        <p:nvSpPr>
          <p:cNvPr id="5" name="Obdélník 4"/>
          <p:cNvSpPr/>
          <p:nvPr/>
        </p:nvSpPr>
        <p:spPr>
          <a:xfrm>
            <a:off x="1717965" y="3560617"/>
            <a:ext cx="38792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800" b="1" dirty="0" smtClean="0"/>
          </a:p>
          <a:p>
            <a:endParaRPr lang="cs-CZ" sz="2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479665" y="432261"/>
            <a:ext cx="10191404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400" dirty="0" smtClean="0"/>
          </a:p>
          <a:p>
            <a:r>
              <a:rPr lang="cs-CZ" sz="2400" b="1" dirty="0" smtClean="0"/>
              <a:t>Finanční alokace výzvy </a:t>
            </a:r>
          </a:p>
          <a:p>
            <a:r>
              <a:rPr lang="cs-CZ" sz="2800" dirty="0" smtClean="0"/>
              <a:t> </a:t>
            </a:r>
            <a:r>
              <a:rPr lang="cs-CZ" sz="28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8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Rozhodná pro výběr projektů k financování: 2  000 000,-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Minimální výše celkových způsobilých výdajů: 400 000,- Kč </a:t>
            </a:r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výše celkových způsobilých výdajů</a:t>
            </a:r>
            <a:r>
              <a:rPr lang="cs-CZ" sz="2400" smtClean="0"/>
              <a:t>: 2 000 </a:t>
            </a:r>
            <a:r>
              <a:rPr lang="cs-CZ" sz="2400" dirty="0" smtClean="0"/>
              <a:t>000,- Kč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Maximální délka projektu: 36 měsíců </a:t>
            </a:r>
          </a:p>
          <a:p>
            <a:endParaRPr lang="cs-CZ" sz="2400" dirty="0" smtClean="0"/>
          </a:p>
          <a:p>
            <a:r>
              <a:rPr lang="cs-CZ" sz="2400" dirty="0" smtClean="0"/>
              <a:t> </a:t>
            </a:r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Nejzazší datum pro ukončení fyzické realizace projektu: 31. 12. 2021 </a:t>
            </a:r>
          </a:p>
          <a:p>
            <a:endParaRPr lang="cs-CZ" sz="2400" dirty="0" smtClean="0"/>
          </a:p>
          <a:p>
            <a:r>
              <a:rPr lang="cs-CZ" sz="2400" b="1" dirty="0" smtClean="0"/>
              <a:t>Forma podpory: ex-ante </a:t>
            </a:r>
            <a:endParaRPr lang="cs-CZ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660073" y="374073"/>
            <a:ext cx="82988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Křížové    financování </a:t>
            </a:r>
          </a:p>
          <a:p>
            <a:pPr algn="ctr"/>
            <a:r>
              <a:rPr lang="cs-CZ" sz="4000" b="1" dirty="0" smtClean="0"/>
              <a:t>a   nepřímé náklady</a:t>
            </a:r>
          </a:p>
        </p:txBody>
      </p:sp>
      <p:sp>
        <p:nvSpPr>
          <p:cNvPr id="3" name="Obdélník 2"/>
          <p:cNvSpPr/>
          <p:nvPr/>
        </p:nvSpPr>
        <p:spPr>
          <a:xfrm>
            <a:off x="803564" y="2410691"/>
            <a:ext cx="11388435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400" dirty="0" smtClean="0">
                <a:latin typeface="Arial"/>
                <a:cs typeface="Arial"/>
              </a:rPr>
              <a:t> křížové financování není  v této výzvě umožněno</a:t>
            </a:r>
          </a:p>
          <a:p>
            <a:endParaRPr lang="cs-CZ" sz="2400" dirty="0" smtClean="0">
              <a:latin typeface="Arial"/>
              <a:cs typeface="Arial"/>
            </a:endParaRPr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>
                <a:latin typeface="Arial"/>
                <a:cs typeface="Arial"/>
              </a:rPr>
              <a:t>nepřímé náklady mohou dosahovat  maximálně 25% přímých způsobilých nákladů projektu</a:t>
            </a:r>
          </a:p>
          <a:p>
            <a:endParaRPr lang="cs-CZ" dirty="0" smtClean="0">
              <a:latin typeface="Arial"/>
              <a:cs typeface="Arial"/>
            </a:endParaRPr>
          </a:p>
          <a:p>
            <a:endParaRPr lang="cs-CZ" dirty="0" smtClean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1870363" y="1676401"/>
            <a:ext cx="9836727" cy="34624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700" dirty="0" smtClean="0">
                <a:solidFill>
                  <a:srgbClr val="00B0F0"/>
                </a:solidFill>
                <a:latin typeface="Arial"/>
                <a:cs typeface="Arial"/>
              </a:rPr>
              <a:t>•</a:t>
            </a:r>
            <a:r>
              <a:rPr lang="cs-CZ" sz="2700" dirty="0" smtClean="0">
                <a:latin typeface="Arial"/>
                <a:cs typeface="Arial"/>
              </a:rPr>
              <a:t> </a:t>
            </a:r>
            <a:r>
              <a:rPr lang="cs-CZ" sz="2400" dirty="0" smtClean="0"/>
              <a:t>1. Zařízení péče o děti zajišťující péči o děti v době mimo školní vyučování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2. Příměstské tábory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3. Společná doprava dětí do/ze školy, dětské skupiny a/nebo příměstského tábora 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rgbClr val="00B0F0"/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4. Dětské skupiny</a:t>
            </a:r>
          </a:p>
          <a:p>
            <a:endParaRPr lang="cs-CZ" sz="2400" dirty="0" smtClean="0"/>
          </a:p>
        </p:txBody>
      </p:sp>
      <p:sp>
        <p:nvSpPr>
          <p:cNvPr id="3" name="Obdélník 2"/>
          <p:cNvSpPr/>
          <p:nvPr/>
        </p:nvSpPr>
        <p:spPr>
          <a:xfrm>
            <a:off x="2452256" y="484909"/>
            <a:ext cx="735676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Podporované aktivity</a:t>
            </a:r>
            <a:endParaRPr lang="cs-CZ" sz="4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341418" y="235527"/>
            <a:ext cx="865909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Základní dokumenty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925782" y="1166843"/>
            <a:ext cx="96012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dirty="0" smtClean="0"/>
              <a:t>  Výzva MAS</a:t>
            </a:r>
          </a:p>
          <a:p>
            <a:endParaRPr lang="pl-PL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dirty="0" smtClean="0"/>
              <a:t>  Obecná pravidla pro žadatele a příjemce v rámci operačního programu Zaměstnanost  (na www.esfcr.cz)</a:t>
            </a:r>
          </a:p>
          <a:p>
            <a:endParaRPr lang="pl-PL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dirty="0" smtClean="0"/>
              <a:t>  Specifická část pravidel pro žadatele a příjemce v rámci OPZ se skutečně vzniklými výdaji a s nepřímými náklady (na www.esfcr.cz)</a:t>
            </a:r>
          </a:p>
          <a:p>
            <a:endParaRPr lang="pl-PL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dirty="0" smtClean="0"/>
              <a:t>  Pokyny pro vyplnění ZoR a ŽoP https://www.esfcr.cz/pokyny-k-vyplneni-zpravy-o-realizaci-zadosti-o-platbu-a-zadosti-o-zmenu-opz</a:t>
            </a:r>
          </a:p>
          <a:p>
            <a:endParaRPr lang="pl-PL" sz="24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3241964" y="598516"/>
            <a:ext cx="774746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Rozhodnutí o poskytnutí dotace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385455" y="1634836"/>
            <a:ext cx="99060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Po ukončení procesu  výběru jsou žadatelé informováni o výsledku prostřednictvím o doporučení projektu k podpoře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Zápis z jednotlivých fází hodnocení je zveřejněn na webu MAS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Součástí Vyrozumění o doporučení projektu k podpoře  je také výzva k předložení dokladů k přípravě právního aktu, včetně provedení požadovaných změn projektu</a:t>
            </a:r>
          </a:p>
          <a:p>
            <a:endParaRPr lang="cs-CZ" sz="2400" dirty="0" smtClean="0"/>
          </a:p>
          <a:p>
            <a:r>
              <a:rPr lang="pl-PL" sz="2400" b="1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</a:t>
            </a:r>
            <a:r>
              <a:rPr lang="pl-PL" sz="2400" dirty="0" smtClean="0"/>
              <a:t>  Žadatel není oprávněn v žádosti o podporu provádět jiné změny, než jsou ve Vyrozumění</a:t>
            </a:r>
          </a:p>
          <a:p>
            <a:endParaRPr lang="cs-CZ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493818" y="346364"/>
            <a:ext cx="846512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 Rozhodnutí o poskytnutí dotace 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288473" y="2136339"/>
            <a:ext cx="102939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Lhůta pro vydání Rozhodnutí dotace je 3 měsíce od provedení závěrečného metodického ověření ze strany ŘO (stav PP27a)</a:t>
            </a:r>
            <a:endParaRPr lang="pl-PL" sz="2400" dirty="0" smtClean="0"/>
          </a:p>
          <a:p>
            <a:pPr lvl="1"/>
            <a:endParaRPr lang="cs-CZ" sz="2400" dirty="0" smtClean="0"/>
          </a:p>
          <a:p>
            <a:pPr lvl="1"/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První platba (ex-ante) – záloha – bývá zpravidla zaslána měsíc před zahájením realizace nebo 20 PD od podpis Rozhodnutí o dotaci</a:t>
            </a:r>
            <a:endParaRPr lang="cs-CZ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2743200" y="498761"/>
            <a:ext cx="837922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cs-CZ" sz="4000" b="1" dirty="0" smtClean="0"/>
              <a:t>Zpráva o realizaci</a:t>
            </a:r>
            <a:endParaRPr lang="cs-CZ" sz="4000" dirty="0"/>
          </a:p>
        </p:txBody>
      </p:sp>
      <p:sp>
        <p:nvSpPr>
          <p:cNvPr id="3" name="Obdélník 2"/>
          <p:cNvSpPr/>
          <p:nvPr/>
        </p:nvSpPr>
        <p:spPr>
          <a:xfrm>
            <a:off x="1330035" y="1762299"/>
            <a:ext cx="9781309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Příjemce:</a:t>
            </a:r>
          </a:p>
          <a:p>
            <a:pPr>
              <a:buFontTx/>
              <a:buChar char="-"/>
            </a:pPr>
            <a:r>
              <a:rPr lang="cs-CZ" sz="2400" dirty="0" smtClean="0"/>
              <a:t>předkládá ZOR a ŽOP prostřednictvím ISKP14+ do 30 dnů po ukončení monitorovacího období, závěrečnou ZOR a ŽOP do 60 dnů</a:t>
            </a:r>
          </a:p>
          <a:p>
            <a:pPr>
              <a:buFontTx/>
              <a:buChar char="-"/>
            </a:pPr>
            <a:r>
              <a:rPr lang="cs-CZ" sz="2400" dirty="0" smtClean="0"/>
              <a:t> je možno požádat o prodloužení termínu pro předložení, ale před vypršením řádného termínu</a:t>
            </a:r>
          </a:p>
          <a:p>
            <a:endParaRPr lang="cs-CZ" sz="2400" dirty="0" smtClean="0"/>
          </a:p>
          <a:p>
            <a:r>
              <a:rPr lang="cs-CZ" sz="2400" dirty="0" smtClean="0">
                <a:solidFill>
                  <a:schemeClr val="accent1">
                    <a:lumMod val="75000"/>
                  </a:schemeClr>
                </a:solidFill>
                <a:latin typeface="Arial"/>
                <a:cs typeface="Arial"/>
              </a:rPr>
              <a:t>• </a:t>
            </a:r>
            <a:r>
              <a:rPr lang="cs-CZ" sz="2400" dirty="0" smtClean="0"/>
              <a:t>ŘO:</a:t>
            </a:r>
          </a:p>
          <a:p>
            <a:pPr>
              <a:buFontTx/>
              <a:buChar char="-"/>
            </a:pPr>
            <a:r>
              <a:rPr lang="cs-CZ" sz="2400" dirty="0" smtClean="0"/>
              <a:t>na kontrolu předložené ZOR a ŽOP má 40 PD, po vrácení k opravě tato lhůta běží od začátku</a:t>
            </a:r>
          </a:p>
          <a:p>
            <a:pPr>
              <a:buFontTx/>
              <a:buChar char="-"/>
            </a:pPr>
            <a:r>
              <a:rPr lang="cs-CZ" sz="2400" dirty="0" smtClean="0"/>
              <a:t>celková doba administrace ZOR a ŽOP na straně ŘO nesmí přesáhnout 90 dnů (poté může dojít k zamítnutí)</a:t>
            </a:r>
          </a:p>
          <a:p>
            <a:r>
              <a:rPr lang="cs-CZ" sz="2400" dirty="0" smtClean="0"/>
              <a:t> </a:t>
            </a:r>
          </a:p>
          <a:p>
            <a:r>
              <a:rPr lang="cs-CZ" sz="2400" dirty="0" smtClean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x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TM03457496[[fn=Paralaxa]]</Template>
  <TotalTime>1564</TotalTime>
  <Words>1632</Words>
  <Application>Microsoft Office PowerPoint</Application>
  <PresentationFormat>Vlastní</PresentationFormat>
  <Paragraphs>233</Paragraphs>
  <Slides>27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28" baseType="lpstr">
      <vt:lpstr>Paralaxa</vt:lpstr>
      <vt:lpstr>Snímek 1</vt:lpstr>
      <vt:lpstr>Představení výzvy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Zpráva o realizaci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  <vt:lpstr>Konzultace </vt:lpstr>
      <vt:lpstr>Snímek 27</vt:lpstr>
    </vt:vector>
  </TitlesOfParts>
  <Company>MAS Labské skály, z.s.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Výzva č. 1  z OPZ  - Podpora péče pro děti zaměstnaných rodičů</dc:title>
  <dc:creator>Jiřina Bischoffiova</dc:creator>
  <cp:lastModifiedBy>Kancelář</cp:lastModifiedBy>
  <cp:revision>136</cp:revision>
  <dcterms:created xsi:type="dcterms:W3CDTF">2017-02-14T16:42:27Z</dcterms:created>
  <dcterms:modified xsi:type="dcterms:W3CDTF">2018-06-20T12:35:29Z</dcterms:modified>
</cp:coreProperties>
</file>