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64" r:id="rId2"/>
    <p:sldId id="257" r:id="rId3"/>
    <p:sldId id="285" r:id="rId4"/>
    <p:sldId id="271" r:id="rId5"/>
    <p:sldId id="284" r:id="rId6"/>
    <p:sldId id="269" r:id="rId7"/>
    <p:sldId id="259" r:id="rId8"/>
    <p:sldId id="266" r:id="rId9"/>
    <p:sldId id="267" r:id="rId10"/>
    <p:sldId id="314" r:id="rId11"/>
    <p:sldId id="315" r:id="rId12"/>
    <p:sldId id="274" r:id="rId13"/>
    <p:sldId id="316" r:id="rId14"/>
    <p:sldId id="286" r:id="rId15"/>
    <p:sldId id="287" r:id="rId16"/>
    <p:sldId id="288" r:id="rId17"/>
    <p:sldId id="289" r:id="rId18"/>
    <p:sldId id="290" r:id="rId19"/>
    <p:sldId id="291" r:id="rId20"/>
    <p:sldId id="292" r:id="rId21"/>
    <p:sldId id="293" r:id="rId22"/>
    <p:sldId id="294" r:id="rId23"/>
    <p:sldId id="295" r:id="rId24"/>
    <p:sldId id="276" r:id="rId25"/>
    <p:sldId id="304" r:id="rId26"/>
    <p:sldId id="311" r:id="rId27"/>
    <p:sldId id="262" r:id="rId28"/>
    <p:sldId id="309" r:id="rId29"/>
  </p:sldIdLst>
  <p:sldSz cx="12192000" cy="6858000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12" y="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DC100D-0416-4EE5-8332-A9076DBFDC68}" type="datetimeFigureOut">
              <a:rPr lang="cs-CZ" smtClean="0"/>
              <a:pPr/>
              <a:t>29.04.2020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E7FFAF-DACC-4794-9931-C5C25918B782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59309D-5173-4B76-AFD6-12B1AC64C63D}" type="datetimeFigureOut">
              <a:rPr lang="cs-CZ" smtClean="0"/>
              <a:t>29.04.2020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951A86-05EE-49C1-8019-EC838ADDE02B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36E80-EDCC-4DCA-83CF-A61E81F2D1DC}" type="datetime1">
              <a:rPr lang="en-US" smtClean="0"/>
              <a:t>4/29/2020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CC6F4-5C0F-4826-A490-758D6C310FD8}" type="datetime1">
              <a:rPr lang="en-US" smtClean="0"/>
              <a:t>4/29/2020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CD74D-40F6-46CA-8F50-CC33B9958F3E}" type="datetime1">
              <a:rPr lang="en-US" smtClean="0"/>
              <a:t>4/29/2020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5CCEA-7EC5-469C-A996-BEF9B0503DC3}" type="datetime1">
              <a:rPr lang="en-US" smtClean="0"/>
              <a:t>4/29/2020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024AB-5969-47A6-9F9D-EF91BF36A991}" type="datetime1">
              <a:rPr lang="en-US" smtClean="0"/>
              <a:t>4/29/2020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AA67C-F674-46E1-B389-AF1E59577E51}" type="datetime1">
              <a:rPr lang="en-US" smtClean="0"/>
              <a:t>4/29/2020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24FBC-A074-49CF-980A-884D057906A1}" type="datetime1">
              <a:rPr lang="en-US" smtClean="0"/>
              <a:t>4/29/2020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1FA88-F040-4B27-BB94-140824C2C006}" type="datetime1">
              <a:rPr lang="en-US" smtClean="0"/>
              <a:t>4/29/2020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9D7F4-A03D-4200-854C-4C7BBE0A71F1}" type="datetime1">
              <a:rPr lang="en-US" smtClean="0"/>
              <a:t>4/29/2020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1A887-4DC6-4D96-8615-98ED289D675A}" type="datetime1">
              <a:rPr lang="en-US" smtClean="0"/>
              <a:t>4/29/2020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BF095-E27E-48E0-9F05-D19F48B57B0F}" type="datetime1">
              <a:rPr lang="en-US" smtClean="0"/>
              <a:t>4/29/2020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1C06A-FC9C-4E33-8179-CC414C807630}" type="datetime1">
              <a:rPr lang="en-US" smtClean="0"/>
              <a:t>4/29/2020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31002-8A0F-42DD-A778-0379334CB952}" type="datetime1">
              <a:rPr lang="en-US" smtClean="0"/>
              <a:t>4/29/2020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4B260-5EC0-4356-BB53-FB42492994FB}" type="datetime1">
              <a:rPr lang="en-US" smtClean="0"/>
              <a:t>4/29/2020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6A410-5FF2-4FCD-8E47-D05871462B6B}" type="datetime1">
              <a:rPr lang="en-US" smtClean="0"/>
              <a:t>4/29/2020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18B97-42FF-4C4B-A26D-B45D125F199C}" type="datetime1">
              <a:rPr lang="en-US" smtClean="0"/>
              <a:t>4/29/2020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702F4-AB96-425F-A42A-3F0A5B0A651C}" type="datetime1">
              <a:rPr lang="en-US" smtClean="0"/>
              <a:t>4/29/2020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E7D5B895-5651-4A2C-82A3-9E4BD01072D6}" type="datetime1">
              <a:rPr lang="en-US" smtClean="0"/>
              <a:t>4/29/2020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esfcr.cz/" TargetMode="Externa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sofrova.masls@seznam.cz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esfcr.cz/pokyny-k-vyplneni-zpravy-o-realizaci-zadosti-o-platbu-a-zadosti-o-zmenu-opz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230284" y="290945"/>
            <a:ext cx="10690167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800" b="1" dirty="0" smtClean="0"/>
              <a:t>SEMINÁŘ   PRO   PŘÍJEMCE</a:t>
            </a:r>
          </a:p>
          <a:p>
            <a:pPr algn="ctr"/>
            <a:endParaRPr lang="cs-CZ" sz="4800" b="1" dirty="0" smtClean="0"/>
          </a:p>
          <a:p>
            <a:r>
              <a:rPr lang="cs-CZ" sz="4800" b="1" dirty="0" smtClean="0"/>
              <a:t>Výzva č. 9  z OPZ  - Výzva MAS Labské skály - Podpora péče o děti zaměstnaných rodičů – IV. </a:t>
            </a:r>
            <a:endParaRPr lang="cs-CZ" sz="4800" b="1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8256" y="3996267"/>
            <a:ext cx="10058400" cy="1657037"/>
          </a:xfrm>
          <a:prstGeom prst="rect">
            <a:avLst/>
          </a:prstGeom>
        </p:spPr>
      </p:pic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1856509" y="315885"/>
            <a:ext cx="973143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cs-CZ" sz="4000" b="1" dirty="0" smtClean="0"/>
          </a:p>
          <a:p>
            <a:pPr algn="ctr"/>
            <a:r>
              <a:rPr lang="cs-CZ" sz="4000" b="1" dirty="0" smtClean="0"/>
              <a:t>Indikátory povinné k naplnění</a:t>
            </a:r>
            <a:endParaRPr lang="cs-CZ" sz="2800" dirty="0" smtClean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2794645"/>
              </p:ext>
            </p:extLst>
          </p:nvPr>
        </p:nvGraphicFramePr>
        <p:xfrm>
          <a:off x="1454726" y="2019992"/>
          <a:ext cx="9888479" cy="37973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8790">
                  <a:extLst>
                    <a:ext uri="{9D8B030D-6E8A-4147-A177-3AD203B41FA5}">
                      <a16:colId xmlns:a16="http://schemas.microsoft.com/office/drawing/2014/main" val="1624998041"/>
                    </a:ext>
                  </a:extLst>
                </a:gridCol>
                <a:gridCol w="5016500">
                  <a:extLst>
                    <a:ext uri="{9D8B030D-6E8A-4147-A177-3AD203B41FA5}">
                      <a16:colId xmlns:a16="http://schemas.microsoft.com/office/drawing/2014/main" val="1177035348"/>
                    </a:ext>
                  </a:extLst>
                </a:gridCol>
                <a:gridCol w="1723120">
                  <a:extLst>
                    <a:ext uri="{9D8B030D-6E8A-4147-A177-3AD203B41FA5}">
                      <a16:colId xmlns:a16="http://schemas.microsoft.com/office/drawing/2014/main" val="1019826704"/>
                    </a:ext>
                  </a:extLst>
                </a:gridCol>
                <a:gridCol w="1560069">
                  <a:extLst>
                    <a:ext uri="{9D8B030D-6E8A-4147-A177-3AD203B41FA5}">
                      <a16:colId xmlns:a16="http://schemas.microsoft.com/office/drawing/2014/main" val="3853044779"/>
                    </a:ext>
                  </a:extLst>
                </a:gridCol>
              </a:tblGrid>
              <a:tr h="1039420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Kód indikátoru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Název</a:t>
                      </a: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Měrná jednotka</a:t>
                      </a: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Typ</a:t>
                      </a: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4805613"/>
                  </a:ext>
                </a:extLst>
              </a:tr>
              <a:tr h="1256528">
                <a:tc>
                  <a:txBody>
                    <a:bodyPr/>
                    <a:lstStyle/>
                    <a:p>
                      <a:pPr algn="l">
                        <a:lnSpc>
                          <a:spcPct val="300000"/>
                        </a:lnSpc>
                      </a:pPr>
                      <a:r>
                        <a:rPr lang="cs-CZ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6 00 </a:t>
                      </a:r>
                      <a:r>
                        <a:rPr lang="cs-CZ" sz="2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00</a:t>
                      </a:r>
                      <a:r>
                        <a:rPr lang="cs-CZ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400" dirty="0" smtClean="0"/>
                        <a:t>Celkový počet účastníků</a:t>
                      </a:r>
                      <a:endParaRPr lang="cs-CZ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400" dirty="0" smtClean="0"/>
                        <a:t>účastníci</a:t>
                      </a:r>
                      <a:endParaRPr lang="cs-CZ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400" dirty="0" smtClean="0"/>
                        <a:t>výstup</a:t>
                      </a:r>
                      <a:endParaRPr lang="cs-CZ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88747738"/>
                  </a:ext>
                </a:extLst>
              </a:tr>
              <a:tr h="1501385">
                <a:tc>
                  <a:txBody>
                    <a:bodyPr/>
                    <a:lstStyle/>
                    <a:p>
                      <a:pPr algn="l">
                        <a:lnSpc>
                          <a:spcPct val="300000"/>
                        </a:lnSpc>
                      </a:pPr>
                      <a:r>
                        <a:rPr lang="cs-CZ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5 00 01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cs-CZ" sz="2400" dirty="0" smtClean="0"/>
                    </a:p>
                    <a:p>
                      <a:pPr algn="l"/>
                      <a:r>
                        <a:rPr lang="cs-CZ" sz="2400" dirty="0" smtClean="0"/>
                        <a:t>Kapacita podporovaných zařízení péče o děti nebo vzdělávacích zařízení</a:t>
                      </a:r>
                      <a:endParaRPr lang="cs-CZ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cs-CZ" sz="2400" dirty="0" smtClean="0"/>
                    </a:p>
                    <a:p>
                      <a:pPr algn="l"/>
                      <a:r>
                        <a:rPr lang="cs-CZ" sz="2400" dirty="0" smtClean="0"/>
                        <a:t>osoby</a:t>
                      </a:r>
                      <a:endParaRPr lang="cs-CZ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cs-CZ" sz="2400" dirty="0" smtClean="0"/>
                    </a:p>
                    <a:p>
                      <a:pPr algn="l"/>
                      <a:r>
                        <a:rPr lang="cs-CZ" sz="2400" dirty="0" smtClean="0"/>
                        <a:t>výstup</a:t>
                      </a:r>
                      <a:endParaRPr lang="cs-CZ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61259485"/>
                  </a:ext>
                </a:extLst>
              </a:tr>
            </a:tbl>
          </a:graphicData>
        </a:graphic>
      </p:graphicFrame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-241068"/>
            <a:ext cx="10058400" cy="1421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85086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1856509" y="315885"/>
            <a:ext cx="973143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cs-CZ" sz="4000" b="1" dirty="0" smtClean="0"/>
          </a:p>
          <a:p>
            <a:pPr algn="ctr"/>
            <a:endParaRPr lang="cs-CZ" sz="4000" b="1" dirty="0" smtClean="0"/>
          </a:p>
          <a:p>
            <a:pPr algn="ctr"/>
            <a:r>
              <a:rPr lang="cs-CZ" sz="4000" b="1" dirty="0" smtClean="0"/>
              <a:t>Indikátory </a:t>
            </a:r>
            <a:r>
              <a:rPr lang="cs-CZ" sz="4000" b="1" dirty="0"/>
              <a:t>bez závazku</a:t>
            </a:r>
            <a:endParaRPr lang="cs-CZ" sz="2800" dirty="0" smtClean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11</a:t>
            </a:fld>
            <a:endParaRPr lang="en-US" dirty="0"/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3058965"/>
              </p:ext>
            </p:extLst>
          </p:nvPr>
        </p:nvGraphicFramePr>
        <p:xfrm>
          <a:off x="1546166" y="3017519"/>
          <a:ext cx="9797039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4098">
                  <a:extLst>
                    <a:ext uri="{9D8B030D-6E8A-4147-A177-3AD203B41FA5}">
                      <a16:colId xmlns:a16="http://schemas.microsoft.com/office/drawing/2014/main" val="1624998041"/>
                    </a:ext>
                  </a:extLst>
                </a:gridCol>
                <a:gridCol w="4970112">
                  <a:extLst>
                    <a:ext uri="{9D8B030D-6E8A-4147-A177-3AD203B41FA5}">
                      <a16:colId xmlns:a16="http://schemas.microsoft.com/office/drawing/2014/main" val="1177035348"/>
                    </a:ext>
                  </a:extLst>
                </a:gridCol>
                <a:gridCol w="1707186">
                  <a:extLst>
                    <a:ext uri="{9D8B030D-6E8A-4147-A177-3AD203B41FA5}">
                      <a16:colId xmlns:a16="http://schemas.microsoft.com/office/drawing/2014/main" val="1019826704"/>
                    </a:ext>
                  </a:extLst>
                </a:gridCol>
                <a:gridCol w="1545643">
                  <a:extLst>
                    <a:ext uri="{9D8B030D-6E8A-4147-A177-3AD203B41FA5}">
                      <a16:colId xmlns:a16="http://schemas.microsoft.com/office/drawing/2014/main" val="3853044779"/>
                    </a:ext>
                  </a:extLst>
                </a:gridCol>
              </a:tblGrid>
              <a:tr h="763139">
                <a:tc>
                  <a:txBody>
                    <a:bodyPr/>
                    <a:lstStyle/>
                    <a:p>
                      <a:pPr algn="l"/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Kód indikátoru</a:t>
                      </a:r>
                      <a:endParaRPr lang="cs-CZ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Název</a:t>
                      </a: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Měrná jednotka</a:t>
                      </a: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Typ</a:t>
                      </a: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24805613"/>
                  </a:ext>
                </a:extLst>
              </a:tr>
              <a:tr h="922539">
                <a:tc>
                  <a:txBody>
                    <a:bodyPr/>
                    <a:lstStyle/>
                    <a:p>
                      <a:pPr algn="l">
                        <a:lnSpc>
                          <a:spcPct val="300000"/>
                        </a:lnSpc>
                      </a:pPr>
                      <a:r>
                        <a:rPr lang="cs-CZ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5  01  10	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400" smtClean="0"/>
                        <a:t>Počet osob využívajících zařízení péče o děti předškolního věku</a:t>
                      </a:r>
                      <a:endParaRPr lang="cs-CZ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400" dirty="0" smtClean="0"/>
                        <a:t>osoby</a:t>
                      </a:r>
                      <a:endParaRPr lang="cs-CZ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400" dirty="0" smtClean="0"/>
                        <a:t>výsledek</a:t>
                      </a:r>
                      <a:endParaRPr lang="cs-CZ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88747738"/>
                  </a:ext>
                </a:extLst>
              </a:tr>
              <a:tr h="922539">
                <a:tc>
                  <a:txBody>
                    <a:bodyPr/>
                    <a:lstStyle/>
                    <a:p>
                      <a:pPr algn="l">
                        <a:lnSpc>
                          <a:spcPct val="300000"/>
                        </a:lnSpc>
                      </a:pPr>
                      <a:r>
                        <a:rPr lang="cs-CZ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5  01 20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400" dirty="0" smtClean="0"/>
                        <a:t>Počet osob využívajících zařízení péče o děti ve věku do 3 let</a:t>
                      </a:r>
                      <a:endParaRPr lang="cs-CZ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400" dirty="0" smtClean="0"/>
                        <a:t>osoby</a:t>
                      </a:r>
                      <a:endParaRPr lang="cs-CZ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400" dirty="0" smtClean="0"/>
                        <a:t>výsledek</a:t>
                      </a:r>
                      <a:endParaRPr lang="cs-CZ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61259485"/>
                  </a:ext>
                </a:extLst>
              </a:tr>
            </a:tbl>
          </a:graphicData>
        </a:graphic>
      </p:graphicFrame>
      <p:sp>
        <p:nvSpPr>
          <p:cNvPr id="3" name="Obdélník 2"/>
          <p:cNvSpPr/>
          <p:nvPr/>
        </p:nvSpPr>
        <p:spPr>
          <a:xfrm>
            <a:off x="1712422" y="1639324"/>
            <a:ext cx="102618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Hodnoty</a:t>
            </a:r>
            <a:r>
              <a:rPr lang="cs-CZ" dirty="0"/>
              <a:t>, které nepředstavují závazek žadatele, ale které je nutné sledovat (Žadatel má povinnost vyplnit cílovou hodnotu indikátorů, u nerelevantních je možno uvést hodnotu 0.) 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10058400" cy="1562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56290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048000" y="216131"/>
            <a:ext cx="6096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 smtClean="0"/>
          </a:p>
          <a:p>
            <a:endParaRPr lang="cs-CZ" dirty="0" smtClean="0"/>
          </a:p>
        </p:txBody>
      </p:sp>
      <p:sp>
        <p:nvSpPr>
          <p:cNvPr id="3" name="Obdélník 2"/>
          <p:cNvSpPr/>
          <p:nvPr/>
        </p:nvSpPr>
        <p:spPr>
          <a:xfrm>
            <a:off x="1449185" y="1676400"/>
            <a:ext cx="10091651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b="1" dirty="0" smtClean="0">
                <a:latin typeface="Arial"/>
                <a:cs typeface="Arial"/>
              </a:rPr>
              <a:t>ZOR - indikátory</a:t>
            </a:r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Pozor na prokazatelnost vykazovaných hodnot (záznamy o každém klientovi)</a:t>
            </a:r>
          </a:p>
          <a:p>
            <a:endParaRPr lang="cs-CZ" sz="2400" dirty="0" smtClean="0"/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Počet účastníků projektu je nutno zadávat prostřednictvím systému IS ESF (</a:t>
            </a:r>
            <a:r>
              <a:rPr lang="cs-CZ" sz="2400" dirty="0" smtClean="0">
                <a:hlinkClick r:id="rId2"/>
              </a:rPr>
              <a:t>www.esfcr.cz</a:t>
            </a:r>
            <a:r>
              <a:rPr lang="cs-CZ" sz="2400" dirty="0" smtClean="0"/>
              <a:t>) vždy za sledované období (přihlašovací údaje příjemce obdrží do datové schránky – po obdržení je nutné se neprodleně přihlásit do systému než vyprší platnost přihlašovacích údajů)</a:t>
            </a:r>
          </a:p>
          <a:p>
            <a:endParaRPr lang="cs-CZ" sz="2400" dirty="0" smtClean="0">
              <a:solidFill>
                <a:schemeClr val="accent1">
                  <a:lumMod val="75000"/>
                </a:schemeClr>
              </a:solidFill>
              <a:cs typeface="Arial"/>
            </a:endParaRPr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Podpořené osoby se uvádějí průběžně s jakoukoliv výší podpory, systém hlídá minimální hranici 40 hod. Při nižším počtu hodin podpořenou osobu nezapočte.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10058400" cy="1562794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048000" y="216131"/>
            <a:ext cx="6096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 smtClean="0"/>
          </a:p>
          <a:p>
            <a:endParaRPr lang="cs-CZ" dirty="0" smtClean="0"/>
          </a:p>
        </p:txBody>
      </p:sp>
      <p:sp>
        <p:nvSpPr>
          <p:cNvPr id="3" name="Obdélník 2"/>
          <p:cNvSpPr/>
          <p:nvPr/>
        </p:nvSpPr>
        <p:spPr>
          <a:xfrm>
            <a:off x="1449185" y="1676400"/>
            <a:ext cx="10091651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b="1" dirty="0" smtClean="0">
                <a:latin typeface="Arial"/>
                <a:cs typeface="Arial"/>
              </a:rPr>
              <a:t>Způsobilé výdaje</a:t>
            </a:r>
          </a:p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Všechny výdaje musí splňovat podmínky:</a:t>
            </a:r>
          </a:p>
          <a:p>
            <a:pPr>
              <a:buFontTx/>
              <a:buChar char="-"/>
            </a:pPr>
            <a:r>
              <a:rPr lang="cs-CZ" sz="2400" dirty="0" smtClean="0"/>
              <a:t>hospodárnost</a:t>
            </a:r>
          </a:p>
          <a:p>
            <a:pPr>
              <a:buFontTx/>
              <a:buChar char="-"/>
            </a:pPr>
            <a:r>
              <a:rPr lang="cs-CZ" sz="2400" dirty="0" smtClean="0"/>
              <a:t> efektivnost</a:t>
            </a:r>
          </a:p>
          <a:p>
            <a:pPr>
              <a:buFontTx/>
              <a:buChar char="-"/>
            </a:pPr>
            <a:r>
              <a:rPr lang="cs-CZ" sz="2400" dirty="0" smtClean="0"/>
              <a:t> účelnost</a:t>
            </a:r>
          </a:p>
          <a:p>
            <a:pPr>
              <a:buFontTx/>
              <a:buChar char="-"/>
            </a:pPr>
            <a:r>
              <a:rPr lang="cs-CZ" sz="2400" dirty="0" smtClean="0"/>
              <a:t> vznikly v době realizace projektu</a:t>
            </a:r>
          </a:p>
          <a:p>
            <a:r>
              <a:rPr lang="cs-CZ" sz="2400" dirty="0" smtClean="0"/>
              <a:t>- vždy je nutné mít doklad o úhradě výdaje</a:t>
            </a:r>
          </a:p>
          <a:p>
            <a:endParaRPr lang="cs-CZ" sz="2400" dirty="0" smtClean="0"/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ŘO je oprávněn si od příjemce vyžádat jakýkoli dokument, který je nezbytný pro ověření způsobilosti výdajů v rámci projektu (a může se jednat i o dokument, který vznikl v době před zahájením realizace projektu)</a:t>
            </a:r>
          </a:p>
          <a:p>
            <a:endParaRPr lang="cs-CZ" sz="24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10058400" cy="1562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71568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2003366" y="1745673"/>
            <a:ext cx="9315797" cy="51552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b="1" dirty="0" smtClean="0">
                <a:latin typeface="Arial"/>
                <a:cs typeface="Arial"/>
              </a:rPr>
              <a:t>Dokladování výdajů</a:t>
            </a:r>
          </a:p>
          <a:p>
            <a:r>
              <a:rPr lang="cs-CZ" sz="27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700" dirty="0" smtClean="0"/>
              <a:t>Všechny výdaje, které spadají do PN příjemce dokládá</a:t>
            </a:r>
          </a:p>
          <a:p>
            <a:r>
              <a:rPr lang="cs-CZ" sz="2700" dirty="0" smtClean="0"/>
              <a:t> </a:t>
            </a:r>
          </a:p>
          <a:p>
            <a:r>
              <a:rPr lang="cs-CZ" sz="27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700" dirty="0" smtClean="0"/>
              <a:t>Originály dokladů musí být </a:t>
            </a:r>
            <a:r>
              <a:rPr lang="cs-CZ" sz="2700" dirty="0" err="1" smtClean="0"/>
              <a:t>nesmazatelněoznačeny</a:t>
            </a:r>
            <a:r>
              <a:rPr lang="cs-CZ" sz="2700" dirty="0" smtClean="0"/>
              <a:t> </a:t>
            </a:r>
          </a:p>
          <a:p>
            <a:r>
              <a:rPr lang="cs-CZ" sz="2700" dirty="0"/>
              <a:t> </a:t>
            </a:r>
            <a:r>
              <a:rPr lang="cs-CZ" sz="2700" dirty="0" smtClean="0"/>
              <a:t>   registračním číslem projektu</a:t>
            </a:r>
          </a:p>
          <a:p>
            <a:endParaRPr lang="cs-CZ" sz="2700" dirty="0" smtClean="0"/>
          </a:p>
          <a:p>
            <a:r>
              <a:rPr lang="cs-CZ" sz="2700" dirty="0" smtClean="0"/>
              <a:t> </a:t>
            </a:r>
            <a:r>
              <a:rPr lang="cs-CZ" sz="27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700" dirty="0" smtClean="0"/>
              <a:t>Doklady musí mít přiložen záznam o zaúčtování</a:t>
            </a:r>
          </a:p>
          <a:p>
            <a:endParaRPr lang="cs-CZ" sz="2700" dirty="0" smtClean="0"/>
          </a:p>
          <a:p>
            <a:r>
              <a:rPr lang="cs-CZ" sz="27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700" dirty="0" smtClean="0"/>
              <a:t>V rámci ŽOP se do ISKP14+ naskenují všechny doklady, z nichž je nárokovány částka přesahující 10 000 Kč vč. dokladu o úhradě</a:t>
            </a:r>
          </a:p>
          <a:p>
            <a:endParaRPr lang="cs-CZ" sz="2700" dirty="0" smtClean="0"/>
          </a:p>
          <a:p>
            <a:endParaRPr lang="cs-CZ" sz="27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10058400" cy="1562794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524001" y="1440873"/>
            <a:ext cx="10266218" cy="49398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ctr"/>
            <a:endParaRPr lang="cs-CZ" sz="2700" b="1" dirty="0" smtClean="0"/>
          </a:p>
          <a:p>
            <a:pPr lvl="1"/>
            <a:r>
              <a:rPr lang="cs-CZ" sz="2400" b="1" dirty="0"/>
              <a:t>Dokladování osobních výdajů, spadajících do přímých nákladů </a:t>
            </a:r>
          </a:p>
          <a:p>
            <a:pPr lvl="1"/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vykazují se v soupisce lidských zdrojů</a:t>
            </a:r>
          </a:p>
          <a:p>
            <a:pPr lvl="1"/>
            <a:endParaRPr lang="cs-CZ" sz="2400" dirty="0" smtClean="0"/>
          </a:p>
          <a:p>
            <a:pPr lvl="1"/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dokládá se:</a:t>
            </a:r>
          </a:p>
          <a:p>
            <a:pPr lvl="1">
              <a:buFontTx/>
              <a:buChar char="-"/>
            </a:pPr>
            <a:r>
              <a:rPr lang="cs-CZ" sz="2400" dirty="0" smtClean="0"/>
              <a:t>pracovní smlouva, DPČ, DPP</a:t>
            </a:r>
          </a:p>
          <a:p>
            <a:pPr lvl="1">
              <a:buFontTx/>
              <a:buChar char="-"/>
            </a:pPr>
            <a:r>
              <a:rPr lang="cs-CZ" sz="2400" dirty="0" smtClean="0"/>
              <a:t>úhrada osobních nákladů (VBÚ, VPD)</a:t>
            </a:r>
          </a:p>
          <a:p>
            <a:pPr lvl="1"/>
            <a:r>
              <a:rPr lang="cs-CZ" sz="2400" dirty="0" smtClean="0"/>
              <a:t>- pracovní výkazy (v případě, že zaměstnanec vykonává činnost pro projekt i mimo projekt nebo na jednu PS, DPČ, DPP vykonává činnosti, které spadají do přímých i nepřímých nákladů</a:t>
            </a:r>
          </a:p>
          <a:p>
            <a:pPr lvl="1"/>
            <a:endParaRPr lang="cs-CZ" sz="2400" dirty="0" smtClean="0"/>
          </a:p>
          <a:p>
            <a:pPr lvl="1"/>
            <a:r>
              <a:rPr lang="cs-CZ" sz="2400" dirty="0" smtClean="0"/>
              <a:t>Pracovní výkazy se zpracovávají za jednotlivé měsíce</a:t>
            </a:r>
          </a:p>
          <a:p>
            <a:pPr lvl="1"/>
            <a:r>
              <a:rPr lang="cs-CZ" sz="2400" dirty="0" smtClean="0"/>
              <a:t>https://www.esfcr.cz/pracovni-vykaz-opz</a:t>
            </a:r>
            <a:endParaRPr 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15</a:t>
            </a:fld>
            <a:endParaRPr lang="en-US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10058400" cy="1562794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288473" y="1510145"/>
            <a:ext cx="10626435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endParaRPr lang="cs-CZ" sz="2400" b="1" dirty="0" smtClean="0"/>
          </a:p>
          <a:p>
            <a:pPr lvl="1">
              <a:lnSpc>
                <a:spcPct val="150000"/>
              </a:lnSpc>
              <a:spcAft>
                <a:spcPts val="600"/>
              </a:spcAft>
            </a:pPr>
            <a:r>
              <a:rPr lang="cs-CZ" sz="3200" b="1" dirty="0" smtClean="0">
                <a:latin typeface="Arial"/>
                <a:cs typeface="Arial"/>
              </a:rPr>
              <a:t>Rozpočet projektu</a:t>
            </a:r>
          </a:p>
          <a:p>
            <a:pPr lvl="1">
              <a:lnSpc>
                <a:spcPct val="150000"/>
              </a:lnSpc>
              <a:spcAft>
                <a:spcPts val="600"/>
              </a:spcAft>
            </a:pPr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čerpání jednotlivých položek nemůže překročit rozpočtovanou výši</a:t>
            </a:r>
          </a:p>
          <a:p>
            <a:pPr lvl="1">
              <a:lnSpc>
                <a:spcPct val="150000"/>
              </a:lnSpc>
            </a:pPr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změny v rozpočtu jsou možné</a:t>
            </a:r>
          </a:p>
          <a:p>
            <a:pPr lvl="1">
              <a:lnSpc>
                <a:spcPct val="150000"/>
              </a:lnSpc>
              <a:buFontTx/>
              <a:buChar char="-"/>
            </a:pPr>
            <a:r>
              <a:rPr lang="cs-CZ" sz="2400" dirty="0" smtClean="0"/>
              <a:t>každou změnu je třeba zdůvodnit</a:t>
            </a:r>
          </a:p>
          <a:p>
            <a:pPr lvl="1">
              <a:lnSpc>
                <a:spcPct val="150000"/>
              </a:lnSpc>
            </a:pPr>
            <a:r>
              <a:rPr lang="cs-CZ" sz="2400" dirty="0" smtClean="0"/>
              <a:t>- celková výše rozpočtu nemůže být navýšena</a:t>
            </a:r>
          </a:p>
          <a:p>
            <a:pPr lvl="1">
              <a:lnSpc>
                <a:spcPct val="150000"/>
              </a:lnSpc>
            </a:pPr>
            <a:r>
              <a:rPr lang="cs-CZ" sz="2400" dirty="0" smtClean="0"/>
              <a:t>    </a:t>
            </a:r>
            <a:endParaRPr 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16</a:t>
            </a:fld>
            <a:endParaRPr lang="en-US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10058400" cy="1562794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1620983" y="1510145"/>
            <a:ext cx="9947562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b="1" dirty="0" smtClean="0"/>
              <a:t>Změny projektu</a:t>
            </a:r>
          </a:p>
          <a:p>
            <a:r>
              <a:rPr lang="cs-CZ" sz="2400" b="1" dirty="0" smtClean="0"/>
              <a:t>Nepodstatné změny – nevyžadují změnu právního aktu</a:t>
            </a:r>
          </a:p>
          <a:p>
            <a:endParaRPr lang="cs-CZ" sz="2400" b="1" dirty="0" smtClean="0"/>
          </a:p>
          <a:p>
            <a:pPr marL="457200" indent="-457200" algn="just">
              <a:lnSpc>
                <a:spcPct val="100000"/>
              </a:lnSpc>
            </a:pPr>
            <a:r>
              <a:rPr lang="cs-CZ" altLang="cs-CZ" sz="2400" dirty="0" smtClean="0">
                <a:solidFill>
                  <a:srgbClr val="00B0F0"/>
                </a:solidFill>
                <a:latin typeface="Arial"/>
                <a:cs typeface="Arial"/>
              </a:rPr>
              <a:t>•</a:t>
            </a:r>
            <a:r>
              <a:rPr lang="cs-CZ" altLang="cs-CZ" sz="2400" dirty="0" smtClean="0">
                <a:latin typeface="Arial"/>
                <a:cs typeface="Arial"/>
              </a:rPr>
              <a:t> </a:t>
            </a:r>
            <a:r>
              <a:rPr lang="cs-CZ" altLang="cs-CZ" sz="2400" dirty="0" smtClean="0"/>
              <a:t>změny, o kterých je potřeba informovat ŘO bez zbytečných prodlení od data provedení změny</a:t>
            </a:r>
          </a:p>
          <a:p>
            <a:pPr marL="457200" indent="-457200" algn="just">
              <a:lnSpc>
                <a:spcPct val="100000"/>
              </a:lnSpc>
            </a:pPr>
            <a:endParaRPr lang="cs-CZ" altLang="cs-CZ" sz="2400" dirty="0" smtClean="0"/>
          </a:p>
          <a:p>
            <a:pPr marL="457200" indent="-457200" algn="just">
              <a:lnSpc>
                <a:spcPct val="100000"/>
              </a:lnSpc>
            </a:pPr>
            <a:r>
              <a:rPr lang="cs-CZ" altLang="cs-CZ" sz="2400" dirty="0" smtClean="0">
                <a:solidFill>
                  <a:srgbClr val="00B0F0"/>
                </a:solidFill>
                <a:cs typeface="Arial"/>
              </a:rPr>
              <a:t>• </a:t>
            </a:r>
            <a:r>
              <a:rPr lang="pl-PL" altLang="cs-CZ" sz="2400" dirty="0" smtClean="0"/>
              <a:t>změny, o kterých je potřeba informovat ŘO 10 dnů předem před předložením ZOR</a:t>
            </a:r>
          </a:p>
          <a:p>
            <a:pPr marL="457200" indent="-457200" algn="just">
              <a:lnSpc>
                <a:spcPct val="100000"/>
              </a:lnSpc>
            </a:pPr>
            <a:endParaRPr lang="pl-PL" altLang="cs-CZ" sz="2400" dirty="0" smtClean="0"/>
          </a:p>
          <a:p>
            <a:pPr marL="457200" indent="-457200" algn="just">
              <a:lnSpc>
                <a:spcPct val="100000"/>
              </a:lnSpc>
            </a:pPr>
            <a:r>
              <a:rPr lang="cs-CZ" altLang="cs-CZ" sz="2400" dirty="0" smtClean="0">
                <a:solidFill>
                  <a:srgbClr val="00B0F0"/>
                </a:solidFill>
                <a:cs typeface="Arial"/>
              </a:rPr>
              <a:t>• </a:t>
            </a:r>
            <a:r>
              <a:rPr lang="cs-CZ" altLang="cs-CZ" sz="2400" dirty="0" smtClean="0"/>
              <a:t>změny rozpočtu, o kterých je potřeba informovat ŘO spolu se ZOR</a:t>
            </a:r>
          </a:p>
          <a:p>
            <a:pPr marL="457200" indent="-457200" algn="just">
              <a:lnSpc>
                <a:spcPct val="100000"/>
              </a:lnSpc>
            </a:pPr>
            <a:endParaRPr lang="cs-CZ" altLang="cs-CZ" sz="2400" dirty="0" smtClean="0"/>
          </a:p>
          <a:p>
            <a:pPr marL="457200" indent="-457200" algn="just">
              <a:lnSpc>
                <a:spcPct val="100000"/>
              </a:lnSpc>
            </a:pPr>
            <a:r>
              <a:rPr lang="cs-CZ" altLang="cs-CZ" sz="2400" dirty="0" smtClean="0">
                <a:solidFill>
                  <a:srgbClr val="00B0F0"/>
                </a:solidFill>
                <a:cs typeface="Arial"/>
              </a:rPr>
              <a:t>• </a:t>
            </a:r>
            <a:r>
              <a:rPr lang="cs-CZ" altLang="cs-CZ" sz="2400" dirty="0" smtClean="0"/>
              <a:t>změny v osobě příjemce</a:t>
            </a:r>
            <a:endParaRPr lang="cs-CZ" sz="24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17</a:t>
            </a:fld>
            <a:endParaRPr lang="en-US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10058400" cy="1562794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654233" y="1961804"/>
            <a:ext cx="10025149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cs-CZ" altLang="cs-CZ" sz="3200" b="1" dirty="0" smtClean="0">
                <a:latin typeface="Arial"/>
                <a:cs typeface="Arial"/>
              </a:rPr>
              <a:t>Nepodstatné změny</a:t>
            </a:r>
          </a:p>
          <a:p>
            <a:pPr lvl="1"/>
            <a:r>
              <a:rPr lang="cs-CZ" altLang="cs-CZ" sz="2400" dirty="0" smtClean="0">
                <a:solidFill>
                  <a:srgbClr val="00B0F0"/>
                </a:solidFill>
                <a:latin typeface="Arial"/>
                <a:cs typeface="Arial"/>
              </a:rPr>
              <a:t>•</a:t>
            </a:r>
            <a:r>
              <a:rPr lang="cs-CZ" altLang="cs-CZ" sz="2400" dirty="0" smtClean="0">
                <a:latin typeface="Arial"/>
                <a:cs typeface="Arial"/>
              </a:rPr>
              <a:t> </a:t>
            </a:r>
            <a:r>
              <a:rPr lang="cs-CZ" sz="2000" b="1" dirty="0" smtClean="0"/>
              <a:t>Informovat ŘO bez zbytečného prodlení od data provedení změny:</a:t>
            </a:r>
          </a:p>
          <a:p>
            <a:pPr lvl="1">
              <a:buFontTx/>
              <a:buChar char="-"/>
            </a:pPr>
            <a:r>
              <a:rPr lang="cs-CZ" sz="2000" dirty="0" smtClean="0"/>
              <a:t>kontaktní osoby projektu (vč. kontaktních údajů, adresy pro doručování..)</a:t>
            </a:r>
          </a:p>
          <a:p>
            <a:pPr lvl="1">
              <a:buFontTx/>
              <a:buChar char="-"/>
            </a:pPr>
            <a:r>
              <a:rPr lang="cs-CZ" sz="2000" dirty="0" smtClean="0"/>
              <a:t>sídla příjemce</a:t>
            </a:r>
          </a:p>
          <a:p>
            <a:pPr lvl="1">
              <a:buFontTx/>
              <a:buChar char="-"/>
            </a:pPr>
            <a:r>
              <a:rPr lang="cs-CZ" sz="2000" dirty="0" smtClean="0"/>
              <a:t>osob statutárních orgánů příjemce</a:t>
            </a:r>
          </a:p>
          <a:p>
            <a:pPr lvl="1"/>
            <a:r>
              <a:rPr lang="cs-CZ" sz="2000" dirty="0" smtClean="0"/>
              <a:t>- názvu příjemce (nesmí být přechod/převod práv a povinností příjemce z právního aktu)</a:t>
            </a:r>
          </a:p>
          <a:p>
            <a:pPr lvl="1"/>
            <a:endParaRPr lang="cs-CZ" sz="2000" dirty="0" smtClean="0"/>
          </a:p>
          <a:p>
            <a:pPr lvl="1"/>
            <a:r>
              <a:rPr lang="cs-CZ" altLang="cs-CZ" sz="2000" dirty="0" smtClean="0">
                <a:solidFill>
                  <a:srgbClr val="00B0F0"/>
                </a:solidFill>
                <a:latin typeface="Arial"/>
                <a:cs typeface="Arial"/>
              </a:rPr>
              <a:t>•</a:t>
            </a:r>
            <a:r>
              <a:rPr lang="cs-CZ" altLang="cs-CZ" sz="2000" dirty="0" smtClean="0">
                <a:latin typeface="Arial"/>
                <a:cs typeface="Arial"/>
              </a:rPr>
              <a:t> </a:t>
            </a:r>
            <a:r>
              <a:rPr lang="cs-CZ" sz="2000" b="1" dirty="0" smtClean="0"/>
              <a:t>Informovat ŘO 10 dnů předem předložením ZOR:</a:t>
            </a:r>
          </a:p>
          <a:p>
            <a:pPr lvl="1">
              <a:buFontTx/>
              <a:buChar char="-"/>
            </a:pPr>
            <a:r>
              <a:rPr lang="cs-CZ" sz="2000" dirty="0" smtClean="0"/>
              <a:t>změna finančního plánu</a:t>
            </a:r>
          </a:p>
          <a:p>
            <a:pPr lvl="1">
              <a:buFontTx/>
              <a:buChar char="-"/>
            </a:pPr>
            <a:r>
              <a:rPr lang="cs-CZ" sz="2000" dirty="0" smtClean="0"/>
              <a:t>změna rozpočtu v rámci jedné kapitoly (přesun mezi položkami, nové položky</a:t>
            </a:r>
          </a:p>
          <a:p>
            <a:pPr lvl="1">
              <a:buFontTx/>
              <a:buChar char="-"/>
            </a:pPr>
            <a:r>
              <a:rPr lang="cs-CZ" sz="2000" dirty="0" smtClean="0"/>
              <a:t>přesun rozpočtu mezi kapitolami  do výše 20% celkových způsobilých výdajů (počítá se </a:t>
            </a:r>
            <a:r>
              <a:rPr lang="cs-CZ" sz="2000" dirty="0" err="1" smtClean="0"/>
              <a:t>kumulovaně</a:t>
            </a:r>
            <a:r>
              <a:rPr lang="cs-CZ" sz="2000" dirty="0" smtClean="0"/>
              <a:t> od vydání právního aktu či poslední podstatné změny)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18</a:t>
            </a:fld>
            <a:endParaRPr lang="en-US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10058400" cy="1562794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604356" y="1662544"/>
            <a:ext cx="9991899" cy="49731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32000" lvl="1" indent="-43200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</a:pPr>
            <a:r>
              <a:rPr lang="cs-CZ" sz="2700" b="1" dirty="0" smtClean="0"/>
              <a:t>Nepodstatné změny</a:t>
            </a:r>
          </a:p>
          <a:p>
            <a:pPr lvl="1"/>
            <a:endParaRPr lang="cs-CZ" altLang="cs-CZ" sz="2400" dirty="0" smtClean="0">
              <a:solidFill>
                <a:srgbClr val="00B0F0"/>
              </a:solidFill>
              <a:latin typeface="Arial"/>
              <a:cs typeface="Arial"/>
            </a:endParaRPr>
          </a:p>
          <a:p>
            <a:pPr lvl="1"/>
            <a:r>
              <a:rPr lang="cs-CZ" altLang="cs-CZ" sz="2400" dirty="0" smtClean="0">
                <a:solidFill>
                  <a:srgbClr val="00B0F0"/>
                </a:solidFill>
                <a:latin typeface="Arial"/>
                <a:cs typeface="Arial"/>
              </a:rPr>
              <a:t>• </a:t>
            </a:r>
            <a:r>
              <a:rPr lang="cs-CZ" sz="2400" b="1" dirty="0" smtClean="0"/>
              <a:t>Informovat ŘO spolu se ZOR:</a:t>
            </a:r>
          </a:p>
          <a:p>
            <a:pPr lvl="1">
              <a:buFontTx/>
              <a:buChar char="-"/>
            </a:pPr>
            <a:r>
              <a:rPr lang="cs-CZ" sz="2400" dirty="0" smtClean="0"/>
              <a:t>změna místa realizace nebo území dopadu (jen v případě bez vlivu na způsobilost výdajů)</a:t>
            </a:r>
          </a:p>
          <a:p>
            <a:pPr lvl="1">
              <a:buFontTx/>
              <a:buChar char="-"/>
            </a:pPr>
            <a:r>
              <a:rPr lang="cs-CZ" sz="2400" dirty="0" smtClean="0"/>
              <a:t> změna ve způsobu provádění KA bez vlivu na plnění cílů (technické aspekty- harmonogram, rozfázování aktivity, změny rozpočtu plánovaných činností, lokality)</a:t>
            </a:r>
          </a:p>
          <a:p>
            <a:pPr lvl="1">
              <a:buFontTx/>
              <a:buChar char="-"/>
            </a:pPr>
            <a:r>
              <a:rPr lang="cs-CZ" sz="2400" dirty="0" smtClean="0"/>
              <a:t>navýšení počtu zapojených osob CS</a:t>
            </a:r>
          </a:p>
          <a:p>
            <a:pPr lvl="1">
              <a:buFontTx/>
              <a:buChar char="-"/>
            </a:pPr>
            <a:r>
              <a:rPr lang="cs-CZ" sz="2400" dirty="0" smtClean="0"/>
              <a:t> změna složení realizačního týmu</a:t>
            </a:r>
          </a:p>
          <a:p>
            <a:pPr lvl="1">
              <a:buFontTx/>
              <a:buChar char="-"/>
            </a:pPr>
            <a:r>
              <a:rPr lang="cs-CZ" sz="2400" dirty="0" smtClean="0"/>
              <a:t>změny smluv o partnerství</a:t>
            </a:r>
          </a:p>
          <a:p>
            <a:pPr lvl="1">
              <a:buFontTx/>
              <a:buChar char="-"/>
            </a:pPr>
            <a:r>
              <a:rPr lang="cs-CZ" sz="2400" dirty="0" smtClean="0"/>
              <a:t>vypuštění partnera z realizace</a:t>
            </a:r>
          </a:p>
          <a:p>
            <a:pPr lvl="1">
              <a:buFontTx/>
              <a:buChar char="-"/>
            </a:pPr>
            <a:r>
              <a:rPr lang="cs-CZ" sz="2400" dirty="0" smtClean="0"/>
              <a:t> změna </a:t>
            </a:r>
            <a:r>
              <a:rPr lang="cs-CZ" sz="2400" dirty="0" err="1" smtClean="0"/>
              <a:t>plátcovství</a:t>
            </a:r>
            <a:r>
              <a:rPr lang="cs-CZ" sz="2400" dirty="0" smtClean="0"/>
              <a:t> DPH příjemce či partnera s </a:t>
            </a:r>
            <a:r>
              <a:rPr lang="cs-CZ" sz="2400" dirty="0" err="1" smtClean="0"/>
              <a:t>fin</a:t>
            </a:r>
            <a:r>
              <a:rPr lang="cs-CZ" sz="2400" dirty="0" smtClean="0"/>
              <a:t>. příspěvkem</a:t>
            </a:r>
            <a:endParaRPr 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19</a:t>
            </a:fld>
            <a:endParaRPr lang="en-US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10058400" cy="156279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960120"/>
          </a:xfrm>
        </p:spPr>
        <p:txBody>
          <a:bodyPr/>
          <a:lstStyle/>
          <a:p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0" y="1712423"/>
            <a:ext cx="10018713" cy="407877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sz="5100" b="1" dirty="0" smtClean="0"/>
              <a:t>Výzva MAS</a:t>
            </a:r>
          </a:p>
          <a:p>
            <a:r>
              <a:rPr lang="cs-CZ" sz="4400" dirty="0" smtClean="0"/>
              <a:t>Číslo výzvy: 838/03_16_047/CLLD_15_01_184 </a:t>
            </a:r>
          </a:p>
          <a:p>
            <a:r>
              <a:rPr lang="cs-CZ" sz="4400" dirty="0" smtClean="0"/>
              <a:t>Prioritní osa 2 Sociální začleňování a boj s chudobou </a:t>
            </a:r>
          </a:p>
          <a:p>
            <a:r>
              <a:rPr lang="cs-CZ" sz="4400" dirty="0" smtClean="0"/>
              <a:t>Investiční priorita 2.3 Strategie </a:t>
            </a:r>
            <a:r>
              <a:rPr lang="cs-CZ" sz="4400" dirty="0" err="1" smtClean="0"/>
              <a:t>komunitně</a:t>
            </a:r>
            <a:r>
              <a:rPr lang="cs-CZ" sz="4400" dirty="0" smtClean="0"/>
              <a:t> vedeného místního rozvoje </a:t>
            </a:r>
          </a:p>
          <a:p>
            <a:r>
              <a:rPr lang="cs-CZ" sz="4400" dirty="0" smtClean="0"/>
              <a:t>Specifický cíl 2.3.1 Zvýšit zapojení lokálních aktérů do řešení problémů nezaměstnanosti a sociálního začleňování ve venkovských oblastech </a:t>
            </a:r>
          </a:p>
          <a:p>
            <a:r>
              <a:rPr lang="cs-CZ" sz="4400" dirty="0" smtClean="0"/>
              <a:t>Informace na  www.maslabskeskaly.cz</a:t>
            </a:r>
            <a:endParaRPr lang="cs-CZ" sz="4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9039" y="17421"/>
            <a:ext cx="10058400" cy="1657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81970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271847" y="1803861"/>
            <a:ext cx="10407535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cs-CZ" altLang="cs-CZ" sz="3200" b="1" dirty="0" smtClean="0">
                <a:latin typeface="Arial"/>
                <a:cs typeface="Arial"/>
              </a:rPr>
              <a:t>Podstatné změny</a:t>
            </a:r>
          </a:p>
          <a:p>
            <a:pPr lvl="1"/>
            <a:r>
              <a:rPr lang="cs-CZ" altLang="cs-CZ" sz="2400" dirty="0" smtClean="0">
                <a:solidFill>
                  <a:srgbClr val="00B0F0"/>
                </a:solidFill>
                <a:latin typeface="Arial"/>
                <a:cs typeface="Arial"/>
              </a:rPr>
              <a:t>• </a:t>
            </a:r>
            <a:r>
              <a:rPr lang="cs-CZ" sz="2400" b="1" dirty="0" smtClean="0"/>
              <a:t>Nevyžadující vydání změnového aktu:</a:t>
            </a:r>
          </a:p>
          <a:p>
            <a:pPr lvl="1">
              <a:buFontTx/>
              <a:buChar char="-"/>
            </a:pPr>
            <a:r>
              <a:rPr lang="cs-CZ" sz="2400" dirty="0" smtClean="0"/>
              <a:t>změny v KA (vyjma technických aspektů), př. zrušení či přidání KA</a:t>
            </a:r>
          </a:p>
          <a:p>
            <a:pPr lvl="1">
              <a:buFontTx/>
              <a:buChar char="-"/>
            </a:pPr>
            <a:r>
              <a:rPr lang="cs-CZ" sz="2400" dirty="0" smtClean="0"/>
              <a:t>přesun prostředků mezi kapitolami rozpočtu v objemu nad 20% CZV</a:t>
            </a:r>
          </a:p>
          <a:p>
            <a:pPr lvl="1">
              <a:buFontTx/>
              <a:buChar char="-"/>
            </a:pPr>
            <a:r>
              <a:rPr lang="cs-CZ" sz="2400" dirty="0" smtClean="0"/>
              <a:t>přesun v rozpočtu mezi investicemi a </a:t>
            </a:r>
            <a:r>
              <a:rPr lang="cs-CZ" sz="2400" dirty="0" err="1" smtClean="0"/>
              <a:t>neinvesticemi</a:t>
            </a:r>
            <a:endParaRPr lang="cs-CZ" sz="2400" dirty="0" smtClean="0"/>
          </a:p>
          <a:p>
            <a:pPr lvl="1">
              <a:buFontTx/>
              <a:buChar char="-"/>
            </a:pPr>
            <a:r>
              <a:rPr lang="cs-CZ" sz="2400" dirty="0" smtClean="0"/>
              <a:t>změna bankovního účtu projektu</a:t>
            </a:r>
          </a:p>
          <a:p>
            <a:pPr lvl="1">
              <a:buFontTx/>
              <a:buChar char="-"/>
            </a:pPr>
            <a:r>
              <a:rPr lang="cs-CZ" sz="2400" dirty="0" smtClean="0"/>
              <a:t>změna vymezení monitorovacího období (bez vlivu na termín konce projektu)</a:t>
            </a:r>
          </a:p>
          <a:p>
            <a:pPr lvl="1"/>
            <a:r>
              <a:rPr lang="cs-CZ" sz="2400" dirty="0" smtClean="0"/>
              <a:t>-změna v termínech dílčích kroků (tam, kde právní akt tyto termíny a kroky obsahuje</a:t>
            </a:r>
          </a:p>
          <a:p>
            <a:pPr lvl="1"/>
            <a:endParaRPr lang="cs-CZ" sz="2400" dirty="0" smtClean="0"/>
          </a:p>
          <a:p>
            <a:pPr lvl="1"/>
            <a:r>
              <a:rPr lang="cs-CZ" sz="2400" b="1" dirty="0" smtClean="0"/>
              <a:t>Podstatné změny nesmí být provedeny dříve, než bude schváleno ze strany ŘO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20</a:t>
            </a:fld>
            <a:endParaRPr lang="en-US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10058400" cy="1562794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523999" y="1853738"/>
            <a:ext cx="9684327" cy="4478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700" b="1" dirty="0" smtClean="0"/>
              <a:t>Podstatné změny</a:t>
            </a:r>
          </a:p>
          <a:p>
            <a:pPr lvl="1"/>
            <a:endParaRPr lang="cs-CZ" dirty="0" smtClean="0"/>
          </a:p>
          <a:p>
            <a:pPr lvl="1"/>
            <a:r>
              <a:rPr lang="cs-CZ" altLang="cs-CZ" sz="2400" dirty="0" smtClean="0">
                <a:solidFill>
                  <a:srgbClr val="00B0F0"/>
                </a:solidFill>
                <a:latin typeface="Arial"/>
                <a:cs typeface="Arial"/>
              </a:rPr>
              <a:t>•</a:t>
            </a:r>
            <a:r>
              <a:rPr lang="cs-CZ" altLang="cs-CZ" dirty="0" smtClean="0">
                <a:solidFill>
                  <a:srgbClr val="00B0F0"/>
                </a:solidFill>
                <a:latin typeface="Arial"/>
                <a:cs typeface="Arial"/>
              </a:rPr>
              <a:t> </a:t>
            </a:r>
            <a:r>
              <a:rPr lang="cs-CZ" sz="2400" b="1" dirty="0" smtClean="0"/>
              <a:t>Vyžadující vydání změnového právního aktu:</a:t>
            </a:r>
          </a:p>
          <a:p>
            <a:pPr lvl="1">
              <a:buFontTx/>
              <a:buChar char="-"/>
            </a:pPr>
            <a:r>
              <a:rPr lang="cs-CZ" sz="2400" dirty="0" smtClean="0"/>
              <a:t>změna plánovaných výstupů a výsledků projektu (indikátorů)</a:t>
            </a:r>
          </a:p>
          <a:p>
            <a:pPr lvl="1">
              <a:buFontTx/>
              <a:buChar char="-"/>
            </a:pPr>
            <a:r>
              <a:rPr lang="cs-CZ" sz="2400" dirty="0" smtClean="0"/>
              <a:t>změna termínu ukončení realizace projektu</a:t>
            </a:r>
          </a:p>
          <a:p>
            <a:pPr lvl="1">
              <a:buFontTx/>
              <a:buChar char="-"/>
            </a:pPr>
            <a:r>
              <a:rPr lang="cs-CZ" sz="2400" dirty="0" smtClean="0"/>
              <a:t>nahrazení partnera jiným subjektem</a:t>
            </a:r>
          </a:p>
          <a:p>
            <a:pPr lvl="1"/>
            <a:r>
              <a:rPr lang="cs-CZ" sz="2400" dirty="0" smtClean="0"/>
              <a:t>-navýšení celkového rozpočtu projektu</a:t>
            </a:r>
          </a:p>
          <a:p>
            <a:pPr lvl="1">
              <a:buFontTx/>
              <a:buChar char="-"/>
            </a:pPr>
            <a:r>
              <a:rPr lang="cs-CZ" sz="2400" dirty="0" smtClean="0"/>
              <a:t>vypuštění partnera z realizace projektu z důvodu jeho zániku (pokud dochází k navýšení veřejné podpory)</a:t>
            </a:r>
          </a:p>
          <a:p>
            <a:pPr lvl="1">
              <a:buFontTx/>
              <a:buChar char="-"/>
            </a:pPr>
            <a:endParaRPr lang="cs-CZ" sz="2400" dirty="0" smtClean="0"/>
          </a:p>
          <a:p>
            <a:pPr lvl="1"/>
            <a:endParaRPr lang="cs-CZ" sz="2400" dirty="0" smtClean="0"/>
          </a:p>
          <a:p>
            <a:pPr lvl="1"/>
            <a:r>
              <a:rPr lang="cs-CZ" sz="2400" dirty="0" smtClean="0"/>
              <a:t>   Žádost o změnu je možno stáhnout do doby její schválení/zamítnutí</a:t>
            </a:r>
            <a:endParaRPr 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21</a:t>
            </a:fld>
            <a:endParaRPr lang="en-US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10058400" cy="1562794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773383" y="2161308"/>
            <a:ext cx="9642762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altLang="cs-CZ" sz="3200" b="1" dirty="0">
                <a:latin typeface="Arial"/>
                <a:cs typeface="Arial"/>
              </a:rPr>
              <a:t>K</a:t>
            </a:r>
            <a:r>
              <a:rPr lang="cs-CZ" altLang="cs-CZ" sz="3200" b="1" dirty="0" smtClean="0">
                <a:latin typeface="Arial"/>
                <a:cs typeface="Arial"/>
              </a:rPr>
              <a:t>ontroly</a:t>
            </a:r>
          </a:p>
          <a:p>
            <a:r>
              <a:rPr lang="cs-CZ" altLang="cs-CZ" sz="2400" dirty="0" smtClean="0">
                <a:solidFill>
                  <a:srgbClr val="00B0F0"/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Kontrola administrativní :</a:t>
            </a:r>
          </a:p>
          <a:p>
            <a:r>
              <a:rPr lang="cs-CZ" sz="2400" dirty="0" smtClean="0"/>
              <a:t>- kontrola Zprávy o realizaci projektu a žádosti o platbu prostřednictvím ISKP14+</a:t>
            </a:r>
          </a:p>
          <a:p>
            <a:endParaRPr lang="cs-CZ" sz="2400" dirty="0" smtClean="0"/>
          </a:p>
          <a:p>
            <a:r>
              <a:rPr lang="cs-CZ" altLang="cs-CZ" sz="2400" dirty="0" smtClean="0">
                <a:solidFill>
                  <a:srgbClr val="00B0F0"/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Kontrola na místě:</a:t>
            </a:r>
          </a:p>
          <a:p>
            <a:r>
              <a:rPr lang="cs-CZ" sz="2400" dirty="0" smtClean="0"/>
              <a:t>-na základě zákona č. 320/2001 Sb. o finanční kontrole ve veřejné správě a o změně některých zákonů (zákon o finanční kontrole)</a:t>
            </a:r>
          </a:p>
          <a:p>
            <a:pPr>
              <a:buFontTx/>
              <a:buChar char="-"/>
            </a:pPr>
            <a:r>
              <a:rPr lang="cs-CZ" sz="2400" dirty="0" smtClean="0"/>
              <a:t>před vydáním právního aktu</a:t>
            </a:r>
          </a:p>
          <a:p>
            <a:r>
              <a:rPr lang="cs-CZ" sz="2400" dirty="0" smtClean="0"/>
              <a:t>-po vydání právního aktu (ohlášená i neohlášená)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22</a:t>
            </a:fld>
            <a:endParaRPr lang="en-US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10058400" cy="1562794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903615" y="2236124"/>
            <a:ext cx="9567949" cy="340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b="1" dirty="0" smtClean="0"/>
              <a:t>Veřejné zakázky</a:t>
            </a:r>
          </a:p>
          <a:p>
            <a:endParaRPr lang="cs-CZ" sz="2700" b="1" dirty="0" smtClean="0"/>
          </a:p>
          <a:p>
            <a:r>
              <a:rPr lang="cs-CZ" sz="2400" dirty="0" smtClean="0"/>
              <a:t>Pravidla pro zadávání veřejných zakázek v Obecné části pravidel pro žadatele a příjemce</a:t>
            </a:r>
          </a:p>
          <a:p>
            <a:endParaRPr lang="cs-CZ" sz="2400" dirty="0" smtClean="0"/>
          </a:p>
          <a:p>
            <a:endParaRPr lang="cs-CZ" sz="2400" dirty="0" smtClean="0"/>
          </a:p>
          <a:p>
            <a:r>
              <a:rPr lang="cs-CZ" sz="2000" b="1" dirty="0" smtClean="0"/>
              <a:t> </a:t>
            </a:r>
          </a:p>
          <a:p>
            <a:endParaRPr lang="cs-CZ" sz="2000" b="1" dirty="0" smtClean="0"/>
          </a:p>
          <a:p>
            <a:endParaRPr lang="cs-CZ" sz="2000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23</a:t>
            </a:fld>
            <a:endParaRPr lang="en-US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10058400" cy="1562794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1529541" y="1720840"/>
            <a:ext cx="9842269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b="1" dirty="0" smtClean="0"/>
              <a:t>Povinná dokumentace</a:t>
            </a:r>
          </a:p>
          <a:p>
            <a:endParaRPr lang="cs-CZ" dirty="0" smtClean="0"/>
          </a:p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</a:t>
            </a:r>
            <a:r>
              <a:rPr lang="cs-CZ" dirty="0" smtClean="0">
                <a:latin typeface="Arial"/>
                <a:cs typeface="Arial"/>
              </a:rPr>
              <a:t> </a:t>
            </a:r>
            <a:r>
              <a:rPr lang="cs-CZ" sz="2400" dirty="0" smtClean="0"/>
              <a:t>Písemná smlouva s rodiči dětí o poskytování služby (aktualizovaná na každé</a:t>
            </a:r>
          </a:p>
          <a:p>
            <a:r>
              <a:rPr lang="cs-CZ" sz="2400" dirty="0" smtClean="0"/>
              <a:t>   pololetí – u relevantních aktivit) </a:t>
            </a:r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Evidence přítomnosti dětí </a:t>
            </a:r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Doklady o vazbě rodičů (osob pečujících o děti ve společné domácnosti) na </a:t>
            </a:r>
          </a:p>
          <a:p>
            <a:r>
              <a:rPr lang="cs-CZ" sz="2400" dirty="0" smtClean="0"/>
              <a:t>   trh práce </a:t>
            </a:r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Frekvence dokládání – před přijetím dítěte do zařízení a aktualizace</a:t>
            </a:r>
          </a:p>
          <a:p>
            <a:r>
              <a:rPr lang="cs-CZ" sz="2400" dirty="0" smtClean="0"/>
              <a:t>   s každou monitorovací zprávou </a:t>
            </a:r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!! Výdaje, které nebudou součástí projektu (např. stravné dětí), ale jsou </a:t>
            </a:r>
          </a:p>
          <a:p>
            <a:r>
              <a:rPr lang="cs-CZ" sz="2400" dirty="0" smtClean="0"/>
              <a:t>   nezbytné pro realizaci projektu je potřeba přesně definovat v projektové </a:t>
            </a:r>
          </a:p>
          <a:p>
            <a:r>
              <a:rPr lang="cs-CZ" sz="2400" dirty="0" smtClean="0"/>
              <a:t>   žádosti !!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24</a:t>
            </a:fld>
            <a:endParaRPr lang="en-US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10058400" cy="1562794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1759527" y="1582341"/>
            <a:ext cx="9767455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000" b="1" dirty="0"/>
              <a:t>Povinná publicita</a:t>
            </a:r>
            <a:endParaRPr lang="cs-CZ" b="1" dirty="0"/>
          </a:p>
          <a:p>
            <a:pPr algn="ctr"/>
            <a:r>
              <a:rPr lang="cs-CZ" b="1" dirty="0"/>
              <a:t>viz Obecná pravidla pro žadatele a příjemce v rámci OPZ </a:t>
            </a:r>
            <a:endParaRPr lang="cs-CZ" dirty="0"/>
          </a:p>
          <a:p>
            <a:endParaRPr lang="cs-CZ" dirty="0" smtClean="0"/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000" dirty="0" smtClean="0"/>
              <a:t>Alespoň 1 povinný plakát min. A3 s informacemi o projektu – je možno </a:t>
            </a:r>
          </a:p>
          <a:p>
            <a:r>
              <a:rPr lang="cs-CZ" sz="2000" dirty="0" smtClean="0"/>
              <a:t>   využít el. šablonu z www.</a:t>
            </a:r>
            <a:r>
              <a:rPr lang="cs-CZ" sz="2000" dirty="0" err="1" smtClean="0"/>
              <a:t>esfcr.cz</a:t>
            </a:r>
            <a:r>
              <a:rPr lang="cs-CZ" sz="2000" dirty="0" smtClean="0"/>
              <a:t> </a:t>
            </a:r>
          </a:p>
          <a:p>
            <a:r>
              <a:rPr lang="cs-CZ" sz="20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000" dirty="0" smtClean="0"/>
              <a:t>Po celou dobu realizace projektu </a:t>
            </a:r>
          </a:p>
          <a:p>
            <a:r>
              <a:rPr lang="cs-CZ" sz="20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000" dirty="0" smtClean="0"/>
              <a:t>V místě realizace projektu snadno viditelném pro veřejnost, např. vstupní </a:t>
            </a:r>
          </a:p>
          <a:p>
            <a:r>
              <a:rPr lang="cs-CZ" sz="2000" dirty="0" smtClean="0"/>
              <a:t>    prostory budovy </a:t>
            </a:r>
          </a:p>
          <a:p>
            <a:r>
              <a:rPr lang="cs-CZ" sz="20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000" dirty="0" smtClean="0"/>
              <a:t>Pokud je projekt realizován na více místech, bude umístěn na všech těchto </a:t>
            </a:r>
          </a:p>
          <a:p>
            <a:r>
              <a:rPr lang="cs-CZ" sz="2000" dirty="0" smtClean="0"/>
              <a:t>   místech </a:t>
            </a:r>
          </a:p>
          <a:p>
            <a:r>
              <a:rPr lang="cs-CZ" sz="20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000" dirty="0" smtClean="0"/>
              <a:t>Pokud nelze plakát umístit v místě realizace projektu, bude umístěn v sídle</a:t>
            </a:r>
          </a:p>
          <a:p>
            <a:r>
              <a:rPr lang="cs-CZ" sz="2000" dirty="0" smtClean="0"/>
              <a:t>   příjemce </a:t>
            </a:r>
          </a:p>
          <a:p>
            <a:r>
              <a:rPr lang="cs-CZ" sz="20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000" dirty="0" smtClean="0"/>
              <a:t>Pokud příjemce realizuje více projektů OPZ v jednom místě, je možné pro </a:t>
            </a:r>
          </a:p>
          <a:p>
            <a:r>
              <a:rPr lang="cs-CZ" sz="2000" dirty="0" smtClean="0"/>
              <a:t>   všechny tyto projekty umístit pouze jeden plakát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25</a:t>
            </a:fld>
            <a:endParaRPr lang="en-US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10058400" cy="1562794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1496291" y="1870365"/>
            <a:ext cx="9919853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b="1" dirty="0" smtClean="0">
                <a:latin typeface="Arial"/>
                <a:cs typeface="Arial"/>
              </a:rPr>
              <a:t>Publicita na </a:t>
            </a:r>
            <a:r>
              <a:rPr lang="cs-CZ" sz="3200" b="1" dirty="0" err="1" smtClean="0">
                <a:latin typeface="Arial"/>
                <a:cs typeface="Arial"/>
              </a:rPr>
              <a:t>WEBu</a:t>
            </a:r>
            <a:endParaRPr lang="cs-CZ" sz="3200" b="1" dirty="0" smtClean="0">
              <a:latin typeface="Arial"/>
              <a:cs typeface="Arial"/>
            </a:endParaRPr>
          </a:p>
          <a:p>
            <a:endParaRPr lang="cs-CZ" sz="2400" dirty="0" smtClean="0">
              <a:solidFill>
                <a:schemeClr val="accent1">
                  <a:lumMod val="75000"/>
                </a:schemeClr>
              </a:solidFill>
              <a:latin typeface="Arial"/>
              <a:cs typeface="Arial"/>
            </a:endParaRPr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Logo ESF na webových stránkách příjemce, vč. případných profilů projektu na sociálních sítích</a:t>
            </a:r>
          </a:p>
          <a:p>
            <a:endParaRPr lang="cs-CZ" sz="2400" dirty="0" smtClean="0"/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Logo ESF na viditelném místě v horní části obrazovky bez nutnosti rolovat</a:t>
            </a:r>
          </a:p>
          <a:p>
            <a:endParaRPr lang="cs-CZ" sz="2400" dirty="0" smtClean="0"/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Při umístění více log v řadě, logo ESF zcela vlevo</a:t>
            </a:r>
          </a:p>
          <a:p>
            <a:r>
              <a:rPr lang="cs-CZ" sz="2400" dirty="0" smtClean="0"/>
              <a:t>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26</a:t>
            </a:fld>
            <a:endParaRPr lang="en-US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10058400" cy="1562794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1295400"/>
          </a:xfrm>
        </p:spPr>
        <p:txBody>
          <a:bodyPr/>
          <a:lstStyle/>
          <a:p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0" y="2161309"/>
            <a:ext cx="10018713" cy="3629891"/>
          </a:xfrm>
        </p:spPr>
        <p:txBody>
          <a:bodyPr/>
          <a:lstStyle/>
          <a:p>
            <a:pPr>
              <a:buNone/>
            </a:pPr>
            <a:r>
              <a:rPr lang="cs-CZ" sz="3200" b="1" dirty="0" smtClean="0"/>
              <a:t>Konzultace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Petra </a:t>
            </a:r>
            <a:r>
              <a:rPr lang="cs-CZ" dirty="0"/>
              <a:t>Šofrová, </a:t>
            </a:r>
            <a:r>
              <a:rPr lang="cs-CZ" dirty="0">
                <a:hlinkClick r:id="rId2"/>
              </a:rPr>
              <a:t>sofrova.masls@seznam.cz</a:t>
            </a:r>
            <a:r>
              <a:rPr lang="cs-CZ" dirty="0"/>
              <a:t>, 731 485 </a:t>
            </a:r>
            <a:r>
              <a:rPr lang="cs-CZ" dirty="0" smtClean="0"/>
              <a:t>975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27</a:t>
            </a:fld>
            <a:endParaRPr lang="en-US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10058400" cy="1562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332026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604356" y="2626821"/>
            <a:ext cx="10158152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5400" b="1" dirty="0" smtClean="0"/>
              <a:t>DĚKUJI   ZA   POZORNOST</a:t>
            </a:r>
          </a:p>
          <a:p>
            <a:pPr algn="ctr"/>
            <a:endParaRPr lang="cs-CZ" sz="5400" b="1" dirty="0" smtClean="0"/>
          </a:p>
          <a:p>
            <a:pPr algn="ctr"/>
            <a:r>
              <a:rPr lang="cs-CZ" sz="2800" b="1" dirty="0" smtClean="0"/>
              <a:t>Petra Šofrová</a:t>
            </a:r>
            <a:endParaRPr lang="cs-CZ" sz="2800" b="1" dirty="0"/>
          </a:p>
        </p:txBody>
      </p:sp>
      <p:pic>
        <p:nvPicPr>
          <p:cNvPr id="3" name="Obrázek 2" descr="logo mas ls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88036" y="3643745"/>
            <a:ext cx="2549238" cy="2119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Obdélník 3"/>
          <p:cNvSpPr/>
          <p:nvPr/>
        </p:nvSpPr>
        <p:spPr>
          <a:xfrm rot="10800000" flipV="1">
            <a:off x="5885846" y="3167675"/>
            <a:ext cx="11272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7200" b="1" dirty="0" smtClean="0">
                <a:latin typeface="Arial"/>
                <a:cs typeface="Arial"/>
              </a:rPr>
              <a:t>☺</a:t>
            </a:r>
            <a:endParaRPr lang="cs-CZ" sz="7200" dirty="0"/>
          </a:p>
        </p:txBody>
      </p:sp>
      <p:sp>
        <p:nvSpPr>
          <p:cNvPr id="5" name="Obdélník 4"/>
          <p:cNvSpPr/>
          <p:nvPr/>
        </p:nvSpPr>
        <p:spPr>
          <a:xfrm>
            <a:off x="1717965" y="3560617"/>
            <a:ext cx="387927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2800" b="1" dirty="0" smtClean="0"/>
          </a:p>
          <a:p>
            <a:endParaRPr lang="cs-CZ" sz="2800" b="1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28</a:t>
            </a:fld>
            <a:endParaRPr lang="en-US" dirty="0"/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10058400" cy="156279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1920240" y="1712421"/>
            <a:ext cx="960674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200" b="1" dirty="0" smtClean="0">
                <a:latin typeface="Arial"/>
                <a:cs typeface="Arial"/>
              </a:rPr>
              <a:t>Základní dokumenty</a:t>
            </a:r>
          </a:p>
          <a:p>
            <a:endParaRPr lang="pl-PL" sz="2400" b="1" dirty="0" smtClean="0">
              <a:solidFill>
                <a:schemeClr val="accent1">
                  <a:lumMod val="75000"/>
                </a:schemeClr>
              </a:solidFill>
              <a:latin typeface="Arial"/>
              <a:cs typeface="Arial"/>
            </a:endParaRPr>
          </a:p>
          <a:p>
            <a:r>
              <a:rPr lang="pl-PL" sz="2400" b="1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</a:t>
            </a:r>
            <a:r>
              <a:rPr lang="pl-PL" sz="2400" dirty="0" smtClean="0"/>
              <a:t>  Výzva MAS</a:t>
            </a:r>
          </a:p>
          <a:p>
            <a:endParaRPr lang="pl-PL" sz="2400" dirty="0" smtClean="0"/>
          </a:p>
          <a:p>
            <a:r>
              <a:rPr lang="pl-PL" sz="2400" b="1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</a:t>
            </a:r>
            <a:r>
              <a:rPr lang="pl-PL" sz="2400" dirty="0" smtClean="0"/>
              <a:t>  Obecná pravidla pro žadatele a příjemce v rámci operačního programu Zaměstnanost  (na www.esfcr.cz)</a:t>
            </a:r>
          </a:p>
          <a:p>
            <a:endParaRPr lang="pl-PL" sz="2400" dirty="0" smtClean="0"/>
          </a:p>
          <a:p>
            <a:r>
              <a:rPr lang="pl-PL" sz="2400" b="1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</a:t>
            </a:r>
            <a:r>
              <a:rPr lang="pl-PL" sz="2400" dirty="0" smtClean="0"/>
              <a:t>  Specifická část pravidel pro žadatele a příjemce v rámci OPZ se skutečně vzniklými výdaji a s nepřímými náklady (na www.esfcr.cz)</a:t>
            </a:r>
          </a:p>
          <a:p>
            <a:endParaRPr lang="pl-PL" sz="2400" dirty="0" smtClean="0"/>
          </a:p>
          <a:p>
            <a:r>
              <a:rPr lang="pl-PL" sz="2400" b="1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</a:t>
            </a:r>
            <a:r>
              <a:rPr lang="pl-PL" sz="2400" dirty="0" smtClean="0"/>
              <a:t>  Pokyny pro vyplnění ZoR a ŽoP https://www.esfcr.cz/pokyny-k-vyplneni-zpravy-o-realizaci-zadosti-o-platbu-a-zadosti-o-zmenu-opz</a:t>
            </a:r>
          </a:p>
          <a:p>
            <a:endParaRPr lang="pl-PL" sz="24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362" y="-101907"/>
            <a:ext cx="10058400" cy="1657037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1385455" y="1634836"/>
            <a:ext cx="9906000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 smtClean="0"/>
          </a:p>
          <a:p>
            <a:r>
              <a:rPr lang="cs-CZ" sz="3200" b="1" dirty="0" smtClean="0">
                <a:latin typeface="Arial"/>
                <a:cs typeface="Arial"/>
              </a:rPr>
              <a:t>Rozhodnutí o poskytnutí dotace</a:t>
            </a:r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Po ukončení procesu  výběru jsou žadatelé informováni o výsledku </a:t>
            </a:r>
          </a:p>
          <a:p>
            <a:r>
              <a:rPr lang="cs-CZ" sz="2400" dirty="0"/>
              <a:t> </a:t>
            </a:r>
            <a:r>
              <a:rPr lang="cs-CZ" sz="2400" dirty="0" smtClean="0"/>
              <a:t>  prostřednictvím o doporučení projektu k podpoře</a:t>
            </a:r>
          </a:p>
          <a:p>
            <a:endParaRPr lang="cs-CZ" sz="2400" dirty="0" smtClean="0"/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Zápis z jednotlivých fází hodnocení je zveřejněn na webu MAS</a:t>
            </a:r>
          </a:p>
          <a:p>
            <a:endParaRPr lang="cs-CZ" sz="2400" dirty="0" smtClean="0"/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Součástí Vyrozumění o doporučení projektu k podpoře  je také výzva k předložení dokladů k přípravě právního aktu, včetně provedení požadovaných změn projektu</a:t>
            </a:r>
          </a:p>
          <a:p>
            <a:endParaRPr lang="cs-CZ" sz="2400" dirty="0" smtClean="0"/>
          </a:p>
          <a:p>
            <a:r>
              <a:rPr lang="pl-PL" sz="2400" b="1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</a:t>
            </a:r>
            <a:r>
              <a:rPr lang="pl-PL" sz="2400" dirty="0" smtClean="0"/>
              <a:t>  Žadatel není oprávněn v žádosti o podporu provádět jiné změny, než jsou ve Vyrozumění</a:t>
            </a:r>
          </a:p>
          <a:p>
            <a:endParaRPr lang="cs-CZ" sz="24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3055" y="139161"/>
            <a:ext cx="10058400" cy="1657037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493818" y="346364"/>
            <a:ext cx="846512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000" b="1" dirty="0" smtClean="0"/>
              <a:t> </a:t>
            </a:r>
            <a:endParaRPr lang="cs-CZ" sz="4000" dirty="0"/>
          </a:p>
        </p:txBody>
      </p:sp>
      <p:sp>
        <p:nvSpPr>
          <p:cNvPr id="3" name="Obdélník 2"/>
          <p:cNvSpPr/>
          <p:nvPr/>
        </p:nvSpPr>
        <p:spPr>
          <a:xfrm>
            <a:off x="1288473" y="2136339"/>
            <a:ext cx="10293927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cs-CZ" sz="3200" b="1" dirty="0" smtClean="0">
                <a:latin typeface="Arial"/>
                <a:cs typeface="Arial"/>
              </a:rPr>
              <a:t>Rozhodnutí o poskytnutí dotace</a:t>
            </a:r>
          </a:p>
          <a:p>
            <a:pPr lvl="1"/>
            <a:endParaRPr lang="cs-CZ" sz="2400" dirty="0">
              <a:solidFill>
                <a:schemeClr val="accent1">
                  <a:lumMod val="75000"/>
                </a:schemeClr>
              </a:solidFill>
              <a:latin typeface="Arial"/>
              <a:cs typeface="Arial"/>
            </a:endParaRPr>
          </a:p>
          <a:p>
            <a:pPr lvl="1"/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Lhůta pro vydání Rozhodnutí dotace je 3 měsíce od provedení závěrečného metodického ověření ze strany ŘO (stav PP27a)</a:t>
            </a:r>
            <a:endParaRPr lang="pl-PL" sz="2400" dirty="0" smtClean="0"/>
          </a:p>
          <a:p>
            <a:pPr lvl="1"/>
            <a:endParaRPr lang="cs-CZ" sz="2400" dirty="0" smtClean="0"/>
          </a:p>
          <a:p>
            <a:pPr lvl="1"/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První platba (ex-ante) – záloha – bývá zpravidla zaslána měsíc před zahájením realizace nebo 20 PD od podpis Rozhodnutí o dotaci</a:t>
            </a:r>
            <a:endParaRPr 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225731"/>
            <a:ext cx="10058400" cy="1657037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1330035" y="1762299"/>
            <a:ext cx="9781309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b="1" dirty="0" smtClean="0">
                <a:latin typeface="Arial"/>
                <a:cs typeface="Arial"/>
              </a:rPr>
              <a:t>Zpráva o realizaci</a:t>
            </a:r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Příjemce:</a:t>
            </a:r>
          </a:p>
          <a:p>
            <a:pPr>
              <a:buFontTx/>
              <a:buChar char="-"/>
            </a:pPr>
            <a:r>
              <a:rPr lang="cs-CZ" sz="2400" dirty="0" smtClean="0"/>
              <a:t>předkládá ZOR a ŽOP prostřednictvím ISKP14+ do 30 dnů po ukončení </a:t>
            </a:r>
          </a:p>
          <a:p>
            <a:r>
              <a:rPr lang="cs-CZ" sz="2400" dirty="0"/>
              <a:t> </a:t>
            </a:r>
            <a:r>
              <a:rPr lang="cs-CZ" sz="2400" dirty="0" smtClean="0"/>
              <a:t> monitorovacího období, závěrečnou ZOR a ŽOP do 60 dnů</a:t>
            </a:r>
          </a:p>
          <a:p>
            <a:pPr>
              <a:buFontTx/>
              <a:buChar char="-"/>
            </a:pPr>
            <a:r>
              <a:rPr lang="cs-CZ" sz="2400" dirty="0" smtClean="0"/>
              <a:t> je možno požádat o prodloužení termínu pro předložení, ale před </a:t>
            </a:r>
          </a:p>
          <a:p>
            <a:r>
              <a:rPr lang="cs-CZ" sz="2400" dirty="0"/>
              <a:t> </a:t>
            </a:r>
            <a:r>
              <a:rPr lang="cs-CZ" sz="2400" dirty="0" smtClean="0"/>
              <a:t> vypršením řádného termínu</a:t>
            </a:r>
          </a:p>
          <a:p>
            <a:r>
              <a:rPr lang="cs-CZ" sz="2400" dirty="0" smtClean="0"/>
              <a:t>- je možno požádat formou změny o předložení mimořádné ZOR</a:t>
            </a:r>
          </a:p>
          <a:p>
            <a:endParaRPr lang="cs-CZ" sz="2400" dirty="0" smtClean="0"/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ŘO:</a:t>
            </a:r>
          </a:p>
          <a:p>
            <a:pPr>
              <a:buFontTx/>
              <a:buChar char="-"/>
            </a:pPr>
            <a:r>
              <a:rPr lang="cs-CZ" sz="2400" dirty="0" smtClean="0"/>
              <a:t>na kontrolu předložené ZOR a ŽOP má 40 PD, po vrácení k opravě tato </a:t>
            </a:r>
          </a:p>
          <a:p>
            <a:r>
              <a:rPr lang="cs-CZ" sz="2400" dirty="0" smtClean="0"/>
              <a:t>  lhůta běží od začátku</a:t>
            </a:r>
          </a:p>
          <a:p>
            <a:pPr>
              <a:buFontTx/>
              <a:buChar char="-"/>
            </a:pPr>
            <a:r>
              <a:rPr lang="cs-CZ" sz="2400" dirty="0" smtClean="0"/>
              <a:t>celková doba administrace ZOR a ŽOP na straně ŘO nesmí přesáhnout 90</a:t>
            </a:r>
          </a:p>
          <a:p>
            <a:r>
              <a:rPr lang="cs-CZ" sz="2400" dirty="0"/>
              <a:t> </a:t>
            </a:r>
            <a:r>
              <a:rPr lang="cs-CZ" sz="2400" dirty="0" smtClean="0"/>
              <a:t> dnů (poté může dojít k zamítnutí)</a:t>
            </a:r>
          </a:p>
          <a:p>
            <a:r>
              <a:rPr lang="cs-CZ" sz="2400" dirty="0" smtClean="0"/>
              <a:t> </a:t>
            </a:r>
          </a:p>
          <a:p>
            <a:r>
              <a:rPr lang="cs-CZ" sz="2400" dirty="0" smtClean="0"/>
              <a:t>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0035" y="0"/>
            <a:ext cx="10058400" cy="1657037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216133"/>
            <a:ext cx="10018713" cy="919940"/>
          </a:xfrm>
        </p:spPr>
        <p:txBody>
          <a:bodyPr>
            <a:normAutofit/>
          </a:bodyPr>
          <a:lstStyle/>
          <a:p>
            <a:endParaRPr lang="cs-CZ" sz="27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346663"/>
            <a:ext cx="10336388" cy="529798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cs-CZ" sz="5800" b="1" dirty="0" smtClean="0"/>
              <a:t>Zpráva o realizaci</a:t>
            </a:r>
          </a:p>
          <a:p>
            <a:pPr>
              <a:buNone/>
            </a:pPr>
            <a:r>
              <a:rPr lang="cs-CZ" sz="3100" b="1" dirty="0" smtClean="0"/>
              <a:t>Obsah Zprávy o realizaci : </a:t>
            </a:r>
          </a:p>
          <a:p>
            <a:pPr>
              <a:buFontTx/>
              <a:buChar char="-"/>
            </a:pPr>
            <a:r>
              <a:rPr lang="cs-CZ" sz="3100" dirty="0" smtClean="0"/>
              <a:t>ZOR </a:t>
            </a:r>
            <a:r>
              <a:rPr lang="cs-CZ" sz="3100" dirty="0"/>
              <a:t>informuje o realizaci projektu za monitorovací období (délka období je stanovena v Rozhodnutí)</a:t>
            </a:r>
          </a:p>
          <a:p>
            <a:pPr>
              <a:buFontTx/>
              <a:buChar char="-"/>
            </a:pPr>
            <a:r>
              <a:rPr lang="cs-CZ" sz="3100" dirty="0" smtClean="0"/>
              <a:t>pokrok v realizaci KA (popis jak probíhají aktivity…)</a:t>
            </a:r>
          </a:p>
          <a:p>
            <a:pPr>
              <a:buFontTx/>
              <a:buChar char="-"/>
            </a:pPr>
            <a:r>
              <a:rPr lang="cs-CZ" sz="3100" dirty="0" smtClean="0"/>
              <a:t>povinné přílohy ZOR </a:t>
            </a:r>
          </a:p>
          <a:p>
            <a:pPr>
              <a:buFontTx/>
              <a:buChar char="-"/>
            </a:pPr>
            <a:r>
              <a:rPr lang="cs-CZ" sz="3100" dirty="0" smtClean="0"/>
              <a:t>plnění indikátorů (povinné k naplnění a povinné k vykazování) – indikátory vykazované přes IS ESF 2014+</a:t>
            </a:r>
          </a:p>
          <a:p>
            <a:pPr>
              <a:buFontTx/>
              <a:buChar char="-"/>
            </a:pPr>
            <a:r>
              <a:rPr lang="cs-CZ" sz="3100" dirty="0" smtClean="0"/>
              <a:t>horizontální  principy</a:t>
            </a:r>
          </a:p>
          <a:p>
            <a:pPr>
              <a:buFontTx/>
              <a:buChar char="-"/>
            </a:pPr>
            <a:r>
              <a:rPr lang="cs-CZ" sz="3100" dirty="0" smtClean="0"/>
              <a:t>publicita</a:t>
            </a:r>
          </a:p>
          <a:p>
            <a:pPr>
              <a:buFontTx/>
              <a:buChar char="-"/>
            </a:pPr>
            <a:r>
              <a:rPr lang="cs-CZ" sz="3100" dirty="0" smtClean="0"/>
              <a:t>veřejné zakázky</a:t>
            </a:r>
          </a:p>
          <a:p>
            <a:pPr>
              <a:buFontTx/>
              <a:buChar char="-"/>
            </a:pPr>
            <a:r>
              <a:rPr lang="cs-CZ" sz="3100" dirty="0" smtClean="0"/>
              <a:t>informace o příjmech (částky se vyplňují jen pokud příjmy převýší spolufinancování, jinak vyplnit nuly)</a:t>
            </a:r>
          </a:p>
          <a:p>
            <a:pPr>
              <a:buFontTx/>
              <a:buChar char="-"/>
            </a:pPr>
            <a:r>
              <a:rPr lang="cs-CZ" sz="3100" dirty="0" smtClean="0"/>
              <a:t>problémy během realizace</a:t>
            </a:r>
          </a:p>
          <a:p>
            <a:pPr>
              <a:buFontTx/>
              <a:buChar char="-"/>
            </a:pPr>
            <a:r>
              <a:rPr lang="cs-CZ" sz="3100" dirty="0" smtClean="0"/>
              <a:t>informace o kontrolách (mim ŘO)</a:t>
            </a:r>
          </a:p>
          <a:p>
            <a:pPr>
              <a:buFontTx/>
              <a:buChar char="-"/>
            </a:pPr>
            <a:r>
              <a:rPr lang="cs-CZ" sz="3100" dirty="0" smtClean="0"/>
              <a:t>čestná prohlášení</a:t>
            </a:r>
          </a:p>
          <a:p>
            <a:pPr>
              <a:buFontTx/>
              <a:buChar char="-"/>
            </a:pPr>
            <a:r>
              <a:rPr lang="cs-CZ" sz="3100" dirty="0" smtClean="0"/>
              <a:t>součástí 1. ZOP je </a:t>
            </a:r>
            <a:r>
              <a:rPr lang="cs-CZ" sz="3100" dirty="0" err="1" smtClean="0"/>
              <a:t>ismlouva</a:t>
            </a:r>
            <a:r>
              <a:rPr lang="cs-CZ" sz="3100" dirty="0" smtClean="0"/>
              <a:t> o partnerství (platí pro projekty s partnerem s finančním příspěvkem)</a:t>
            </a:r>
          </a:p>
          <a:p>
            <a:pPr>
              <a:buFontTx/>
              <a:buChar char="-"/>
            </a:pPr>
            <a:r>
              <a:rPr lang="cs-CZ" sz="3100" dirty="0" smtClean="0"/>
              <a:t>nedílnou součástí ZOR je ŽOP</a:t>
            </a:r>
          </a:p>
          <a:p>
            <a:pPr>
              <a:buNone/>
            </a:pPr>
            <a:r>
              <a:rPr lang="cs-CZ" sz="3100" dirty="0" smtClean="0">
                <a:hlinkClick r:id="rId2"/>
              </a:rPr>
              <a:t>https://www.esfcr.cz/pokyny-k-vyplneni-zpravy-o-realizaci-zadosti-o-platbu-a-zadosti-o-zmenu-opz</a:t>
            </a:r>
            <a:endParaRPr lang="cs-CZ" sz="3100" dirty="0" smtClean="0"/>
          </a:p>
          <a:p>
            <a:pPr>
              <a:buFontTx/>
              <a:buChar char="-"/>
            </a:pPr>
            <a:endParaRPr lang="cs-CZ" sz="31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29" y="-218286"/>
            <a:ext cx="10058400" cy="1657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1938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1313412" y="1662545"/>
            <a:ext cx="1087858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b="1" dirty="0" smtClean="0">
                <a:latin typeface="Arial"/>
                <a:cs typeface="Arial"/>
              </a:rPr>
              <a:t>Plán aktivit projektu</a:t>
            </a:r>
          </a:p>
          <a:p>
            <a:r>
              <a:rPr lang="cs-CZ" sz="20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000" dirty="0" smtClean="0"/>
              <a:t>ŘO má možnost vyžádat si plán aktivit projektu na období 1-6 měsíců a to i opakovaně po celou dobu realizace projektu</a:t>
            </a:r>
          </a:p>
          <a:p>
            <a:endParaRPr lang="cs-CZ" sz="2000" dirty="0" smtClean="0"/>
          </a:p>
          <a:p>
            <a:r>
              <a:rPr lang="cs-CZ" sz="20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000" dirty="0" smtClean="0"/>
              <a:t>Plán aktivit slouží ŘO k provádění neohlášených kontrol realizace</a:t>
            </a:r>
          </a:p>
          <a:p>
            <a:endParaRPr lang="cs-CZ" sz="2000" dirty="0" smtClean="0"/>
          </a:p>
          <a:p>
            <a:r>
              <a:rPr lang="cs-CZ" sz="20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000" dirty="0" smtClean="0"/>
              <a:t>Nepředložení plánu aktivit – sankce 0,5% z celkové částky dotace</a:t>
            </a:r>
          </a:p>
          <a:p>
            <a:endParaRPr lang="cs-CZ" sz="2000" dirty="0" smtClean="0"/>
          </a:p>
          <a:p>
            <a:r>
              <a:rPr lang="cs-CZ" sz="20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pl-PL" sz="2000" dirty="0" smtClean="0"/>
              <a:t>Pokud ŘO přo kontrole na místě zjistí, že akltivita dle plánu aktivit na ném místě a ve stanoveném čase neprobíhá, jedná se o porušení rozpčtové kázně se sankcí 2% z celkové částky dotace</a:t>
            </a:r>
          </a:p>
          <a:p>
            <a:endParaRPr lang="pl-PL" sz="2000" dirty="0" smtClean="0"/>
          </a:p>
          <a:p>
            <a:r>
              <a:rPr lang="cs-CZ" sz="20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000" dirty="0" smtClean="0"/>
              <a:t>Výjimky:</a:t>
            </a:r>
          </a:p>
          <a:p>
            <a:pPr>
              <a:buFontTx/>
              <a:buChar char="-"/>
            </a:pPr>
            <a:r>
              <a:rPr lang="cs-CZ" sz="2000" dirty="0" smtClean="0"/>
              <a:t>příjemce poskytl ŘO aktualizaci plánu aktivit, ve které měl ŘO možnost získat informace o změně místa či času konání aktivity</a:t>
            </a:r>
          </a:p>
          <a:p>
            <a:pPr>
              <a:buFontTx/>
              <a:buChar char="-"/>
            </a:pPr>
            <a:r>
              <a:rPr lang="cs-CZ" sz="2000" dirty="0" smtClean="0"/>
              <a:t> nekonání aktivity  z důvodu „vyšší moci“ (nemoc, nepřízeň počasí) : toto je příjemce povinen prokázat 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10058400" cy="1562794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562793" y="2061555"/>
            <a:ext cx="9991898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b="1" dirty="0" smtClean="0">
                <a:latin typeface="Arial"/>
                <a:cs typeface="Arial"/>
              </a:rPr>
              <a:t>Aktualizace plánu aktivit</a:t>
            </a:r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prostřednictvím depeše v ISKP14+</a:t>
            </a:r>
          </a:p>
          <a:p>
            <a:endParaRPr lang="cs-CZ" sz="2400" dirty="0" smtClean="0"/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pl-PL" sz="2400" dirty="0" smtClean="0"/>
              <a:t>tabulka v xls formátu del vzoru na esfcz.cz (záložka pokyny k vyplnění zprávy o realizaci,..) + elektronický podpis přímo v souboru</a:t>
            </a:r>
          </a:p>
          <a:p>
            <a:endParaRPr lang="pl-PL" sz="2400" dirty="0" smtClean="0"/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aktivitu lze změnit nejpozději 3 pracovní dny před nahlášeným termínem </a:t>
            </a:r>
          </a:p>
          <a:p>
            <a:endParaRPr lang="cs-CZ" sz="2400" dirty="0" smtClean="0"/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>
                <a:cs typeface="Arial"/>
              </a:rPr>
              <a:t>nenahlášení aktualizace není samo o sobě porušením rozpočtové kázně</a:t>
            </a:r>
            <a:endParaRPr lang="cs-CZ" sz="2400" dirty="0" smtClean="0"/>
          </a:p>
          <a:p>
            <a:endParaRPr lang="cs-CZ" sz="2400" dirty="0" smtClean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225731"/>
            <a:ext cx="10058400" cy="1657037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axa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TM03457496[[fn=Paralaxa]]</Template>
  <TotalTime>1675</TotalTime>
  <Words>1811</Words>
  <Application>Microsoft Office PowerPoint</Application>
  <PresentationFormat>Širokoúhlá obrazovka</PresentationFormat>
  <Paragraphs>298</Paragraphs>
  <Slides>28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32" baseType="lpstr">
      <vt:lpstr>Arial</vt:lpstr>
      <vt:lpstr>Calibri</vt:lpstr>
      <vt:lpstr>Corbel</vt:lpstr>
      <vt:lpstr>Paralaxa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 </vt:lpstr>
      <vt:lpstr>Prezentace aplikace PowerPoint</vt:lpstr>
    </vt:vector>
  </TitlesOfParts>
  <Company>MAS Labské skály, z.s.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Výzva č. 1  z OPZ  - Podpora péče pro děti zaměstnaných rodičů</dc:title>
  <dc:creator>Jiřina Bischoffiova</dc:creator>
  <cp:lastModifiedBy>Uživatel systému Windows</cp:lastModifiedBy>
  <cp:revision>145</cp:revision>
  <dcterms:created xsi:type="dcterms:W3CDTF">2017-02-14T16:42:27Z</dcterms:created>
  <dcterms:modified xsi:type="dcterms:W3CDTF">2020-04-29T06:39:59Z</dcterms:modified>
</cp:coreProperties>
</file>