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  <p:sldId id="268" r:id="rId10"/>
    <p:sldId id="269" r:id="rId11"/>
    <p:sldId id="270" r:id="rId12"/>
    <p:sldId id="272" r:id="rId13"/>
    <p:sldId id="273" r:id="rId14"/>
    <p:sldId id="274" r:id="rId15"/>
    <p:sldId id="275" r:id="rId16"/>
    <p:sldId id="277" r:id="rId17"/>
    <p:sldId id="261" r:id="rId18"/>
    <p:sldId id="263" r:id="rId1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1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42752E-BD5D-4177-B4C4-2A942C3BB191}" type="datetimeFigureOut">
              <a:rPr lang="cs-CZ" smtClean="0"/>
              <a:t>17.08.2020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D5A83-F51D-474C-925C-8692073697F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4920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A497A-5AC8-4ECC-B0FD-023B37986066}" type="datetime1">
              <a:rPr lang="cs-CZ" smtClean="0"/>
              <a:t>17.08.2020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9280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9986-391A-440D-881B-5513A8C548A3}" type="datetime1">
              <a:rPr lang="cs-CZ" smtClean="0"/>
              <a:t>17.08.2020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8332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EBD6D-ACC3-4681-BCA6-77A9AEF6A2E9}" type="datetime1">
              <a:rPr lang="cs-CZ" smtClean="0"/>
              <a:t>17.08.2020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44406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F4BFC-A984-4010-9467-4DE12FDCC511}" type="datetime1">
              <a:rPr lang="cs-CZ" smtClean="0"/>
              <a:t>17.08.2020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30680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8AFD5-BCF9-40FE-BDC6-A5C22A0B773A}" type="datetime1">
              <a:rPr lang="cs-CZ" smtClean="0"/>
              <a:t>17.08.2020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44361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2BFB2-9ADA-43E3-9F5A-184E7AFD4ACF}" type="datetime1">
              <a:rPr lang="cs-CZ" smtClean="0"/>
              <a:t>17.08.2020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76504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316F5-E58F-4A5C-9B6C-71055B0F889C}" type="datetime1">
              <a:rPr lang="cs-CZ" smtClean="0"/>
              <a:t>17.08.2020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5002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B6C2-7081-4D35-A346-2A2491FD5DA8}" type="datetime1">
              <a:rPr lang="cs-CZ" smtClean="0"/>
              <a:t>17.08.2020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6034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278FB-3210-4C8A-98EB-9C387558AF60}" type="datetime1">
              <a:rPr lang="cs-CZ" smtClean="0"/>
              <a:t>17.08.2020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3644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7138D-FF6E-48FA-BA5D-40C84AFEF8F0}" type="datetime1">
              <a:rPr lang="cs-CZ" smtClean="0"/>
              <a:t>17.08.2020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4934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38FEA-695A-461B-9D1A-46567A63B684}" type="datetime1">
              <a:rPr lang="cs-CZ" smtClean="0"/>
              <a:t>17.08.2020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5629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F81A-F098-43EB-8289-9ABEA5924BBC}" type="datetime1">
              <a:rPr lang="cs-CZ" smtClean="0"/>
              <a:t>17.08.2020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4595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C409C-1BC4-4B4D-BAD2-C4342D75386F}" type="datetime1">
              <a:rPr lang="cs-CZ" smtClean="0"/>
              <a:t>17.08.2020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631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328E-4EA0-4571-8098-962B30775FF9}" type="datetime1">
              <a:rPr lang="cs-CZ" smtClean="0"/>
              <a:t>17.08.2020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8645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EE12D-C702-4D37-902F-5A2355E68964}" type="datetime1">
              <a:rPr lang="cs-CZ" smtClean="0"/>
              <a:t>17.08.2020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6905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DA352-C30F-4219-8BC3-9F90E6A12EA3}" type="datetime1">
              <a:rPr lang="cs-CZ" smtClean="0"/>
              <a:t>17.08.2020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44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DEA40-8C3D-4805-B67F-ED0006666747}" type="datetime1">
              <a:rPr lang="cs-CZ" smtClean="0"/>
              <a:t>17.08.2020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1646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  <p:sldLayoutId id="2147483761" r:id="rId15"/>
    <p:sldLayoutId id="2147483762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jirina.bischoffiova@seznam.cz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taifl.masls@seznam.cz" TargetMode="External"/><Relationship Id="rId5" Type="http://schemas.openxmlformats.org/officeDocument/2006/relationships/hyperlink" Target="mailto:sofrova.masls@seznam.cz" TargetMode="External"/><Relationship Id="rId4" Type="http://schemas.openxmlformats.org/officeDocument/2006/relationships/hyperlink" Target="mailto:Jirova.masls@seznam.cz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89618" y="2527927"/>
            <a:ext cx="8207658" cy="1097852"/>
          </a:xfrm>
        </p:spPr>
        <p:txBody>
          <a:bodyPr/>
          <a:lstStyle/>
          <a:p>
            <a:pPr algn="l"/>
            <a:r>
              <a:rPr lang="cs-CZ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cs-CZ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ednání </a:t>
            </a:r>
            <a:r>
              <a:rPr lang="cs-CZ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pracovní skupiny </a:t>
            </a:r>
            <a:r>
              <a:rPr lang="cs-CZ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„Školství</a:t>
            </a:r>
            <a:r>
              <a:rPr lang="cs-CZ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sociální a zdravotní </a:t>
            </a:r>
            <a:r>
              <a:rPr lang="cs-CZ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oblast“ </a:t>
            </a:r>
            <a:br>
              <a:rPr lang="cs-CZ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509422" y="3159613"/>
            <a:ext cx="7766936" cy="1096899"/>
          </a:xfrm>
        </p:spPr>
        <p:txBody>
          <a:bodyPr>
            <a:normAutofit/>
          </a:bodyPr>
          <a:lstStyle/>
          <a:p>
            <a:r>
              <a:rPr lang="cs-CZ" sz="32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7.8.2020 Kulturní dům Svoboda Libouchec</a:t>
            </a:r>
            <a:endParaRPr lang="cs-CZ" sz="32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6" name="Podnadpis 4"/>
          <p:cNvSpPr txBox="1">
            <a:spLocks/>
          </p:cNvSpPr>
          <p:nvPr/>
        </p:nvSpPr>
        <p:spPr>
          <a:xfrm>
            <a:off x="-2019065" y="5398548"/>
            <a:ext cx="7766936" cy="109689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SCLLD MAS LABSKÉ SKÁLY, Z.S. 2021+</a:t>
            </a:r>
            <a:endParaRPr lang="cs-CZ" sz="2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493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931816"/>
            <a:ext cx="8016741" cy="4682765"/>
          </a:xfrm>
        </p:spPr>
        <p:txBody>
          <a:bodyPr>
            <a:normAutofit/>
          </a:bodyPr>
          <a:lstStyle/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Vzdělávání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poradenství, aktivizační, asistenční a motivační programy na podporu rodičovských kompetencí, získávání základních sociálních a profesních dovedností, digitální gramotnosti, apod.; </a:t>
            </a: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Podpora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využívání </a:t>
            </a:r>
            <a:r>
              <a:rPr lang="cs-CZ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asistivních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technologií při řešení situace osob ocitajících se v sociálně nepříznivých situacích s cílem jejich sociálního začleňování a návratu či udržení na trhu práce; </a:t>
            </a: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Programy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právní, numerické a finanční gramotnosti, programy prevence a řešení zadluženosti a předluženosti jednotlivců a domácností (včetně poradenství); </a:t>
            </a:r>
            <a:endParaRPr lang="cs-CZ" sz="20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Programy prevence rizikových společenských jevů a prevence kriminality; programy pro osoby opouštějící zařízení pro výkon trestu odnětí svobody, pro osoby ve výkonu trestu, probační a resocializační programy; </a:t>
            </a:r>
          </a:p>
          <a:p>
            <a:endParaRPr lang="cs-CZ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1484310" y="125150"/>
            <a:ext cx="10018713" cy="960120"/>
          </a:xfrm>
        </p:spPr>
        <p:txBody>
          <a:bodyPr>
            <a:normAutofit fontScale="90000"/>
          </a:bodyPr>
          <a:lstStyle/>
          <a:p>
            <a:r>
              <a:rPr lang="cs-CZ" b="1" cap="all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TYPY AKTIVIT</a:t>
            </a:r>
            <a:r>
              <a:rPr lang="cs-CZ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cs-CZ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464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775062"/>
            <a:ext cx="7789692" cy="4682765"/>
          </a:xfrm>
        </p:spPr>
        <p:txBody>
          <a:bodyPr>
            <a:noAutofit/>
          </a:bodyPr>
          <a:lstStyle/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Aktivity přispívající k boji s diskriminací, například vzdělávací aktivity pro pracovníky a další osvětové aktivity zaměřené na </a:t>
            </a:r>
            <a:r>
              <a:rPr lang="cs-CZ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destigmatizaci</a:t>
            </a:r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redukce a odstraňování negativních či poškozujících hodnocení)cílové skupiny, na informování o příčinách, formách diskriminace a způsobech prevence a odstraňování diskriminace, poskytování poradenství cílovým skupinám týkající se nediskriminace a rozvoj různých forem služeb pro oběti diskriminace; </a:t>
            </a:r>
          </a:p>
          <a:p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Programy v oblasti sociálně-právní ochrany dětí, programy podpory transformace systému péče o ohrožené děti ve smyslu rozvoje nástrojů k včasné pomoci rodinám za účelem zabránění odebrání dítěte z péče vlastních rodičů a jejich umístění do náhradní péče, programy zaměřené na rozvoj a profesionalizaci náhradní rodinné péče, programy na podporu aktivní účasti dětí a dospívajících mladých lidí při rozhodování o záležitostech, které se jich týkají;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Nadpis 1"/>
          <p:cNvSpPr txBox="1">
            <a:spLocks/>
          </p:cNvSpPr>
          <p:nvPr/>
        </p:nvSpPr>
        <p:spPr>
          <a:xfrm>
            <a:off x="1484310" y="125150"/>
            <a:ext cx="10018713" cy="96012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cs-CZ" b="1" cap="all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TYPY AKTIVIT</a:t>
            </a:r>
            <a:r>
              <a:rPr lang="cs-CZ" b="1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b="1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cs-CZ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838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461554"/>
            <a:ext cx="8112536" cy="468276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cs-CZ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Programy pro osoby ohrožené závislostmi nebo závislé na návykových látkách a nelátkových závislostech (včetně podpory </a:t>
            </a:r>
            <a:r>
              <a:rPr lang="cs-CZ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adiktologických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služeb) s výjimkou programů primární prevence; </a:t>
            </a:r>
          </a:p>
          <a:p>
            <a:r>
              <a:rPr lang="pl-PL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Programy </a:t>
            </a:r>
            <a:r>
              <a:rPr lang="pl-PL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 osoby s duševním onemocněním; </a:t>
            </a: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Programy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 podporu obětí násilí (včetně obětí domácího a </a:t>
            </a:r>
            <a:r>
              <a:rPr lang="cs-CZ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genderově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podmíněného násilí) a pomoc násilným osobám; </a:t>
            </a: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Programy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 podporu integrace imigrantů a cizinců; </a:t>
            </a: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Podpora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činnosti místních aktérů ve venkovském prostoru při řešení lokálních problémů a potřeb osob zejména formou komunitní (sociální) práce a komunitních aktivit, realizace inovativních nápadů a přístupů, aktivizace, vzájemné spolupráce, posilování participativních metod práce postavených na aktivním zapojování lidí (členů komunit) žijících v dané obci/lokalitě do procesu plánování, realizace a vyhodnocování dílčích intervencí.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1484310" y="125150"/>
            <a:ext cx="10018713" cy="960120"/>
          </a:xfrm>
        </p:spPr>
        <p:txBody>
          <a:bodyPr>
            <a:normAutofit fontScale="90000"/>
          </a:bodyPr>
          <a:lstStyle/>
          <a:p>
            <a:r>
              <a:rPr lang="cs-CZ" b="1" cap="all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TYPY AKTIVIT</a:t>
            </a:r>
            <a:r>
              <a:rPr lang="cs-CZ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cs-CZ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150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09" y="714102"/>
            <a:ext cx="7938365" cy="468276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l-PL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Programy pro osoby s duševním onemocněním; </a:t>
            </a: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Programy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 podporu obětí násilí (včetně obětí domácího a </a:t>
            </a:r>
            <a:r>
              <a:rPr lang="cs-CZ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genderově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podmíněného násilí) a pomoc násilným osobám; </a:t>
            </a: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Programy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 podporu integrace imigrantů a cizinců; </a:t>
            </a: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Podpora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činnosti místních aktérů ve venkovském prostoru při řešení lokálních problémů a potřeb osob zejména formou komunitní (sociální) práce a komunitních aktivit, realizace inovativních nápadů a přístupů, aktivizace, vzájemné spolupráce, posilování participativních metod práce postavených na aktivním zapojování lidí (členů komunit) žijících v dané obci/lokalitě do procesu plánování, realizace a vyhodnocování dílčích intervencí.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1484310" y="125150"/>
            <a:ext cx="10018713" cy="960120"/>
          </a:xfrm>
        </p:spPr>
        <p:txBody>
          <a:bodyPr>
            <a:normAutofit fontScale="90000"/>
          </a:bodyPr>
          <a:lstStyle/>
          <a:p>
            <a:r>
              <a:rPr lang="cs-CZ" b="1" cap="all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TYPY AKTIVIT</a:t>
            </a:r>
            <a:r>
              <a:rPr lang="cs-CZ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cs-CZ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0722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539931"/>
            <a:ext cx="7964490" cy="468276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přispějí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 zvýšení uplatnitelnosti osob ohrožených sociálním vyloučením nebo sociálně vyloučených ve společnosti a na trhu práce</a:t>
            </a:r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přispějí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 sociálnímu začlenění a zároveň ke snížení počtu osob ohrožených chudobou, sociálním vyloučením a institucionalizací v pobytových </a:t>
            </a:r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zařízeních a umožní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jim zapojit se do ekonomického, sociálního i kulturního života. </a:t>
            </a:r>
            <a:endParaRPr lang="cs-CZ" sz="20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přispějí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 snížení počtu předlužených osob. </a:t>
            </a:r>
            <a:endParaRPr lang="cs-CZ" sz="20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dojde 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 posílení výkonu sociální práce v územích. Budou rozvíjeny modely sociálních služeb obecného zájmu včetně systému sociálního bydlení a s ním spojených preventivních, následných a doprovodných služeb založených na principu komunitních služeb. </a:t>
            </a:r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cs-CZ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1484310" y="125150"/>
            <a:ext cx="10018713" cy="960120"/>
          </a:xfrm>
        </p:spPr>
        <p:txBody>
          <a:bodyPr>
            <a:normAutofit fontScale="90000"/>
          </a:bodyPr>
          <a:lstStyle/>
          <a:p>
            <a:r>
              <a:rPr lang="cs-CZ" b="1" cap="all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OČEKÁVANÝ PŘÍNOS AKTIVIT</a:t>
            </a:r>
            <a:r>
              <a:rPr lang="cs-CZ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cs-CZ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673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605210"/>
            <a:ext cx="8138662" cy="468276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oblasti služeb pro rodiny a děti budou zavedeny služby prevence a intervence, které napomohou včasnému komplexnímu řešení nepříznivé situace dítěte a rodiny. Podpora těchto služeb dlouhodobě zefektivní systém péče o rodiny a děti a bude podpořena aktivizace rodin a dětí tak, aby do budoucna zvládly řešení nepříznivé situace samostatně s využitím vlastních přirozených zdrojů podpory. </a:t>
            </a:r>
            <a:endParaRPr lang="cs-CZ" sz="20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Bude podporován aktivní přístup místních aktérů k prevenci a řešení problematiky sociálního vyloučení a rozvoj komunitního života za posilování přístupu zdola nahoru (</a:t>
            </a:r>
            <a:r>
              <a:rPr lang="cs-CZ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bottom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-up).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1484310" y="125150"/>
            <a:ext cx="10018713" cy="960120"/>
          </a:xfrm>
        </p:spPr>
        <p:txBody>
          <a:bodyPr>
            <a:normAutofit fontScale="90000"/>
          </a:bodyPr>
          <a:lstStyle/>
          <a:p>
            <a:r>
              <a:rPr lang="cs-CZ" b="1" cap="all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OČEKÁVANÝ PŘÍNOS AKTIVIT</a:t>
            </a:r>
            <a:r>
              <a:rPr lang="cs-CZ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cs-CZ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8612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754345"/>
            <a:ext cx="8138662" cy="468276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Aktivity projektu naplňují základní znaky komunitně vedeného místního rozvoje – CLLD:</a:t>
            </a: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jsou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konkrétně zacílené na podporu předem identifikovaných osob žijících v daném území, tj. zpracování projektu musí předcházet detailní zjištění existence cílových skupin a jejich potřeb (mapování, předběžná analýza, místní šetření apod</a:t>
            </a:r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.)</a:t>
            </a:r>
          </a:p>
          <a:p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maximálně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využívají místní zdroje, mají lokální rozměr a dosah a přímou vazbu na místní veřejné služby, zaměstnavatele a podniky </a:t>
            </a:r>
            <a:endParaRPr lang="cs-CZ" sz="20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mají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komunitní rozměr, tj. podporují, posilují a rozviji komunitní principy a komunitní život (vzájemná spolupráce, snaha o budování funkčních partnerství, aktivizace zdrojů k svépomoci, otevřená a transparentní komunikace, sdílení, společné tvoření a realizace netradičních nápadů a neobvyklých/ inovativních způsobů řešení</a:t>
            </a:r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vyznačují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praktičností a pragmatičností svého zaměření a jednoduchostí zvolených postupů a přístupů k řešení daných problémů</a:t>
            </a:r>
          </a:p>
          <a:p>
            <a:endParaRPr lang="cs-CZ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1484310" y="125150"/>
            <a:ext cx="10018713" cy="960120"/>
          </a:xfrm>
        </p:spPr>
        <p:txBody>
          <a:bodyPr>
            <a:normAutofit fontScale="90000"/>
          </a:bodyPr>
          <a:lstStyle/>
          <a:p>
            <a:r>
              <a:rPr lang="cs-CZ" b="1" cap="all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CHARAKTERISTIKA PROJEKTU</a:t>
            </a:r>
            <a:r>
              <a:rPr lang="cs-CZ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cs-CZ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4991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1071153" y="2181411"/>
            <a:ext cx="85779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PROSTOR PRO VAŠE DOTAZY</a:t>
            </a:r>
          </a:p>
          <a:p>
            <a:endParaRPr lang="cs-CZ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PROSTOR PRO DISKUZI</a:t>
            </a:r>
            <a:endParaRPr lang="cs-CZ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355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1071153" y="2181411"/>
            <a:ext cx="85779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DĚKUJEME ZA POZORNOST</a:t>
            </a:r>
          </a:p>
          <a:p>
            <a:endParaRPr lang="cs-CZ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1071153" y="2873828"/>
            <a:ext cx="848214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ZPRACOVATELSKÝ KOLEKTIV STRATEGIE SCLLD MAS LABSKÉ SKÁLY, Z.S. 2021+</a:t>
            </a:r>
          </a:p>
          <a:p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000" u="sng" dirty="0" smtClean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jirina.bischoffiova@seznam.cz</a:t>
            </a:r>
            <a:r>
              <a:rPr lang="cs-CZ" sz="20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cs-CZ" sz="200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000" u="sng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jirova.masls@seznam.cz</a:t>
            </a:r>
            <a:endParaRPr lang="cs-CZ" sz="200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000" u="sng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sofrova.masls@seznam.cz</a:t>
            </a:r>
            <a:r>
              <a:rPr lang="cs-CZ" sz="20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cs-CZ" sz="200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000" u="sng" dirty="0" smtClean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taifl.masls@seznam.cz</a:t>
            </a:r>
            <a:r>
              <a:rPr lang="cs-CZ" sz="20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844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1071154" y="100062"/>
            <a:ext cx="35934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PROGRAM JEDNÁNÍ</a:t>
            </a:r>
            <a:endParaRPr lang="cs-CZ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071154" y="1109776"/>
            <a:ext cx="6958149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ředstavení účastníků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cíl jednání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nalýza problémů a potřeb území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brainstorming – nápady, řešení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možná podpora projektů v příštím plánovacím období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rostor pro dotazy a diskuzi</a:t>
            </a: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23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1071154" y="134896"/>
            <a:ext cx="22717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CÍL JEDNÁNÍ</a:t>
            </a:r>
            <a:endParaRPr lang="cs-CZ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071154" y="1079863"/>
            <a:ext cx="848214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zmapování problémů, potřeb a záměrů v území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nformace o možné podpoře komunitních projektů v příštím plánovacím období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aměření SCLLD MAS Labské skály - půjdeme do OPZ?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členství v pracovní skupině „Školství, sociální a zdravotní oblast“</a:t>
            </a: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281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1071154" y="134896"/>
            <a:ext cx="690496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ANALÝZA PROBLÉMŮ A POTŘEB ÚZEMÍ,</a:t>
            </a:r>
          </a:p>
          <a:p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BRAINSTORMING</a:t>
            </a:r>
            <a:endParaRPr lang="cs-CZ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071154" y="1436913"/>
            <a:ext cx="8482149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Cílové skupiny </a:t>
            </a:r>
          </a:p>
          <a:p>
            <a:pPr marL="342900" indent="-342900">
              <a:buFontTx/>
              <a:buChar char="-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jaké mají jednotlivé cílové skupiny potřeby a problémy?</a:t>
            </a:r>
          </a:p>
          <a:p>
            <a:pPr marL="342900" indent="-342900">
              <a:buFontTx/>
              <a:buChar char="-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ak podrobné informace o jednotlivcích máme? Umíme je v území vytipovat?</a:t>
            </a:r>
          </a:p>
          <a:p>
            <a:pPr marL="342900" indent="-342900">
              <a:buFontTx/>
              <a:buChar char="-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ědí na koho se mají na obci obrátit v případě potřeby?</a:t>
            </a:r>
          </a:p>
          <a:p>
            <a:pPr marL="342900" indent="-342900">
              <a:buFontTx/>
              <a:buChar char="-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mají místo, kde se mohou sdružovat?</a:t>
            </a:r>
          </a:p>
          <a:p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              </a:t>
            </a:r>
          </a:p>
          <a:p>
            <a:r>
              <a:rPr lang="cs-CZ" sz="20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Koho </a:t>
            </a:r>
            <a:r>
              <a:rPr lang="cs-CZ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v obcích potřebujeme? </a:t>
            </a:r>
            <a:endParaRPr lang="cs-CZ" sz="2000" b="1" u="sng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Tx/>
              <a:buChar char="-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komunitní pracovník</a:t>
            </a:r>
          </a:p>
          <a:p>
            <a:pPr marL="342900" indent="-342900">
              <a:buFontTx/>
              <a:buChar char="-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podpůrná skupina</a:t>
            </a:r>
          </a:p>
          <a:p>
            <a:pPr marL="342900" indent="-342900">
              <a:buFontTx/>
              <a:buChar char="-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výpomoc v domácnosti („náhradní dcera“)</a:t>
            </a:r>
          </a:p>
          <a:p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2000" b="1" u="sng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 smtClean="0"/>
          </a:p>
          <a:p>
            <a:r>
              <a:rPr lang="cs-CZ" dirty="0" smtClean="0"/>
              <a:t> </a:t>
            </a:r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 smtClean="0"/>
          </a:p>
          <a:p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001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1071154" y="134896"/>
            <a:ext cx="85779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MOŽNÁ PODPORA PROJEKTŮ V PŘÍŠTÍM PLÁNOVACÍM OBDOBÍ</a:t>
            </a:r>
            <a:endParaRPr lang="cs-CZ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958906" y="1569360"/>
            <a:ext cx="8482149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2000" b="1" u="sng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 smtClean="0"/>
          </a:p>
          <a:p>
            <a:r>
              <a:rPr lang="cs-CZ" dirty="0" smtClean="0"/>
              <a:t> </a:t>
            </a:r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 smtClean="0"/>
          </a:p>
          <a:p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cs-CZ" dirty="0"/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1071154" y="2197300"/>
            <a:ext cx="8257655" cy="26941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Cílem je podpora a řešení problémů osob sociálně vyloučených či ohrožených sociálním vyloučením, osob sociálně slabších a znevýhodněných, které žijí v prostředí venkova a posílit aktivní začleňování občanů, a podpořit tak jejich rovné příležitosti a aktivní účast a nabídnout jim lepší zaměstnatelnost.</a:t>
            </a:r>
          </a:p>
          <a:p>
            <a:pPr algn="l"/>
            <a:endParaRPr lang="cs-CZ" sz="20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71154" y="1675349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Podpora prostřednictvím CLLD v OPZ+</a:t>
            </a:r>
            <a:br>
              <a:rPr lang="cs-CZ" sz="2000" b="1" u="sng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cs-CZ" sz="20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591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10" y="125150"/>
            <a:ext cx="10018713" cy="960120"/>
          </a:xfrm>
        </p:spPr>
        <p:txBody>
          <a:bodyPr>
            <a:normAutofit fontScale="90000"/>
          </a:bodyPr>
          <a:lstStyle/>
          <a:p>
            <a:r>
              <a:rPr lang="cs-CZ" b="1" cap="all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Cílové skupiny</a:t>
            </a:r>
            <a:r>
              <a:rPr lang="cs-CZ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cs-CZ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1085270"/>
            <a:ext cx="10018713" cy="35040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000" b="1" u="sng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jedná se o osoby:</a:t>
            </a:r>
            <a:endParaRPr lang="cs-CZ" sz="2000" b="1" u="sng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sociálně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vyloučené a sociálním vyloučením ohrožené </a:t>
            </a: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zdravotním postižením </a:t>
            </a: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duševním onemocněním </a:t>
            </a: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poruchami autistického spektra </a:t>
            </a: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žijící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sociálně vyloučených lokalitách </a:t>
            </a: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pečující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 malé děti či osobu blízkou, rodiny s dětmi v nepříznivé sociální situaci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732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09" y="923108"/>
            <a:ext cx="8068993" cy="4682765"/>
          </a:xfrm>
        </p:spPr>
        <p:txBody>
          <a:bodyPr>
            <a:normAutofit/>
          </a:bodyPr>
          <a:lstStyle/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 let věku se speciálními vzdělávacími potřebami, děti a mladiství ohrožení umístěním do institucionální péče nebo v ní již umístěné, vyrůstající v náhradní rodinné péči </a:t>
            </a: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dlouhodobě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či opakovaně nezaměstnané </a:t>
            </a: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ohrožené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předlužeností a závislostmi </a:t>
            </a:r>
          </a:p>
          <a:p>
            <a:r>
              <a:rPr lang="pl-PL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</a:t>
            </a:r>
            <a:r>
              <a:rPr lang="pl-PL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nebo po výkonu trestu </a:t>
            </a: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žijící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oblastech se ztíženým přístupem ke zdravotní péči </a:t>
            </a: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ohrožené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zdravotními riziky (např. nezdravým životním stylem) s horším přístupem ke zdravotní péči z důvodu sociálního vyloučení </a:t>
            </a: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žijící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nevyhovujícím či nejistém ubytování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1484310" y="125150"/>
            <a:ext cx="10018713" cy="960120"/>
          </a:xfrm>
        </p:spPr>
        <p:txBody>
          <a:bodyPr>
            <a:normAutofit fontScale="90000"/>
          </a:bodyPr>
          <a:lstStyle/>
          <a:p>
            <a:r>
              <a:rPr lang="cs-CZ" b="1" cap="all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Cílové skupiny</a:t>
            </a:r>
            <a:r>
              <a:rPr lang="cs-CZ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cs-CZ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384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1" y="896982"/>
            <a:ext cx="7789692" cy="4682765"/>
          </a:xfrm>
        </p:spPr>
        <p:txBody>
          <a:bodyPr>
            <a:normAutofit/>
          </a:bodyPr>
          <a:lstStyle/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Podpora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sociálního začleňování osob a skupin osob sociálně vyloučených či sociálním vyloučením ohrožených prostřednictvím sociálních služeb, služeb pro rodiny a děti a služeb na sociálně zdravotním pomezí se zaměřením na zapojení těchto osob do ekonomického, sociálního, pracovního života společnosti; </a:t>
            </a:r>
            <a:endParaRPr lang="cs-CZ" sz="20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Podpora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služeb poskytovaných terénní a ambulantní formou, podpora služeb komunitního charakteru; </a:t>
            </a:r>
            <a:endParaRPr lang="cs-CZ" sz="20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Rozvoj aktivit, včetně vzdělávání a poradenství, na podporu neformální péče (tj. péče poskytované v rámci rodin nebo komunit osobami blízkými nebo jinými) a sdílené péče (tj. kombinace péče poskytované profesionálními poskytovateli a neformálními pečovateli); </a:t>
            </a:r>
          </a:p>
          <a:p>
            <a:endParaRPr lang="cs-CZ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1484310" y="125150"/>
            <a:ext cx="10018713" cy="960120"/>
          </a:xfrm>
        </p:spPr>
        <p:txBody>
          <a:bodyPr>
            <a:normAutofit fontScale="90000"/>
          </a:bodyPr>
          <a:lstStyle/>
          <a:p>
            <a:r>
              <a:rPr lang="cs-CZ" b="1" cap="all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TYPY AKTIVIT</a:t>
            </a:r>
            <a:r>
              <a:rPr lang="cs-CZ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cs-CZ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219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896982"/>
            <a:ext cx="7938364" cy="4682765"/>
          </a:xfrm>
        </p:spPr>
        <p:txBody>
          <a:bodyPr>
            <a:normAutofit/>
          </a:bodyPr>
          <a:lstStyle/>
          <a:p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Podpora výkonu a rozvoje sociální práce jako aktivity zaměřené na pomoc jednotlivcům, skupinám osob, rodinám či komunitám zlepšit nebo obnovit jejich schopnost sociálního fungování v jejich přirozeném prostředí; </a:t>
            </a: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Podpora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specifických nástrojů k prevenci a řešení problémů v sociálně vyloučených lokalitách; </a:t>
            </a:r>
          </a:p>
          <a:p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Podpora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sociálního bydlení, podpora dostupného a udržitelného bydlení, podpora sociální práce v oblasti bydlení, podpora nástrojů prevence ztráty bydlení a znovu začlenění do bydlení, udržení si bydlení, podpora rozvoje programů </a:t>
            </a:r>
            <a:r>
              <a:rPr lang="cs-CZ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bydlení pro </a:t>
            </a:r>
            <a:r>
              <a:rPr lang="cs-CZ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znevýhodněné skupiny osob, propojení jednotlivých nástrojů, které vedou k předcházení ztráty bydlení či jejímu řešení; podpora osob opouštějících zařízení ústavní péče či náhradní rodinnou péči v oblasti bydlení;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1484310" y="125150"/>
            <a:ext cx="10018713" cy="960120"/>
          </a:xfrm>
        </p:spPr>
        <p:txBody>
          <a:bodyPr>
            <a:normAutofit fontScale="90000"/>
          </a:bodyPr>
          <a:lstStyle/>
          <a:p>
            <a:r>
              <a:rPr lang="cs-CZ" b="1" cap="all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TYPY AKTIVIT</a:t>
            </a:r>
            <a:r>
              <a:rPr lang="cs-CZ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cs-CZ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039091"/>
      </p:ext>
    </p:extLst>
  </p:cSld>
  <p:clrMapOvr>
    <a:masterClrMapping/>
  </p:clrMapOvr>
</p:sld>
</file>

<file path=ppt/theme/theme1.xml><?xml version="1.0" encoding="utf-8"?>
<a:theme xmlns:a="http://schemas.openxmlformats.org/drawingml/2006/main" name="Fazeta">
  <a:themeElements>
    <a:clrScheme name="Faz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z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z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122</TotalTime>
  <Words>1407</Words>
  <Application>Microsoft Office PowerPoint</Application>
  <PresentationFormat>Širokoúhlá obrazovka</PresentationFormat>
  <Paragraphs>142</Paragraphs>
  <Slides>18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4" baseType="lpstr">
      <vt:lpstr>Arial</vt:lpstr>
      <vt:lpstr>Calibri</vt:lpstr>
      <vt:lpstr>Trebuchet MS</vt:lpstr>
      <vt:lpstr>Wingdings</vt:lpstr>
      <vt:lpstr>Wingdings 3</vt:lpstr>
      <vt:lpstr>Fazeta</vt:lpstr>
      <vt:lpstr>Jednání pracovní skupiny „Školství, sociální a zdravotní oblast“  </vt:lpstr>
      <vt:lpstr>Prezentace aplikace PowerPoint</vt:lpstr>
      <vt:lpstr>Prezentace aplikace PowerPoint</vt:lpstr>
      <vt:lpstr>Prezentace aplikace PowerPoint</vt:lpstr>
      <vt:lpstr>Prezentace aplikace PowerPoint</vt:lpstr>
      <vt:lpstr>Cílové skupiny </vt:lpstr>
      <vt:lpstr>Cílové skupiny </vt:lpstr>
      <vt:lpstr>TYPY AKTIVIT </vt:lpstr>
      <vt:lpstr>TYPY AKTIVIT </vt:lpstr>
      <vt:lpstr>TYPY AKTIVIT </vt:lpstr>
      <vt:lpstr>Prezentace aplikace PowerPoint</vt:lpstr>
      <vt:lpstr>TYPY AKTIVIT </vt:lpstr>
      <vt:lpstr>TYPY AKTIVIT </vt:lpstr>
      <vt:lpstr>OČEKÁVANÝ PŘÍNOS AKTIVIT </vt:lpstr>
      <vt:lpstr>OČEKÁVANÝ PŘÍNOS AKTIVIT </vt:lpstr>
      <vt:lpstr>CHARAKTERISTIKA PROJEKTU  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Jednání pracovní skupiny „Školství, sociální a zdravotní oblast“</dc:title>
  <dc:creator>User</dc:creator>
  <cp:lastModifiedBy>maslabskeskaly@gmail.com</cp:lastModifiedBy>
  <cp:revision>16</cp:revision>
  <dcterms:created xsi:type="dcterms:W3CDTF">2020-08-05T12:06:07Z</dcterms:created>
  <dcterms:modified xsi:type="dcterms:W3CDTF">2020-08-17T07:20:05Z</dcterms:modified>
</cp:coreProperties>
</file>