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256" r:id="rId2"/>
    <p:sldId id="279" r:id="rId3"/>
    <p:sldId id="280" r:id="rId4"/>
    <p:sldId id="281" r:id="rId5"/>
    <p:sldId id="282" r:id="rId6"/>
    <p:sldId id="283" r:id="rId7"/>
    <p:sldId id="292" r:id="rId8"/>
    <p:sldId id="273" r:id="rId9"/>
    <p:sldId id="297" r:id="rId10"/>
    <p:sldId id="285" r:id="rId11"/>
    <p:sldId id="259" r:id="rId12"/>
    <p:sldId id="260" r:id="rId13"/>
    <p:sldId id="257" r:id="rId14"/>
    <p:sldId id="268" r:id="rId15"/>
    <p:sldId id="269" r:id="rId16"/>
    <p:sldId id="267" r:id="rId17"/>
    <p:sldId id="270" r:id="rId18"/>
    <p:sldId id="271" r:id="rId19"/>
    <p:sldId id="272" r:id="rId20"/>
    <p:sldId id="275" r:id="rId21"/>
    <p:sldId id="276" r:id="rId22"/>
    <p:sldId id="277" r:id="rId23"/>
    <p:sldId id="278" r:id="rId24"/>
    <p:sldId id="266" r:id="rId25"/>
    <p:sldId id="261" r:id="rId26"/>
    <p:sldId id="264" r:id="rId27"/>
    <p:sldId id="294" r:id="rId28"/>
    <p:sldId id="265" r:id="rId29"/>
    <p:sldId id="295" r:id="rId30"/>
    <p:sldId id="298" r:id="rId31"/>
    <p:sldId id="289" r:id="rId32"/>
    <p:sldId id="287" r:id="rId33"/>
    <p:sldId id="288" r:id="rId34"/>
    <p:sldId id="290" r:id="rId35"/>
    <p:sldId id="291" r:id="rId36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183390FF-0412-4F16-87AE-77EA213EBF30}">
          <p14:sldIdLst>
            <p14:sldId id="256"/>
          </p14:sldIdLst>
        </p14:section>
        <p14:section name="Oddíl bez názvu" id="{6FCACF3C-71B5-4378-9E3B-402DA5A533BD}">
          <p14:sldIdLst>
            <p14:sldId id="279"/>
            <p14:sldId id="280"/>
            <p14:sldId id="281"/>
            <p14:sldId id="282"/>
            <p14:sldId id="283"/>
            <p14:sldId id="292"/>
            <p14:sldId id="273"/>
            <p14:sldId id="297"/>
            <p14:sldId id="285"/>
            <p14:sldId id="259"/>
            <p14:sldId id="260"/>
            <p14:sldId id="257"/>
            <p14:sldId id="268"/>
            <p14:sldId id="269"/>
            <p14:sldId id="267"/>
            <p14:sldId id="270"/>
            <p14:sldId id="271"/>
            <p14:sldId id="272"/>
            <p14:sldId id="275"/>
            <p14:sldId id="276"/>
            <p14:sldId id="277"/>
            <p14:sldId id="278"/>
            <p14:sldId id="266"/>
            <p14:sldId id="261"/>
            <p14:sldId id="264"/>
            <p14:sldId id="294"/>
            <p14:sldId id="265"/>
            <p14:sldId id="295"/>
            <p14:sldId id="298"/>
            <p14:sldId id="289"/>
            <p14:sldId id="287"/>
            <p14:sldId id="288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76" autoAdjust="0"/>
  </p:normalViewPr>
  <p:slideViewPr>
    <p:cSldViewPr snapToGrid="0">
      <p:cViewPr varScale="1">
        <p:scale>
          <a:sx n="109" d="100"/>
          <a:sy n="109" d="100"/>
        </p:scale>
        <p:origin x="55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556" y="-7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10AD1-7811-4E81-8982-31268E7FE71A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89568-B109-45D6-8C7D-1575EEF8610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681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5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53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63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53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95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3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64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77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78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32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56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04A1F-35A6-42FA-80D4-9B98100F7EE7}" type="datetimeFigureOut">
              <a:rPr lang="cs-CZ" smtClean="0"/>
              <a:pPr/>
              <a:t>10.02.2021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55EE7-5731-481D-9F06-C3D0BC51CB0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62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tr&#225;nk&#225;ch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maslabskeskaly@gmail.com" TargetMode="External"/><Relationship Id="rId2" Type="http://schemas.openxmlformats.org/officeDocument/2006/relationships/hyperlink" Target="mailto:Jirina.bischoffiova@seznam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mailto:Vosahlikova.masls@seznam.cz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04314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734408"/>
            <a:ext cx="9144000" cy="2523392"/>
          </a:xfrm>
        </p:spPr>
        <p:txBody>
          <a:bodyPr>
            <a:noAutofit/>
          </a:bodyPr>
          <a:lstStyle/>
          <a:p>
            <a:r>
              <a:rPr lang="cs-CZ" sz="5400" dirty="0"/>
              <a:t>Seminář  - </a:t>
            </a:r>
            <a:r>
              <a:rPr lang="cs-CZ" sz="5400" dirty="0" smtClean="0"/>
              <a:t>6. </a:t>
            </a:r>
            <a:r>
              <a:rPr lang="cs-CZ" sz="5400" dirty="0"/>
              <a:t>výzva PRV</a:t>
            </a:r>
            <a:br>
              <a:rPr lang="cs-CZ" sz="5400" dirty="0"/>
            </a:br>
            <a:r>
              <a:rPr lang="cs-CZ" sz="5400" dirty="0" err="1"/>
              <a:t>Fiche</a:t>
            </a:r>
            <a:r>
              <a:rPr lang="cs-CZ" sz="5400" dirty="0"/>
              <a:t> </a:t>
            </a:r>
            <a:r>
              <a:rPr lang="cs-CZ" sz="5400" dirty="0" smtClean="0"/>
              <a:t>2 </a:t>
            </a: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>23.2.2021 </a:t>
            </a:r>
            <a:r>
              <a:rPr lang="cs-CZ" sz="5400" dirty="0"/>
              <a:t>– </a:t>
            </a:r>
            <a:r>
              <a:rPr lang="cs-CZ" sz="5400" dirty="0" smtClean="0"/>
              <a:t>12.30 </a:t>
            </a:r>
            <a:r>
              <a:rPr lang="cs-CZ" sz="5400" dirty="0"/>
              <a:t>Libouchec </a:t>
            </a:r>
          </a:p>
        </p:txBody>
      </p:sp>
      <p:pic>
        <p:nvPicPr>
          <p:cNvPr id="11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122363"/>
            <a:ext cx="6860540" cy="114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80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Nezpůsobilé výdaje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Stavby pro garážování techniky (i montované haly), sklady obilovin,  to co nesouvisí s projektem </a:t>
            </a:r>
          </a:p>
          <a:p>
            <a:r>
              <a:rPr lang="cs-CZ" dirty="0"/>
              <a:t>Odměny  za zpracování žádosti, odměny za VŘ, za PD  - neinvestiční výdaje </a:t>
            </a:r>
            <a:endParaRPr lang="cs-CZ" dirty="0" smtClean="0"/>
          </a:p>
          <a:p>
            <a:r>
              <a:rPr lang="cs-CZ" dirty="0" smtClean="0"/>
              <a:t>daň </a:t>
            </a:r>
            <a:r>
              <a:rPr lang="cs-CZ" dirty="0"/>
              <a:t>z přidané hodnoty u plátců DPH za předpokladu, že si mohou DPH nárokovat u finančního úřadu; </a:t>
            </a:r>
          </a:p>
          <a:p>
            <a:r>
              <a:rPr lang="cs-CZ" dirty="0" smtClean="0"/>
              <a:t>U </a:t>
            </a:r>
            <a:r>
              <a:rPr lang="cs-CZ" dirty="0"/>
              <a:t>zpracování produktů – výdaje za drobné pracovní pomůcky – zástěry, nože,  </a:t>
            </a:r>
            <a:r>
              <a:rPr lang="cs-CZ" dirty="0" err="1"/>
              <a:t>apod</a:t>
            </a:r>
            <a:r>
              <a:rPr lang="cs-CZ" dirty="0"/>
              <a:t>….</a:t>
            </a:r>
          </a:p>
          <a:p>
            <a:r>
              <a:rPr lang="cs-CZ" dirty="0"/>
              <a:t>Nákup vozidel určených zejména pro osobní přepravu</a:t>
            </a:r>
          </a:p>
          <a:p>
            <a:r>
              <a:rPr lang="cs-CZ" b="1" dirty="0">
                <a:solidFill>
                  <a:srgbClr val="FF0000"/>
                </a:solidFill>
              </a:rPr>
              <a:t>POZOR – dotaci nelze poskytnout na pořízení použitého movitého majetku. </a:t>
            </a:r>
            <a:r>
              <a:rPr lang="cs-CZ" dirty="0"/>
              <a:t>Za nepoužitý majetek (stroje a zařízení) lze považovat movitý majetek, který byl vyroben v období 3 let před rokem podání žádosti o dotaci na MAS a nebyl používán.</a:t>
            </a: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123091"/>
            <a:ext cx="6860540" cy="121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36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Administrace výzvy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Vyhlášení </a:t>
            </a:r>
            <a:r>
              <a:rPr lang="cs-CZ" dirty="0"/>
              <a:t> </a:t>
            </a:r>
            <a:r>
              <a:rPr lang="cs-CZ" dirty="0" smtClean="0"/>
              <a:t>1.2.2021 – </a:t>
            </a:r>
            <a:r>
              <a:rPr lang="cs-CZ" b="1" dirty="0" smtClean="0">
                <a:solidFill>
                  <a:srgbClr val="FF0000"/>
                </a:solidFill>
              </a:rPr>
              <a:t>podání žádosti (vč. příloh) přes PF – od 1.3.2021 do 16.4.2021 (přílohy k žádosti v listinné podobě, které nelze poslat přes PF – osobně na MAS do 16.4.2021 (do konce pracovní doby)</a:t>
            </a:r>
          </a:p>
          <a:p>
            <a:r>
              <a:rPr lang="cs-CZ" dirty="0" smtClean="0"/>
              <a:t>Administrativní kontrola a kontrola přijatelnosti do  17.5.2021 (v průběhu  hodnocení  může MAS vyzvat k doplnění – na doplnění </a:t>
            </a:r>
            <a:r>
              <a:rPr lang="cs-CZ" dirty="0" err="1" smtClean="0"/>
              <a:t>max</a:t>
            </a:r>
            <a:r>
              <a:rPr lang="cs-CZ" dirty="0" smtClean="0"/>
              <a:t> 5 dní ) – vyzvat je možné pouze 2x</a:t>
            </a:r>
          </a:p>
          <a:p>
            <a:r>
              <a:rPr lang="cs-CZ" dirty="0" smtClean="0"/>
              <a:t>Vyrozumění žadatelů o výsledku  Administrativní kontroly a kontroly přijatelnosti  - 18.5.2021</a:t>
            </a:r>
            <a:endParaRPr lang="cs-CZ" dirty="0"/>
          </a:p>
          <a:p>
            <a:r>
              <a:rPr lang="cs-CZ" dirty="0" smtClean="0"/>
              <a:t>Věcné hodnocení – výběrové komise MAS – do 1.6.2021</a:t>
            </a:r>
          </a:p>
          <a:p>
            <a:r>
              <a:rPr lang="cs-CZ" dirty="0" smtClean="0"/>
              <a:t>Schválení výběru projektů – Výkonný výbor MAS  - do 10.6.2021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114300"/>
            <a:ext cx="6860540" cy="122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35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Administrace výzvy - pokračování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Vyrozumění žadatele o výběru či </a:t>
            </a:r>
            <a:r>
              <a:rPr lang="cs-CZ" dirty="0" err="1" smtClean="0"/>
              <a:t>nevýběru</a:t>
            </a:r>
            <a:r>
              <a:rPr lang="cs-CZ" dirty="0" smtClean="0"/>
              <a:t> projektu do 14.6.2021</a:t>
            </a:r>
          </a:p>
          <a:p>
            <a:r>
              <a:rPr lang="cs-CZ" dirty="0" smtClean="0"/>
              <a:t>Možné odvolání  žadatelů na MAS  – 15 kalendářních dní</a:t>
            </a:r>
          </a:p>
          <a:p>
            <a:r>
              <a:rPr lang="cs-CZ" dirty="0" smtClean="0"/>
              <a:t>Řešení odvolání  - KMV – 10 pracovních dní  </a:t>
            </a:r>
          </a:p>
          <a:p>
            <a:r>
              <a:rPr lang="cs-CZ" b="1" dirty="0" smtClean="0"/>
              <a:t>Kompletace  dokumentace, verifikace žádostí   úspěšných žadatelů, předání dokumentace k zaslání na SZIF přes </a:t>
            </a:r>
            <a:r>
              <a:rPr lang="cs-CZ" b="1" dirty="0"/>
              <a:t>P</a:t>
            </a:r>
            <a:r>
              <a:rPr lang="cs-CZ" b="1" dirty="0" smtClean="0"/>
              <a:t>ortál farmáře </a:t>
            </a:r>
          </a:p>
          <a:p>
            <a:r>
              <a:rPr lang="cs-CZ" b="1" dirty="0" smtClean="0"/>
              <a:t>zaslání žádostí přes Portál farmáře  (zasílá žadatel) nejpozději do 21.6.2021 (do půlnoci).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87923"/>
            <a:ext cx="686054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50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Založení žádosti  na Portále  farmáře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Platný přístup na Portál farmáře – u nového žadatele je nutné postupovat dle „Informací pro žadatele o přístup do PF“. Tento postup je zveřejněn na </a:t>
            </a:r>
            <a:r>
              <a:rPr lang="cs-CZ" dirty="0" err="1" smtClean="0">
                <a:hlinkClick r:id="rId2"/>
              </a:rPr>
              <a:t>www.stránkách</a:t>
            </a:r>
            <a:r>
              <a:rPr lang="cs-CZ" dirty="0" smtClean="0"/>
              <a:t> MAS u výzvy č.6 / PRV</a:t>
            </a:r>
          </a:p>
          <a:p>
            <a:r>
              <a:rPr lang="cs-CZ" dirty="0" smtClean="0"/>
              <a:t>Cesta – nová podání – žádosti PRV projektová opatření – Žádosti o dotaci přes MAS </a:t>
            </a:r>
          </a:p>
          <a:p>
            <a:r>
              <a:rPr lang="cs-CZ" dirty="0" smtClean="0"/>
              <a:t>Tlačítko přes MAS  Labské skály  </a:t>
            </a:r>
            <a:r>
              <a:rPr lang="cs-CZ" dirty="0" err="1" smtClean="0"/>
              <a:t>z.s</a:t>
            </a:r>
            <a:r>
              <a:rPr lang="cs-CZ" dirty="0" smtClean="0"/>
              <a:t>. (vybrání příslušné MAS)</a:t>
            </a:r>
          </a:p>
          <a:p>
            <a:r>
              <a:rPr lang="cs-CZ" dirty="0" smtClean="0"/>
              <a:t>Volba </a:t>
            </a:r>
            <a:r>
              <a:rPr lang="cs-CZ" dirty="0" err="1" smtClean="0"/>
              <a:t>Fiche</a:t>
            </a:r>
            <a:r>
              <a:rPr lang="cs-CZ" dirty="0" smtClean="0"/>
              <a:t> </a:t>
            </a:r>
            <a:r>
              <a:rPr lang="cs-CZ" dirty="0" smtClean="0"/>
              <a:t>2 </a:t>
            </a:r>
            <a:r>
              <a:rPr lang="cs-CZ" dirty="0" smtClean="0"/>
              <a:t>a zadání názvu projektu</a:t>
            </a:r>
          </a:p>
          <a:p>
            <a:r>
              <a:rPr lang="cs-CZ" dirty="0" smtClean="0"/>
              <a:t>Klik na Generovat žádost a poté na Pokračovat v podání</a:t>
            </a:r>
          </a:p>
          <a:p>
            <a:r>
              <a:rPr lang="cs-CZ" dirty="0" smtClean="0"/>
              <a:t>Žádost uložit do svého PC</a:t>
            </a:r>
          </a:p>
          <a:p>
            <a:r>
              <a:rPr lang="cs-CZ" dirty="0" smtClean="0"/>
              <a:t>Po vyplnění žádosti je možná konzultace na MAS </a:t>
            </a:r>
          </a:p>
        </p:txBody>
      </p:sp>
      <p:pic>
        <p:nvPicPr>
          <p:cNvPr id="4" name="obráze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61545"/>
            <a:ext cx="6860540" cy="108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27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Výzva č. </a:t>
            </a:r>
            <a:r>
              <a:rPr lang="cs-CZ" dirty="0"/>
              <a:t>6</a:t>
            </a:r>
            <a:r>
              <a:rPr lang="cs-CZ" dirty="0" smtClean="0"/>
              <a:t> – Generování žádosti  Nová podání –</a:t>
            </a:r>
            <a:br>
              <a:rPr lang="cs-CZ" dirty="0" smtClean="0"/>
            </a:br>
            <a:r>
              <a:rPr lang="cs-CZ" dirty="0" smtClean="0"/>
              <a:t>žádosti PRV – žádost o dotaci přes MAS</a:t>
            </a:r>
            <a:br>
              <a:rPr lang="cs-CZ" dirty="0" smtClean="0"/>
            </a:br>
            <a:r>
              <a:rPr lang="cs-CZ" dirty="0" smtClean="0"/>
              <a:t>tlačítko MAS Labské skály – Výzva </a:t>
            </a:r>
            <a:r>
              <a:rPr lang="cs-CZ" dirty="0"/>
              <a:t>6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2637691"/>
            <a:ext cx="8033239" cy="3539271"/>
          </a:xfrm>
          <a:prstGeom prst="rect">
            <a:avLst/>
          </a:prstGeom>
        </p:spPr>
      </p:pic>
      <p:pic>
        <p:nvPicPr>
          <p:cNvPr id="5" name="obráze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29" y="0"/>
            <a:ext cx="6860540" cy="119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76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Výzva č. </a:t>
            </a:r>
            <a:r>
              <a:rPr lang="cs-CZ" dirty="0"/>
              <a:t>6</a:t>
            </a:r>
            <a:r>
              <a:rPr lang="cs-CZ" dirty="0" smtClean="0"/>
              <a:t> – </a:t>
            </a:r>
            <a:r>
              <a:rPr lang="cs-CZ" dirty="0" smtClean="0"/>
              <a:t>volba správně </a:t>
            </a:r>
            <a:r>
              <a:rPr lang="cs-CZ" dirty="0" err="1" smtClean="0"/>
              <a:t>fiche</a:t>
            </a:r>
            <a:r>
              <a:rPr lang="cs-CZ" dirty="0" smtClean="0"/>
              <a:t> a založení </a:t>
            </a:r>
            <a:r>
              <a:rPr lang="cs-CZ" dirty="0" smtClean="0"/>
              <a:t>žádosti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1825625"/>
            <a:ext cx="8033239" cy="4351338"/>
          </a:xfrm>
          <a:prstGeom prst="rect">
            <a:avLst/>
          </a:prstGeom>
        </p:spPr>
      </p:pic>
      <p:pic>
        <p:nvPicPr>
          <p:cNvPr id="5" name="obráze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08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Výzva č. 6 PRV – Po vygenerování žádosti  stáhnout soubor a uložit do PC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2303585"/>
            <a:ext cx="8033239" cy="3873378"/>
          </a:xfrm>
          <a:prstGeom prst="rect">
            <a:avLst/>
          </a:prstGeom>
        </p:spPr>
      </p:pic>
      <p:pic>
        <p:nvPicPr>
          <p:cNvPr id="5" name="obráze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1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184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Vyplňování žádosti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Pomůcka  v testovacích tiskopisech žádosti  a  v instruktážním listě – v tiskopisu žádosti je na každé stránce – MENU – po </a:t>
            </a:r>
            <a:r>
              <a:rPr lang="cs-CZ" dirty="0" err="1" smtClean="0"/>
              <a:t>rozkliknutí</a:t>
            </a:r>
            <a:r>
              <a:rPr lang="cs-CZ" dirty="0" smtClean="0"/>
              <a:t>, je tam kontrola  a lze tam otevřít instruktážní list </a:t>
            </a:r>
          </a:p>
          <a:p>
            <a:endParaRPr lang="cs-CZ" dirty="0"/>
          </a:p>
          <a:p>
            <a:r>
              <a:rPr lang="cs-CZ" dirty="0" smtClean="0"/>
              <a:t>Po domluvě je možné zkonzultovat  s MAS žádost – Jana Vošahlíková a Jiřina </a:t>
            </a:r>
            <a:r>
              <a:rPr lang="cs-CZ" dirty="0" err="1" smtClean="0"/>
              <a:t>Bischoffiová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Začněte HNED – nenechávejte vyplňování žádosti  na poslední chvíli -  nebudeme stíhat  konzultace  den má pouze 24 hodin – z čehož  musím také spát !!!!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1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6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 odeslání žádosti  k podání PF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návod  pro odeslání (podání) ŽOD na stránkách SZIF a také na stránkách MAS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držte se  přesně postupu  - krok za krokem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nesmíme to dělat za Vás </a:t>
            </a:r>
          </a:p>
          <a:p>
            <a:pPr marL="0" indent="0">
              <a:buNone/>
            </a:pPr>
            <a:r>
              <a:rPr lang="cs-CZ" dirty="0" smtClean="0"/>
              <a:t>- Po uzavření  výzvy 16.4.2021 (24.00) , následující dny  pracovník MAS  z PF (MAS, kde se nám objeví)  všechny žádosti a přílohy stáhne .</a:t>
            </a:r>
          </a:p>
          <a:p>
            <a:pPr>
              <a:buFontTx/>
              <a:buChar char="-"/>
            </a:pPr>
            <a:r>
              <a:rPr lang="cs-CZ" dirty="0" smtClean="0"/>
              <a:t>Postupně (neprodleně) začneme dělat  administrativní kontrolu a kontrolu přijatelnosti </a:t>
            </a:r>
          </a:p>
          <a:p>
            <a:pPr>
              <a:buFontTx/>
              <a:buChar char="-"/>
            </a:pPr>
            <a:r>
              <a:rPr lang="cs-CZ" dirty="0" smtClean="0"/>
              <a:t>Můžeme žadatele vyzvat k doplnění, opravě – </a:t>
            </a:r>
            <a:r>
              <a:rPr lang="cs-CZ" dirty="0" err="1" smtClean="0"/>
              <a:t>chybníkem</a:t>
            </a:r>
            <a:r>
              <a:rPr lang="cs-CZ" dirty="0" smtClean="0"/>
              <a:t> , toto je možné udělat pouze 2x – pokud stále budou z našeho pohledu chyby  žádost  vyřadíme 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61545"/>
            <a:ext cx="686054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21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Kontrola  na MAS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Využijeme zkušenosti z předchozí výzvy – při konzultacích Vás upozorníme </a:t>
            </a:r>
          </a:p>
          <a:p>
            <a:r>
              <a:rPr lang="cs-CZ" dirty="0" smtClean="0"/>
              <a:t>Kontrolují se i přílohy</a:t>
            </a:r>
          </a:p>
          <a:p>
            <a:r>
              <a:rPr lang="cs-CZ" dirty="0" smtClean="0"/>
              <a:t>Po ukončení kontroly  a vypořádání </a:t>
            </a:r>
            <a:r>
              <a:rPr lang="cs-CZ" dirty="0" err="1" smtClean="0"/>
              <a:t>chybníků</a:t>
            </a:r>
            <a:r>
              <a:rPr lang="cs-CZ" dirty="0" smtClean="0"/>
              <a:t> – jsou žadatelé informováni </a:t>
            </a:r>
          </a:p>
          <a:p>
            <a:r>
              <a:rPr lang="cs-CZ" dirty="0" smtClean="0"/>
              <a:t>Pokud někdo neprojde  </a:t>
            </a:r>
            <a:r>
              <a:rPr lang="cs-CZ" dirty="0" err="1" smtClean="0"/>
              <a:t>adm</a:t>
            </a:r>
            <a:r>
              <a:rPr lang="cs-CZ" dirty="0" smtClean="0"/>
              <a:t>. kontrolou a kontrolou přijatelnosti může se odvolat do 15 kal. Dnů – MAS musí odvolání vyřešit do 10 </a:t>
            </a:r>
            <a:r>
              <a:rPr lang="cs-CZ" dirty="0" err="1" smtClean="0"/>
              <a:t>prac</a:t>
            </a:r>
            <a:r>
              <a:rPr lang="cs-CZ" dirty="0" smtClean="0"/>
              <a:t>. dnů – celý proces se zastavuje  a čeká se na vyřešení </a:t>
            </a:r>
          </a:p>
          <a:p>
            <a:r>
              <a:rPr lang="cs-CZ" dirty="0" smtClean="0"/>
              <a:t> Po ukončení procesu kontrol na MAS se projekty předávají Výběrové komisi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1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92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Základní informace o výzvě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Vyhlášení výzvy 1.2.2021 – Příjem žádostí od 1.3.2021 a končení příjmu žádostí 16.4.2021</a:t>
            </a:r>
          </a:p>
          <a:p>
            <a:r>
              <a:rPr lang="cs-CZ" dirty="0" smtClean="0"/>
              <a:t>Celková alokace výzvy : 18.170.996,- Kč</a:t>
            </a:r>
          </a:p>
          <a:p>
            <a:r>
              <a:rPr lang="cs-CZ" dirty="0" err="1" smtClean="0"/>
              <a:t>Fiche</a:t>
            </a:r>
            <a:r>
              <a:rPr lang="cs-CZ" dirty="0" smtClean="0"/>
              <a:t> 1 – Podpora zemědělského podnikání - Investice  do </a:t>
            </a:r>
            <a:r>
              <a:rPr lang="cs-CZ" dirty="0"/>
              <a:t>hmotného majetku  - </a:t>
            </a:r>
            <a:r>
              <a:rPr lang="cs-CZ" dirty="0" smtClean="0"/>
              <a:t>3 248 910,- Kč</a:t>
            </a:r>
          </a:p>
          <a:p>
            <a:r>
              <a:rPr lang="cs-CZ" b="1" dirty="0" err="1" smtClean="0"/>
              <a:t>Fiche</a:t>
            </a:r>
            <a:r>
              <a:rPr lang="cs-CZ" b="1" dirty="0" smtClean="0"/>
              <a:t> 2 – Zemědělství – zpracování </a:t>
            </a:r>
            <a:r>
              <a:rPr lang="cs-CZ" b="1" dirty="0"/>
              <a:t>zemědělských produktů  - </a:t>
            </a:r>
            <a:r>
              <a:rPr lang="cs-CZ" b="1" dirty="0" smtClean="0"/>
              <a:t>1 949 212,- Kč</a:t>
            </a:r>
          </a:p>
          <a:p>
            <a:r>
              <a:rPr lang="cs-CZ" dirty="0" err="1" smtClean="0"/>
              <a:t>Fiche</a:t>
            </a:r>
            <a:r>
              <a:rPr lang="cs-CZ" dirty="0"/>
              <a:t> 3 - Rozvoj podnikání na venkově a rozvoj venkovské turistiky, vč. </a:t>
            </a:r>
            <a:r>
              <a:rPr lang="cs-CZ" dirty="0" smtClean="0"/>
              <a:t>agroturistiky – 2 173 084,- Kč </a:t>
            </a:r>
          </a:p>
          <a:p>
            <a:r>
              <a:rPr lang="cs-CZ" dirty="0" err="1" smtClean="0"/>
              <a:t>Fiche</a:t>
            </a:r>
            <a:r>
              <a:rPr lang="cs-CZ" dirty="0" smtClean="0"/>
              <a:t> 6 – Základní služby a obnova vesnic ve venkovských oblastech – 10 799 790,- Kč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61546"/>
            <a:ext cx="6860540" cy="112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38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Proces hodnocení Výběrovou komisí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 vytvořena  hodnotící skupina (3 hodnotitelé)</a:t>
            </a:r>
          </a:p>
          <a:p>
            <a:r>
              <a:rPr lang="cs-CZ" dirty="0" smtClean="0"/>
              <a:t>Obdrží podklady</a:t>
            </a:r>
          </a:p>
          <a:p>
            <a:r>
              <a:rPr lang="cs-CZ" dirty="0" smtClean="0"/>
              <a:t>Hodnotí projekty podle jasně daných kritérií, které žadatel popsal  v ŽOD</a:t>
            </a:r>
          </a:p>
          <a:p>
            <a:r>
              <a:rPr lang="cs-CZ" dirty="0" smtClean="0"/>
              <a:t>Hodnocení schvaluje  celá výběrová komise</a:t>
            </a:r>
          </a:p>
          <a:p>
            <a:r>
              <a:rPr lang="cs-CZ" dirty="0" smtClean="0"/>
              <a:t>Vznikne seznam  hodnocených projektů s přidělenými body včetně  odůvodnění </a:t>
            </a:r>
          </a:p>
          <a:p>
            <a:r>
              <a:rPr lang="cs-CZ" dirty="0" smtClean="0"/>
              <a:t>Seznam a odůvodnění každého projektu postupuje  k výběru Výkonným výborem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05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52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Výběr projektů Výkonným výborem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Výkonný výbor  rozhodne o výběru projektů – nesmí měnit pořadí</a:t>
            </a:r>
          </a:p>
          <a:p>
            <a:r>
              <a:rPr lang="cs-CZ" dirty="0" smtClean="0"/>
              <a:t>V případě, že  nebude alokace pro určitou </a:t>
            </a:r>
            <a:r>
              <a:rPr lang="cs-CZ" dirty="0" err="1" smtClean="0"/>
              <a:t>Fichi</a:t>
            </a:r>
            <a:r>
              <a:rPr lang="cs-CZ" dirty="0" smtClean="0"/>
              <a:t> vyčerpána nebo dočerpána, bude převedena na základě Manuálu pro podání, hodnocení a výběr projektů podle metody </a:t>
            </a:r>
            <a:r>
              <a:rPr lang="cs-CZ" b="1" dirty="0" smtClean="0"/>
              <a:t>„společného zůstatku“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Vytvoří se seznam vybraných a nevybraných projektů, který výbor schválí </a:t>
            </a:r>
          </a:p>
          <a:p>
            <a:r>
              <a:rPr lang="cs-CZ" dirty="0" smtClean="0"/>
              <a:t>Žadatelé jsou informováni (do 5 dnů)  a mohou  podat  odvolání (do 15 kal. Dnů a vyřešit je nutno  do 10 kal dnů)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87923"/>
            <a:ext cx="6860540" cy="108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07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 výběru projektů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Výsledky hodnocení se zapíší do  ŽOD - podpořené žádosti  jsou předány žadatelům k nahrání na Portál farmáře – za nahrání si zodpovídá žadatel nesmíme  to dělat za něho </a:t>
            </a:r>
          </a:p>
          <a:p>
            <a:r>
              <a:rPr lang="cs-CZ" dirty="0" smtClean="0"/>
              <a:t>Do 21.6.2021 – musí být všechny vybrané  žádosti nahrané vč. příloh na portále </a:t>
            </a:r>
          </a:p>
          <a:p>
            <a:pPr marL="0" indent="0">
              <a:buNone/>
            </a:pPr>
            <a:r>
              <a:rPr lang="cs-CZ" dirty="0" smtClean="0"/>
              <a:t>MAS zároveň do 21.6.2021 – předá na SZIF</a:t>
            </a:r>
          </a:p>
          <a:p>
            <a:r>
              <a:rPr lang="cs-CZ" dirty="0" smtClean="0"/>
              <a:t>nevybrané žádosti </a:t>
            </a:r>
          </a:p>
          <a:p>
            <a:r>
              <a:rPr lang="cs-CZ" dirty="0" smtClean="0"/>
              <a:t>všechny přílohy v listinné podobě – k žádostem , které žadatelé nemohli nahrát portálem </a:t>
            </a:r>
          </a:p>
          <a:p>
            <a:r>
              <a:rPr lang="cs-CZ" dirty="0" smtClean="0"/>
              <a:t>všechny dokumenty ke kontrolám a výběru – seznam vybraných a nevybraných projektů, zápisy VK a výboru, nepodjatosti, etické kodexy hodnotitelů a pod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0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44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Tím jsou žádosti podány  na SZIF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projektech , kde není </a:t>
            </a:r>
            <a:r>
              <a:rPr lang="cs-CZ" dirty="0" err="1" smtClean="0"/>
              <a:t>tkz</a:t>
            </a:r>
            <a:r>
              <a:rPr lang="cs-CZ" dirty="0" smtClean="0"/>
              <a:t>. </a:t>
            </a:r>
            <a:r>
              <a:rPr lang="cs-CZ" dirty="0" smtClean="0">
                <a:solidFill>
                  <a:srgbClr val="FF0000"/>
                </a:solidFill>
              </a:rPr>
              <a:t>Velký cenový marketing </a:t>
            </a:r>
            <a:r>
              <a:rPr lang="cs-CZ" dirty="0" smtClean="0"/>
              <a:t>– začne kontrola SZIF hned </a:t>
            </a:r>
          </a:p>
          <a:p>
            <a:r>
              <a:rPr lang="cs-CZ" dirty="0" smtClean="0"/>
              <a:t>U projektů kde je velký cenový marketing (VCM) – musí nejprve žadatel předložit dokumentaci k VCM (včetně doplnění ŽOD) na MAS a to nejpozději do 23.8.2021, poté MAS provede kontrolu ŽOD a dokumentace k VCM, podepíše a vrátí žadateli k následnému podání na SZIF. Žadatel předloží nejpozději do 30.8.2021 podepsanou ŽOD a kompletní dokumentaci k VCM na SZIF, teprve poté začne kontrola SZIF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1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60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Časová uznatelnost výdajů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výdaje, ze kterých je stanovena </a:t>
            </a:r>
            <a:r>
              <a:rPr lang="cs-CZ" dirty="0" smtClean="0"/>
              <a:t>dotace jsou uznatelné  jestliže  </a:t>
            </a:r>
            <a:r>
              <a:rPr lang="cs-CZ" dirty="0"/>
              <a:t>vznikly </a:t>
            </a:r>
            <a:r>
              <a:rPr lang="cs-CZ" b="1" dirty="0"/>
              <a:t>nejdříve ke dni podání Žádosti o dotaci na MAS </a:t>
            </a:r>
            <a:r>
              <a:rPr lang="cs-CZ" b="1" dirty="0" smtClean="0"/>
              <a:t>(tzn. od 1.3.2021) </a:t>
            </a:r>
            <a:r>
              <a:rPr lang="cs-CZ" dirty="0" smtClean="0"/>
              <a:t>a </a:t>
            </a:r>
            <a:r>
              <a:rPr lang="cs-CZ" dirty="0"/>
              <a:t>byly skutečně uhrazeny </a:t>
            </a:r>
            <a:r>
              <a:rPr lang="cs-CZ" b="1" dirty="0"/>
              <a:t>nejpozději do data předložení Žádosti o platbu“ </a:t>
            </a:r>
            <a:endParaRPr lang="cs-CZ" b="1" dirty="0" smtClean="0"/>
          </a:p>
          <a:p>
            <a:r>
              <a:rPr lang="cs-CZ" dirty="0" smtClean="0"/>
              <a:t>„</a:t>
            </a:r>
            <a:r>
              <a:rPr lang="cs-CZ" dirty="0"/>
              <a:t>Za vznik výdaje je považováno datum </a:t>
            </a:r>
            <a:r>
              <a:rPr lang="cs-CZ" b="1" dirty="0"/>
              <a:t>vystavení objednávky nebo uzavření smlouvy</a:t>
            </a:r>
            <a:r>
              <a:rPr lang="cs-CZ" dirty="0"/>
              <a:t> (nevztahuje se na smlouvy o smlouvě budoucí a na smlouvy, jejichž účinnost je podmíněna získáním příslušné dotace</a:t>
            </a:r>
            <a:r>
              <a:rPr lang="cs-CZ" dirty="0" smtClean="0"/>
              <a:t>).“ Tzn. že  objednávka či smlouva  musí být  vystavena až po 1.3.2021 – současně ale  POZOR, musí být vybrán žadatel  - </a:t>
            </a:r>
            <a:r>
              <a:rPr lang="cs-CZ" b="1" dirty="0" smtClean="0">
                <a:solidFill>
                  <a:srgbClr val="FF0000"/>
                </a:solidFill>
              </a:rPr>
              <a:t>Doporučení -  řešte Velký cenový marketing  až po podání žádostí na MAS !!!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Současně  je potěšující, že není uznatelnost výdajů až po registraci projektů na SZIF (to by bylo až v červnu) 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08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98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Administrace na SZIF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Znovu kontroly  - možnost vyzvání k doplnění </a:t>
            </a:r>
          </a:p>
          <a:p>
            <a:r>
              <a:rPr lang="cs-CZ" dirty="0" smtClean="0"/>
              <a:t>Předložení VCM na MAS  ke kontrole před odesláním na SZIF  </a:t>
            </a:r>
            <a:r>
              <a:rPr lang="cs-CZ" dirty="0" err="1" smtClean="0"/>
              <a:t>max</a:t>
            </a:r>
            <a:r>
              <a:rPr lang="cs-CZ" dirty="0" smtClean="0"/>
              <a:t> do 23.8.2021 (</a:t>
            </a:r>
            <a:r>
              <a:rPr lang="cs-CZ" b="1" dirty="0" smtClean="0">
                <a:solidFill>
                  <a:srgbClr val="FF0000"/>
                </a:solidFill>
              </a:rPr>
              <a:t>nenechávat na poslední chvíli) </a:t>
            </a:r>
          </a:p>
          <a:p>
            <a:r>
              <a:rPr lang="cs-CZ" b="1" dirty="0" smtClean="0"/>
              <a:t>Předložení VCM na SZIF – zkontrolovaného MAS do 30.8. 2021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Závěrečné ověření  a schválení projektů ze strany SZIF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Výzva k podpisu dohody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U projektů, kde není VCM (jen  cenový průzkum tzn. CZV do </a:t>
            </a:r>
            <a:r>
              <a:rPr lang="cs-CZ" b="1" dirty="0" smtClean="0">
                <a:solidFill>
                  <a:srgbClr val="FF0000"/>
                </a:solidFill>
              </a:rPr>
              <a:t>500.000</a:t>
            </a:r>
            <a:r>
              <a:rPr lang="cs-CZ" b="1" dirty="0" smtClean="0">
                <a:solidFill>
                  <a:srgbClr val="FF0000"/>
                </a:solidFill>
              </a:rPr>
              <a:t>,- ) – doba kontrol na SZIF zkrácená  a budou schváleny dřív 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63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Přílohy předkládané po  zaregistrování na SZIF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r>
              <a:rPr lang="cs-CZ" dirty="0"/>
              <a:t>V případě realizace výběrového/zadávacího řízení kompletní dokumentace k výběrovému/zadávacímu řízení. Podrobné informace jsou uvedeny v Obecných podmínkách těchto Pravidel, kapitole 8. Seznam dokumentace k výběrovému/zadávacímu řízení, je k dispozici na internetových stránkách SZIF (www.eagri.cz/prv a www.szif.cz). </a:t>
            </a:r>
            <a:r>
              <a:rPr lang="cs-CZ" b="1" dirty="0" smtClean="0">
                <a:solidFill>
                  <a:srgbClr val="FF0000"/>
                </a:solidFill>
              </a:rPr>
              <a:t>(Pozor ZMĚNA - na zakázku malého rozsahu </a:t>
            </a:r>
            <a:r>
              <a:rPr lang="cs-CZ" b="1" dirty="0" err="1" smtClean="0">
                <a:solidFill>
                  <a:srgbClr val="FF0000"/>
                </a:solidFill>
              </a:rPr>
              <a:t>tzn</a:t>
            </a:r>
            <a:r>
              <a:rPr lang="cs-CZ" b="1" dirty="0" smtClean="0">
                <a:solidFill>
                  <a:srgbClr val="FF0000"/>
                </a:solidFill>
              </a:rPr>
              <a:t> od 500.000 Kč bez DPH do 2.000.000 na dodávku,  a do 6.000.000 na stavební práce, LZE DOKLÁDAT </a:t>
            </a:r>
            <a:r>
              <a:rPr lang="cs-CZ" b="1" dirty="0" err="1" smtClean="0">
                <a:solidFill>
                  <a:srgbClr val="FF0000"/>
                </a:solidFill>
              </a:rPr>
              <a:t>tkz</a:t>
            </a:r>
            <a:r>
              <a:rPr lang="cs-CZ" b="1" dirty="0" smtClean="0">
                <a:solidFill>
                  <a:srgbClr val="FF0000"/>
                </a:solidFill>
              </a:rPr>
              <a:t>. „VELKÝ“ CENOVÝ MARKETING. Do 400.000 se dělá  cenový průzkum (transparentní) – částky se počítají bez DPH)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dirty="0"/>
              <a:t>2) Formulář Žádosti o dotaci aktualizovaný dle výsledku výběrového/zadávacího řízení. 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09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50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/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/>
            </a:r>
            <a:br>
              <a:rPr lang="cs-CZ" sz="2800" b="1" dirty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/>
            </a:r>
            <a:br>
              <a:rPr lang="cs-CZ" sz="2800" b="1" dirty="0" smtClean="0">
                <a:solidFill>
                  <a:srgbClr val="FF000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/>
            </a:r>
            <a:br>
              <a:rPr lang="cs-CZ" sz="2800" b="1" dirty="0">
                <a:solidFill>
                  <a:srgbClr val="FF0000"/>
                </a:solidFill>
              </a:rPr>
            </a:br>
            <a:r>
              <a:rPr lang="cs-CZ" sz="2800" b="1" dirty="0" smtClean="0">
                <a:solidFill>
                  <a:srgbClr val="FF0000"/>
                </a:solidFill>
              </a:rPr>
              <a:t>POZOR </a:t>
            </a:r>
            <a:r>
              <a:rPr lang="cs-CZ" sz="2800" b="1" dirty="0">
                <a:solidFill>
                  <a:srgbClr val="FF0000"/>
                </a:solidFill>
              </a:rPr>
              <a:t>ZMĚNA </a:t>
            </a:r>
            <a:r>
              <a:rPr lang="cs-CZ" sz="2800" b="1" dirty="0"/>
              <a:t>- místo VŘ lze dokládat </a:t>
            </a:r>
            <a:r>
              <a:rPr lang="cs-CZ" sz="2800" b="1" dirty="0" err="1" smtClean="0"/>
              <a:t>tkz</a:t>
            </a:r>
            <a:r>
              <a:rPr lang="cs-CZ" sz="2800" b="1" dirty="0" smtClean="0"/>
              <a:t>. Velký cenový </a:t>
            </a:r>
            <a:r>
              <a:rPr lang="cs-CZ" sz="2800" b="1" dirty="0"/>
              <a:t>marketing, pokud je hodnota zakázky 500 tis. Kč a vyšší (do 2 000 000 Kč bez DPH v případě zakázky na dodávky a/nebo služby nebo do 6 000 000 Kč bez DPH v případě zakázky na stavební práce)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224"/>
          <a:stretch/>
        </p:blipFill>
        <p:spPr>
          <a:xfrm>
            <a:off x="2178073" y="2751991"/>
            <a:ext cx="7835853" cy="3424971"/>
          </a:xfrm>
          <a:prstGeom prst="rect">
            <a:avLst/>
          </a:prstGeom>
        </p:spPr>
      </p:pic>
      <p:pic>
        <p:nvPicPr>
          <p:cNvPr id="5" name="obráze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09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79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Přílohy  při podpisu dohody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i="1" dirty="0"/>
              <a:t>Povinné přílohy předkládané při podpisu Dohody; C </a:t>
            </a:r>
            <a:endParaRPr lang="cs-CZ" dirty="0"/>
          </a:p>
          <a:p>
            <a:r>
              <a:rPr lang="cs-CZ" dirty="0"/>
              <a:t>1) Potvrzení finančního úřadu </a:t>
            </a:r>
            <a:r>
              <a:rPr lang="cs-CZ" b="1" dirty="0">
                <a:solidFill>
                  <a:srgbClr val="FF0000"/>
                </a:solidFill>
              </a:rPr>
              <a:t>o bezdlužnosti, </a:t>
            </a:r>
            <a:r>
              <a:rPr lang="cs-CZ" dirty="0"/>
              <a:t>popř. povolení k posečkání úhrady daně nebo rozložení úhrady daně do splátek. Datum tohoto potvrzení nesmí být starší než datum podání Žádosti o dotaci na MAS – prostá kopie. </a:t>
            </a:r>
          </a:p>
          <a:p>
            <a:r>
              <a:rPr lang="cs-CZ" dirty="0"/>
              <a:t>2) V případě, že je podpora poskytována v režimu </a:t>
            </a:r>
            <a:r>
              <a:rPr lang="cs-CZ" i="1" dirty="0"/>
              <a:t>de </a:t>
            </a:r>
            <a:r>
              <a:rPr lang="cs-CZ" i="1" dirty="0" err="1"/>
              <a:t>minimis</a:t>
            </a:r>
            <a:r>
              <a:rPr lang="cs-CZ" dirty="0"/>
              <a:t>, vyplněné </a:t>
            </a:r>
            <a:r>
              <a:rPr lang="cs-CZ" b="1" dirty="0">
                <a:solidFill>
                  <a:srgbClr val="FF0000"/>
                </a:solidFill>
              </a:rPr>
              <a:t>Čestné prohlášení k </a:t>
            </a:r>
            <a:r>
              <a:rPr lang="cs-CZ" b="1" i="1" dirty="0">
                <a:solidFill>
                  <a:srgbClr val="FF0000"/>
                </a:solidFill>
              </a:rPr>
              <a:t>de </a:t>
            </a:r>
            <a:r>
              <a:rPr lang="cs-CZ" b="1" i="1" dirty="0" err="1" smtClean="0">
                <a:solidFill>
                  <a:srgbClr val="FF0000"/>
                </a:solidFill>
              </a:rPr>
              <a:t>minimis</a:t>
            </a:r>
            <a:r>
              <a:rPr lang="cs-CZ" b="1" i="1" dirty="0" smtClean="0">
                <a:solidFill>
                  <a:srgbClr val="FF0000"/>
                </a:solidFill>
              </a:rPr>
              <a:t> (PRŮŘEZOVÁ PŘÍLOHA)</a:t>
            </a:r>
          </a:p>
          <a:p>
            <a:r>
              <a:rPr lang="cs-CZ" dirty="0" smtClean="0"/>
              <a:t>3) Pokud </a:t>
            </a:r>
            <a:r>
              <a:rPr lang="cs-CZ" dirty="0"/>
              <a:t>žadatel uplatňuje nárok na vyšší míru dotace (kromě ANC oblastí) nebo se jedná o žadatele, který musí pro splnění definice spadat do určité kategorie podniku podle velikosti – Prohlášení o zařazení podniku do kategorie </a:t>
            </a:r>
            <a:r>
              <a:rPr lang="cs-CZ" dirty="0" err="1"/>
              <a:t>mikropodniků</a:t>
            </a:r>
            <a:r>
              <a:rPr lang="cs-CZ" dirty="0"/>
              <a:t>, malých či středních podniků dle vzoru v Příloze 5 Pravidel - elektronický formulář ke stažení na internetových stránkách www.eagri.cz/prv a www.szif.cz </a:t>
            </a:r>
            <a:r>
              <a:rPr lang="cs-CZ" dirty="0">
                <a:solidFill>
                  <a:srgbClr val="FF0000"/>
                </a:solidFill>
              </a:rPr>
              <a:t>(pouze v případě, že mezi Žádostí o dotaci a Dohodou bylo uzavřeno další účetní období či došlo ke změně vlastnické struktury podniku). 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06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24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Preferenční kritéria - výklad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Vytvoření pracovních míst – musí mít přímou vazbu na projekt, vytvořeno nejpozději do 6 měsíců od data převedení dotace na účet žadatele, závazek 3 roky od data převedení dotace na účet (malý a střední podnik), na HPP (nemusí být na celý úvazek)</a:t>
            </a:r>
          </a:p>
          <a:p>
            <a:r>
              <a:rPr lang="cs-CZ" dirty="0" smtClean="0"/>
              <a:t>Obsazení vytvořeného pracovního místa osobou ohroženou sociálním vyloučením ( osoby starší 50 let v evidenci na ÚP, osoby pečující o děti do 10 let v evidenci na ÚP, osoby se zdravotním handicapem)</a:t>
            </a:r>
          </a:p>
          <a:p>
            <a:r>
              <a:rPr lang="cs-CZ" dirty="0" smtClean="0"/>
              <a:t>Výše celkových způsobilých výdajů, na které může být poskytnuta dotace</a:t>
            </a:r>
          </a:p>
          <a:p>
            <a:r>
              <a:rPr lang="cs-CZ" dirty="0" smtClean="0"/>
              <a:t>Uplatnění inovačních přístupů – </a:t>
            </a:r>
            <a:r>
              <a:rPr lang="cs-CZ" dirty="0"/>
              <a:t>odborná vzdělávací aktivita pro místní občany, nové využití dlouhodobě nevyužívaného objektu, </a:t>
            </a:r>
            <a:r>
              <a:rPr lang="cs-CZ" dirty="0" smtClean="0"/>
              <a:t>vznik </a:t>
            </a:r>
            <a:r>
              <a:rPr lang="cs-CZ" dirty="0"/>
              <a:t>nových produktů a podnikatelských </a:t>
            </a:r>
            <a:r>
              <a:rPr lang="cs-CZ" dirty="0" smtClean="0"/>
              <a:t>aktivit.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79131"/>
            <a:ext cx="6860540" cy="10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1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Popis </a:t>
            </a:r>
            <a:r>
              <a:rPr lang="cs-CZ" dirty="0" err="1" smtClean="0"/>
              <a:t>fichí</a:t>
            </a:r>
            <a:r>
              <a:rPr lang="cs-CZ" dirty="0" smtClean="0"/>
              <a:t>  - Míra dotace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err="1" smtClean="0"/>
              <a:t>Fiche</a:t>
            </a:r>
            <a:r>
              <a:rPr lang="cs-CZ" b="1" dirty="0" smtClean="0"/>
              <a:t> 2 </a:t>
            </a:r>
            <a:r>
              <a:rPr lang="cs-CZ" dirty="0" smtClean="0"/>
              <a:t>- </a:t>
            </a:r>
            <a:r>
              <a:rPr lang="cs-CZ" dirty="0"/>
              <a:t>Podpora je zaměřena na </a:t>
            </a:r>
            <a:r>
              <a:rPr lang="cs-CZ" dirty="0" smtClean="0"/>
              <a:t>investice</a:t>
            </a:r>
            <a:r>
              <a:rPr lang="cs-CZ" dirty="0"/>
              <a:t>, které se týkají zpracování, uvádění na trh </a:t>
            </a:r>
            <a:r>
              <a:rPr lang="cs-CZ" dirty="0">
                <a:solidFill>
                  <a:srgbClr val="FF0000"/>
                </a:solidFill>
              </a:rPr>
              <a:t>(pouze vlastní výrobky) </a:t>
            </a:r>
            <a:r>
              <a:rPr lang="cs-CZ" dirty="0"/>
              <a:t>nebo vývoje zemědělských produktů uvedených v příloze I Smlouvy o fungování EU nebo bavlny, s </a:t>
            </a:r>
            <a:r>
              <a:rPr lang="cs-CZ" dirty="0" err="1"/>
              <a:t>vyjímkou</a:t>
            </a:r>
            <a:r>
              <a:rPr lang="cs-CZ" dirty="0"/>
              <a:t> produktů rybolovu a akvakultury, přičemž výstupem procesu může být produkt, na nějž se uvedená příloha nevztahuje,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nákup nemovitostí v souvislosti s projektem </a:t>
            </a:r>
            <a:r>
              <a:rPr lang="cs-CZ" dirty="0">
                <a:solidFill>
                  <a:srgbClr val="FF0000"/>
                </a:solidFill>
              </a:rPr>
              <a:t>maximálně 10% celkové výše výdajů, ze kterých je stanovena dotace. </a:t>
            </a:r>
          </a:p>
          <a:p>
            <a:r>
              <a:rPr lang="cs-CZ" dirty="0" smtClean="0"/>
              <a:t>Limity některých výdajů jsou uvedeny v příloze 3 Pravidel 19.2.1 – které jsou uveřejněny  na stránkách MAS – 6. výzva  PRV</a:t>
            </a:r>
          </a:p>
          <a:p>
            <a:r>
              <a:rPr lang="cs-CZ" b="1" dirty="0"/>
              <a:t>Míra  DOTACE – </a:t>
            </a:r>
            <a:r>
              <a:rPr lang="cs-CZ" dirty="0" smtClean="0"/>
              <a:t>V případě zpracování zemědělských produktů, kdy výstupním produktem je produkt nespadající pod přílohu I Smlouvy o fungování EU (a to i v kombinaci s produktem spadajícím pod přílohu I Smlouvy o fungování EU), činí výše dotace pro střední podniky 35 % výdajů, ze kterých je stanovena dotace, a pro mikro a malé podniky 45 % výdajů, ze kterých je stanovena dotace, a podpora je poskytována v souladu s podmínkami čl. 44 Nařízení Komise (EU) č. 702/2014. </a:t>
            </a:r>
          </a:p>
          <a:p>
            <a:r>
              <a:rPr lang="cs-CZ" dirty="0" smtClean="0"/>
              <a:t>V případě zpracování zemědělských produktů, kdy výstupním produktem je produkt spadající pod přílohu I Smlouvy o fungování EU, a uvádění zemědělských produktů na trh činí výše dotace 50 % výdajů, ze kterých je stanovena dotace, a podpora je poskytována v souladu s podmínkami článku 17 nařízení PRV. 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23092"/>
            <a:ext cx="6860540" cy="104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26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Preferenční </a:t>
            </a:r>
            <a:r>
              <a:rPr lang="cs-CZ" dirty="0"/>
              <a:t>kritéria - výklad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Dopad projektu do území více obcí začleněných v MAS (žadatel vykupuje suroviny pro výrobu od subjektů z dalších obcí začleněných v MAS, žadatel své produkty prodává na regionálních místních nebo farmářských trzích, nebo jiných akcí v území MAS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Prvožadatel</a:t>
            </a:r>
            <a:r>
              <a:rPr lang="cs-CZ" dirty="0" smtClean="0"/>
              <a:t> – je bez historie u MAS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79131"/>
            <a:ext cx="6860540" cy="10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96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Co není úlohou MAS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Napsat Vám projekt (žádost) – nesmíme </a:t>
            </a:r>
          </a:p>
          <a:p>
            <a:r>
              <a:rPr lang="cs-CZ" dirty="0" smtClean="0"/>
              <a:t>Kontrolovat, nebo provádět pro Vás výběrová řízení </a:t>
            </a:r>
          </a:p>
          <a:p>
            <a:r>
              <a:rPr lang="cs-CZ" dirty="0" smtClean="0"/>
              <a:t>Kontrolovat  finanční zdraví </a:t>
            </a:r>
          </a:p>
          <a:p>
            <a:r>
              <a:rPr lang="cs-CZ" dirty="0" smtClean="0"/>
              <a:t>Zpracovávat Vám žádost o platbu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114299"/>
            <a:ext cx="6860540" cy="10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49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4013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Co je úlohou MAS Labské skály v celém procesu </a:t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 - projekty budou podpořeny z alokace  Strategie komunitně vedeného místního rozvoje ( SCLLD)  MAS Labské skály </a:t>
            </a:r>
          </a:p>
          <a:p>
            <a:pPr>
              <a:buFontTx/>
              <a:buChar char="-"/>
            </a:pPr>
            <a:r>
              <a:rPr lang="cs-CZ" dirty="0" smtClean="0"/>
              <a:t>MAS není poskytovatelem dotace – to je ŘO PRV (Programu rozvoje venkova) </a:t>
            </a:r>
          </a:p>
          <a:p>
            <a:pPr>
              <a:buFontTx/>
              <a:buChar char="-"/>
            </a:pPr>
            <a:r>
              <a:rPr lang="cs-CZ" dirty="0" smtClean="0"/>
              <a:t>MAS je pro žadatele konzultantem a průvodcem celého procesu</a:t>
            </a:r>
          </a:p>
          <a:p>
            <a:pPr>
              <a:buFontTx/>
              <a:buChar char="-"/>
            </a:pPr>
            <a:r>
              <a:rPr lang="cs-CZ" dirty="0" smtClean="0"/>
              <a:t>MAS  provádí administrativní kontrolu a kontrolu přijatelnosti, hodnocení projektů z hlediska svých preferenčních kritérií kterými jsou: </a:t>
            </a:r>
          </a:p>
          <a:p>
            <a:pPr marL="0" indent="0">
              <a:buNone/>
            </a:pPr>
            <a:r>
              <a:rPr lang="cs-CZ" dirty="0" smtClean="0"/>
              <a:t>Vytvoření pracovních míst, podpora menších projektů, inovace  v navázání spolupráce, všeobecné informovanosti, modernizace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1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114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Co je úlohou MAS ještě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Výběr projektů ke spolufinancování </a:t>
            </a:r>
          </a:p>
          <a:p>
            <a:r>
              <a:rPr lang="cs-CZ" dirty="0" smtClean="0"/>
              <a:t>Konzultační podpora žadatelům  po celou dobu realizace vč. </a:t>
            </a:r>
            <a:r>
              <a:rPr lang="cs-CZ" dirty="0"/>
              <a:t> </a:t>
            </a:r>
            <a:r>
              <a:rPr lang="cs-CZ" dirty="0" smtClean="0"/>
              <a:t>Žádosti o proplacení </a:t>
            </a:r>
          </a:p>
          <a:p>
            <a:r>
              <a:rPr lang="cs-CZ" dirty="0" smtClean="0"/>
              <a:t>Schvalování změnových hlášení – nutno konzultovat předem </a:t>
            </a:r>
          </a:p>
          <a:p>
            <a:r>
              <a:rPr lang="cs-CZ" dirty="0" smtClean="0"/>
              <a:t>Propagace vašeho projektu  a navazování další spolupráce </a:t>
            </a:r>
          </a:p>
          <a:p>
            <a:r>
              <a:rPr lang="cs-CZ" dirty="0" smtClean="0"/>
              <a:t>Organizace seminářů  - pro žadatele při vyhlášení výzvy,  dalšího k Výběrovým řízením a po schválení projektů pro příjemce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1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82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Konzultace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</a:p>
          <a:p>
            <a:endParaRPr lang="cs-CZ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285380"/>
              </p:ext>
            </p:extLst>
          </p:nvPr>
        </p:nvGraphicFramePr>
        <p:xfrm>
          <a:off x="876301" y="2646484"/>
          <a:ext cx="10513165" cy="3077306"/>
        </p:xfrm>
        <a:graphic>
          <a:graphicData uri="http://schemas.openxmlformats.org/drawingml/2006/table">
            <a:tbl>
              <a:tblPr/>
              <a:tblGrid>
                <a:gridCol w="3993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9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9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398"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Jméno a funkce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Telefon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e-mail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4454"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Jiřina Bischoffiová</a:t>
                      </a:r>
                    </a:p>
                    <a:p>
                      <a:r>
                        <a:rPr lang="cs-CZ" b="1">
                          <a:effectLst/>
                        </a:rPr>
                        <a:t>Vedoucí pracovník pro SCLLD, konzultace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722 944 947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  <a:hlinkClick r:id="rId2"/>
                        </a:rPr>
                        <a:t>Jirina.bischoffiova@seznam.cz</a:t>
                      </a:r>
                      <a:endParaRPr lang="cs-CZ" b="1">
                        <a:effectLst/>
                      </a:endParaRPr>
                    </a:p>
                    <a:p>
                      <a:r>
                        <a:rPr lang="cs-CZ" b="1">
                          <a:effectLst/>
                          <a:hlinkClick r:id="rId3"/>
                        </a:rPr>
                        <a:t>maslabskeskaly@gmail.com</a:t>
                      </a:r>
                      <a:endParaRPr lang="cs-CZ" b="1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4454"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</a:rPr>
                        <a:t>Jana Vošahlíková</a:t>
                      </a:r>
                    </a:p>
                    <a:p>
                      <a:r>
                        <a:rPr lang="cs-CZ" b="1" dirty="0">
                          <a:effectLst/>
                        </a:rPr>
                        <a:t>Asistent pro SCLLD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>
                          <a:effectLst/>
                        </a:rPr>
                        <a:t>775 163 690  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effectLst/>
                          <a:hlinkClick r:id="rId4"/>
                        </a:rPr>
                        <a:t>Vosahlikova.masls@seznam.cz</a:t>
                      </a:r>
                      <a:endParaRPr lang="cs-CZ" b="1" dirty="0">
                        <a:effectLst/>
                      </a:endParaRPr>
                    </a:p>
                    <a:p>
                      <a:r>
                        <a:rPr lang="cs-CZ" b="1" dirty="0">
                          <a:effectLst/>
                          <a:hlinkClick r:id="rId3"/>
                        </a:rPr>
                        <a:t>maslabskeskaly@gmail.com</a:t>
                      </a:r>
                      <a:endParaRPr lang="cs-CZ" b="1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obrázek 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61546"/>
            <a:ext cx="6860540" cy="104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18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 konec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případě  otázek, potřeby pomoci , nejasností se neváhejte na nás obrátit.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28" y="3960250"/>
            <a:ext cx="3566160" cy="9393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84" y="4203298"/>
            <a:ext cx="1658112" cy="58074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672" y="4075795"/>
            <a:ext cx="1161288" cy="708247"/>
          </a:xfrm>
          <a:prstGeom prst="rect">
            <a:avLst/>
          </a:prstGeom>
        </p:spPr>
      </p:pic>
      <p:pic>
        <p:nvPicPr>
          <p:cNvPr id="8" name="obrázek 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87923"/>
            <a:ext cx="6860540" cy="11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5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P</a:t>
            </a:r>
            <a:r>
              <a:rPr lang="cs-CZ" dirty="0" smtClean="0"/>
              <a:t>řílohy k </a:t>
            </a:r>
            <a:r>
              <a:rPr lang="cs-CZ" dirty="0" err="1" smtClean="0"/>
              <a:t>fichi</a:t>
            </a:r>
            <a:r>
              <a:rPr lang="cs-CZ" dirty="0" smtClean="0"/>
              <a:t> 2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Pokud  jde o stavební záměr</a:t>
            </a:r>
            <a:r>
              <a:rPr lang="cs-CZ" dirty="0" smtClean="0"/>
              <a:t>, kde je třeba opatření stavebního úřadu(</a:t>
            </a:r>
            <a:r>
              <a:rPr lang="cs-CZ" dirty="0" err="1" smtClean="0"/>
              <a:t>územko</a:t>
            </a:r>
            <a:r>
              <a:rPr lang="cs-CZ" dirty="0" smtClean="0"/>
              <a:t>, st. Povolení, ohlášení)  - je povinnou přílohou  ke dni podání žádosti o dotaci na MAS platné a nejpozději ke dni registrace na SZIF pravomocné rozhodnutí tedy SP, ÚR apod. V případě, že  není třeba ničeho (po konzultaci se SÚ)- je dobré vyžádat si  sdělení, nebo stanovisko o SÚ (není povinné).</a:t>
            </a:r>
          </a:p>
          <a:p>
            <a:r>
              <a:rPr lang="cs-CZ" b="1" dirty="0" smtClean="0"/>
              <a:t>Pokud projekt podléhá řízení SÚ </a:t>
            </a:r>
            <a:r>
              <a:rPr lang="cs-CZ" dirty="0" smtClean="0"/>
              <a:t>– SÚ ověřená stavební dokumentace </a:t>
            </a:r>
          </a:p>
          <a:p>
            <a:r>
              <a:rPr lang="cs-CZ" b="1" dirty="0" smtClean="0"/>
              <a:t>Půdorys</a:t>
            </a:r>
            <a:r>
              <a:rPr lang="cs-CZ" dirty="0" smtClean="0"/>
              <a:t> (u projektů kde není PD – tedy u těch kde není třeba opatření SÚ) – v odpovídajícím měřítku – kde je vyznačen půdorys a rozměry stavby a zakresleno co se v projektu bude dělat, předkládá se i když se bude pořizovat technologie 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1"/>
            <a:ext cx="6860540" cy="11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17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Přílohy – pokračování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Katastrální mapa </a:t>
            </a:r>
            <a:r>
              <a:rPr lang="cs-CZ" dirty="0" smtClean="0"/>
              <a:t>v </a:t>
            </a:r>
            <a:r>
              <a:rPr lang="cs-CZ" dirty="0"/>
              <a:t>odpovídajícím měřítku, ze které budou patrná čísla pozemků, hranice pozemků, název katastrálního území a měřítko mapy a</a:t>
            </a:r>
            <a:r>
              <a:rPr lang="cs-CZ" dirty="0" smtClean="0"/>
              <a:t> se zakreslenou lokalizací projektu (toto se netýká pořízení mobilních strojů)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Formuláře prokazující finanční zdraví</a:t>
            </a:r>
            <a:r>
              <a:rPr lang="cs-CZ" dirty="0" smtClean="0"/>
              <a:t>, podle výše celkových způsobilých výdajů (do 1 mil není požadováno  nad 1 mil – musí být předloženo  za předcházející 3 uzavřená účetní období , resp. 2 účetní období u začínajících), kdo toto neprokáže  nemůže podat projekt dražší než 1 mil. Kč (bez DPH) </a:t>
            </a:r>
          </a:p>
          <a:p>
            <a:endParaRPr lang="cs-CZ" dirty="0"/>
          </a:p>
          <a:p>
            <a:r>
              <a:rPr lang="cs-CZ" dirty="0">
                <a:solidFill>
                  <a:srgbClr val="FFC000"/>
                </a:solidFill>
              </a:rPr>
              <a:t>Pokud žadatel uplatňuje nárok na vyšší míru dotace (kromě oblastí </a:t>
            </a:r>
            <a:r>
              <a:rPr lang="cs-CZ" dirty="0" smtClean="0">
                <a:solidFill>
                  <a:srgbClr val="FFC000"/>
                </a:solidFill>
              </a:rPr>
              <a:t>ANC) </a:t>
            </a:r>
            <a:r>
              <a:rPr lang="cs-CZ" dirty="0">
                <a:solidFill>
                  <a:srgbClr val="FFC000"/>
                </a:solidFill>
              </a:rPr>
              <a:t>nebo se jedná o žadatele, který musí pro splnění definice spadat do určité kategorie podniku podle </a:t>
            </a:r>
            <a:r>
              <a:rPr lang="cs-CZ" dirty="0" smtClean="0">
                <a:solidFill>
                  <a:srgbClr val="FFC000"/>
                </a:solidFill>
              </a:rPr>
              <a:t>velikosti – </a:t>
            </a:r>
            <a:r>
              <a:rPr lang="cs-CZ" b="1" dirty="0">
                <a:solidFill>
                  <a:srgbClr val="FFC000"/>
                </a:solidFill>
              </a:rPr>
              <a:t>Prohlášení o zařazení podniku do kategorie </a:t>
            </a:r>
            <a:r>
              <a:rPr lang="cs-CZ" b="1" dirty="0" err="1">
                <a:solidFill>
                  <a:srgbClr val="FFC000"/>
                </a:solidFill>
              </a:rPr>
              <a:t>mikropodniků</a:t>
            </a:r>
            <a:r>
              <a:rPr lang="cs-CZ" b="1" dirty="0">
                <a:solidFill>
                  <a:srgbClr val="FFC000"/>
                </a:solidFill>
              </a:rPr>
              <a:t>, malých a středních podniků </a:t>
            </a:r>
            <a:r>
              <a:rPr lang="cs-CZ" dirty="0" smtClean="0">
                <a:solidFill>
                  <a:srgbClr val="FFC000"/>
                </a:solidFill>
              </a:rPr>
              <a:t>dle </a:t>
            </a:r>
            <a:r>
              <a:rPr lang="cs-CZ" dirty="0">
                <a:solidFill>
                  <a:srgbClr val="FFC000"/>
                </a:solidFill>
              </a:rPr>
              <a:t>Přílohy 5 Pravidel 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87923"/>
            <a:ext cx="6860540" cy="116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7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Přílohy – pokračování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V případě, že v rámci projektu nakupuje nemovitost znalecký posudek, ne starší než 6 měsíců před podáním žádosti na MAS</a:t>
            </a:r>
          </a:p>
          <a:p>
            <a:r>
              <a:rPr lang="cs-CZ" dirty="0" smtClean="0"/>
              <a:t>Fotodokumentace aktuálního stavu místa realizace projektu, v případě pořízení mobilních strojů se nedokládá.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Specifické přílohy pro </a:t>
            </a:r>
            <a:r>
              <a:rPr lang="cs-CZ" b="1" dirty="0" err="1" smtClean="0"/>
              <a:t>fichi</a:t>
            </a:r>
            <a:r>
              <a:rPr lang="cs-CZ" b="1" dirty="0" smtClean="0"/>
              <a:t> 2</a:t>
            </a:r>
          </a:p>
          <a:p>
            <a:r>
              <a:rPr lang="cs-CZ" b="1" dirty="0" smtClean="0"/>
              <a:t>1</a:t>
            </a:r>
            <a:r>
              <a:rPr lang="cs-CZ" b="1" dirty="0"/>
              <a:t>) </a:t>
            </a:r>
            <a:r>
              <a:rPr lang="cs-CZ" dirty="0" smtClean="0"/>
              <a:t>V </a:t>
            </a:r>
            <a:r>
              <a:rPr lang="cs-CZ" dirty="0"/>
              <a:t>případě projektů zpracování zemědělských produktů, kdy výstupním produktem je produkt nespadající pod přílohu I Smlouvy o fungování EU, které vyžadují posouzení vlivu záměru na životní prostředí dle přílohy č. 1 zákona č. 100/2001 Sb., o posuzování vlivů na životní prostředí a o změně některých souvisejících zákonů (zákon o posuzování vlivů na životní prostředí), ve znění pozdějších předpisů, sdělení k podlimitnímu záměru se závěrem, že předložený záměr nepodléhá zjišťovacímu řízení, nebo závěr zjišťovacího řízení s výrokem, že záměr nepodléhá dalšímu posuzování nebo souhlasné stanovisko příslušného úřadu k posouzení vlivu záměru na životní prostředí </a:t>
            </a:r>
            <a:r>
              <a:rPr lang="cs-CZ" dirty="0" smtClean="0"/>
              <a:t>- </a:t>
            </a:r>
            <a:r>
              <a:rPr lang="cs-CZ" dirty="0"/>
              <a:t>prostá kopie. 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70338"/>
            <a:ext cx="6860540" cy="119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22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Dokládání příloh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Formuláře Finanční zdraví a Prohlášení o zařazení podniku se již nedokládají jako přílohy žádosti o dotaci, ale přes samostatnou záložku, podobně jako dříve formulář Finanční zdraví.</a:t>
            </a:r>
          </a:p>
          <a:p>
            <a:r>
              <a:rPr lang="cs-CZ" b="1" dirty="0" smtClean="0"/>
              <a:t>Nově se dokládají přes záložku Průřezové přílohy </a:t>
            </a:r>
          </a:p>
          <a:p>
            <a:r>
              <a:rPr lang="cs-CZ" dirty="0" smtClean="0"/>
              <a:t>MAS tyto přílohy vyžaduje pro účely administrativní kontroly a proto je žadatel musí doložit navíc jako přílohu žádosti o dotaci.</a:t>
            </a:r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0"/>
            <a:ext cx="6860540" cy="11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06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Finanční zdraví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U projektů, které mají výdaje do 1. mil Kč (bez DPH) se finanční zdraví nepožaduje </a:t>
            </a:r>
          </a:p>
          <a:p>
            <a:r>
              <a:rPr lang="cs-CZ" dirty="0" smtClean="0"/>
              <a:t>U projektů nad  1. mil Kč (bez DPH) je nutné doložit finanční zdraví za tři předcházející uzavřená  účetní období.</a:t>
            </a:r>
          </a:p>
          <a:p>
            <a:r>
              <a:rPr lang="cs-CZ" dirty="0" smtClean="0"/>
              <a:t>Pokud bude mít někdo již podané daň. přiznání  započítává se rok  2020</a:t>
            </a:r>
          </a:p>
          <a:p>
            <a:r>
              <a:rPr lang="cs-CZ" dirty="0" smtClean="0"/>
              <a:t>Jinak se FZ týká let 2019,2018,2017</a:t>
            </a:r>
          </a:p>
          <a:p>
            <a:r>
              <a:rPr lang="cs-CZ" dirty="0" smtClean="0"/>
              <a:t>MAS kontroluje pouze splnění této povinnosti – ale  formuláře a FZ žadatele nekontroluje to dělá až SZIF</a:t>
            </a:r>
          </a:p>
          <a:p>
            <a:r>
              <a:rPr lang="cs-CZ" dirty="0"/>
              <a:t>Pokud  jde o nového podnikatele (zemědělce) – nebo novou firmu  a bude mít projekt  nad 1 mil Kč -   je zde  úleva  - je možné v tomto případě doložit  pouze 2 účetní období – které  FZ prokáží</a:t>
            </a:r>
          </a:p>
          <a:p>
            <a:endParaRPr lang="cs-CZ" dirty="0"/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61545"/>
            <a:ext cx="6860540" cy="11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30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Z</a:t>
            </a:r>
            <a:r>
              <a:rPr lang="cs-CZ" dirty="0" smtClean="0"/>
              <a:t>působilé výdaje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1) pořízení strojů, nástrojů a zařízení pro zpracování zemědělských produktů, finální úpravu, balení, značení výrobků (včetně technologií souvisejících se sledovatelností produktů) </a:t>
            </a:r>
          </a:p>
          <a:p>
            <a:r>
              <a:rPr lang="cs-CZ" dirty="0"/>
              <a:t>2) výstavba, modernizace a rekonstrukce budov (včetně manipulačních ploch a bouracích prací nezbytně nutných pro realizaci projektu) </a:t>
            </a:r>
          </a:p>
          <a:p>
            <a:r>
              <a:rPr lang="cs-CZ" dirty="0"/>
              <a:t>3) investice související se skladováním zpracovávané suroviny, výrobků a druhotných surovin vznikajících při zpracování s výjimkou odpadních vod </a:t>
            </a:r>
          </a:p>
          <a:p>
            <a:r>
              <a:rPr lang="cs-CZ" dirty="0"/>
              <a:t>4) investice vedoucí ke zvyšování a monitorování kvality produktů </a:t>
            </a:r>
          </a:p>
          <a:p>
            <a:r>
              <a:rPr lang="cs-CZ" dirty="0"/>
              <a:t>5) investice související s uváděním vlastních produktů na trh včetně marketingu (např. výstavba a rekonstrukce prodejen, pojízdné prodejny, stánky, prodej ze dvora, vybavení prodejen apod.) </a:t>
            </a:r>
          </a:p>
          <a:p>
            <a:r>
              <a:rPr lang="cs-CZ" dirty="0"/>
              <a:t>6) </a:t>
            </a:r>
            <a:r>
              <a:rPr lang="cs-CZ" dirty="0">
                <a:solidFill>
                  <a:srgbClr val="FF0000"/>
                </a:solidFill>
              </a:rPr>
              <a:t>pořízení užitkových vozů kategorie N1 a N2 bez podkategorie G pouze v kódu 012 (uvádění zemědělských produktů na trh)</a:t>
            </a:r>
          </a:p>
          <a:p>
            <a:r>
              <a:rPr lang="cs-CZ" dirty="0"/>
              <a:t>7) nákup nemovitostí (</a:t>
            </a:r>
            <a:r>
              <a:rPr lang="cs-CZ" dirty="0" err="1"/>
              <a:t>max</a:t>
            </a:r>
            <a:r>
              <a:rPr lang="cs-CZ" dirty="0"/>
              <a:t> 10% celkové výše výdajů, ze kterých je stanovena dotace)</a:t>
            </a:r>
          </a:p>
        </p:txBody>
      </p:sp>
      <p:pic>
        <p:nvPicPr>
          <p:cNvPr id="4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730" y="-123091"/>
            <a:ext cx="6860540" cy="121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569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1846</TotalTime>
  <Words>3104</Words>
  <Application>Microsoft Office PowerPoint</Application>
  <PresentationFormat>Širokoúhlá obrazovka</PresentationFormat>
  <Paragraphs>182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Motiv Office</vt:lpstr>
      <vt:lpstr>Prezentace aplikace PowerPoint</vt:lpstr>
      <vt:lpstr> Základní informace o výzvě </vt:lpstr>
      <vt:lpstr>  Popis fichí  - Míra dotace </vt:lpstr>
      <vt:lpstr> Přílohy k fichi 2 </vt:lpstr>
      <vt:lpstr> Přílohy – pokračování </vt:lpstr>
      <vt:lpstr> Přílohy – pokračování </vt:lpstr>
      <vt:lpstr> Dokládání příloh</vt:lpstr>
      <vt:lpstr> Finanční zdraví </vt:lpstr>
      <vt:lpstr> Způsobilé výdaje</vt:lpstr>
      <vt:lpstr> Nezpůsobilé výdaje</vt:lpstr>
      <vt:lpstr> Administrace výzvy  </vt:lpstr>
      <vt:lpstr> Administrace výzvy - pokračování</vt:lpstr>
      <vt:lpstr> Založení žádosti  na Portále  farmáře </vt:lpstr>
      <vt:lpstr>   Výzva č. 6 – Generování žádosti  Nová podání – žádosti PRV – žádost o dotaci přes MAS tlačítko MAS Labské skály – Výzva 6</vt:lpstr>
      <vt:lpstr> Výzva č. 6 – volba správně fiche a založení žádosti </vt:lpstr>
      <vt:lpstr>  Výzva č. 6 PRV – Po vygenerování žádosti  stáhnout soubor a uložit do PC </vt:lpstr>
      <vt:lpstr> Vyplňování žádosti </vt:lpstr>
      <vt:lpstr> Po odeslání žádosti  k podání PF</vt:lpstr>
      <vt:lpstr> Kontrola  na MAS </vt:lpstr>
      <vt:lpstr> Proces hodnocení Výběrovou komisí</vt:lpstr>
      <vt:lpstr> Výběr projektů Výkonným výborem </vt:lpstr>
      <vt:lpstr> Po výběru projektů </vt:lpstr>
      <vt:lpstr> Tím jsou žádosti podány  na SZIF</vt:lpstr>
      <vt:lpstr> Časová uznatelnost výdajů </vt:lpstr>
      <vt:lpstr> Administrace na SZIF </vt:lpstr>
      <vt:lpstr>  Přílohy předkládané po  zaregistrování na SZIF </vt:lpstr>
      <vt:lpstr>    POZOR ZMĚNA - místo VŘ lze dokládat tkz. Velký cenový marketing, pokud je hodnota zakázky 500 tis. Kč a vyšší (do 2 000 000 Kč bez DPH v případě zakázky na dodávky a/nebo služby nebo do 6 000 000 Kč bez DPH v případě zakázky na stavební práce)</vt:lpstr>
      <vt:lpstr> Přílohy  při podpisu dohody </vt:lpstr>
      <vt:lpstr> Preferenční kritéria - výklad</vt:lpstr>
      <vt:lpstr> Preferenční kritéria - výklad</vt:lpstr>
      <vt:lpstr> Co není úlohou MAS </vt:lpstr>
      <vt:lpstr>   Co je úlohou MAS Labské skály v celém procesu   </vt:lpstr>
      <vt:lpstr> Co je úlohou MAS ještě </vt:lpstr>
      <vt:lpstr>  Konzultace </vt:lpstr>
      <vt:lpstr> Na konec </vt:lpstr>
    </vt:vector>
  </TitlesOfParts>
  <Company>MAS Labské skály, z.s.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 - 1. výzva PRV</dc:title>
  <dc:creator>Jiřina Bischoffiova</dc:creator>
  <cp:lastModifiedBy>Uživatel systému Windows</cp:lastModifiedBy>
  <cp:revision>94</cp:revision>
  <dcterms:created xsi:type="dcterms:W3CDTF">2017-02-14T08:09:10Z</dcterms:created>
  <dcterms:modified xsi:type="dcterms:W3CDTF">2021-02-10T09:58:38Z</dcterms:modified>
</cp:coreProperties>
</file>