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30"/>
  </p:handoutMasterIdLst>
  <p:sldIdLst>
    <p:sldId id="264" r:id="rId2"/>
    <p:sldId id="257" r:id="rId3"/>
    <p:sldId id="291" r:id="rId4"/>
    <p:sldId id="294" r:id="rId5"/>
    <p:sldId id="265" r:id="rId6"/>
    <p:sldId id="271" r:id="rId7"/>
    <p:sldId id="269" r:id="rId8"/>
    <p:sldId id="259" r:id="rId9"/>
    <p:sldId id="292" r:id="rId10"/>
    <p:sldId id="293" r:id="rId11"/>
    <p:sldId id="270" r:id="rId12"/>
    <p:sldId id="276" r:id="rId13"/>
    <p:sldId id="266" r:id="rId14"/>
    <p:sldId id="277" r:id="rId15"/>
    <p:sldId id="267" r:id="rId16"/>
    <p:sldId id="274" r:id="rId17"/>
    <p:sldId id="275" r:id="rId18"/>
    <p:sldId id="280" r:id="rId19"/>
    <p:sldId id="282" r:id="rId20"/>
    <p:sldId id="281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6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A8CE4-6339-4A5C-BA70-9F321DD6344C}" type="datetimeFigureOut">
              <a:rPr lang="cs-CZ" smtClean="0"/>
              <a:t>30.06.2022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F44CC-C23C-4D9F-88BA-5E51A0CAEB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6361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agri/prv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Vosahlikova.masls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30284" y="1097280"/>
            <a:ext cx="106901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8000" b="1" dirty="0"/>
              <a:t>Velký cenový marketing</a:t>
            </a:r>
          </a:p>
          <a:p>
            <a:pPr algn="ctr"/>
            <a:r>
              <a:rPr lang="cs-CZ" sz="4800" b="1" dirty="0"/>
              <a:t>Seminář pro žadatele</a:t>
            </a:r>
          </a:p>
          <a:p>
            <a:pPr algn="ctr"/>
            <a:r>
              <a:rPr lang="cs-CZ" sz="4800" b="1" dirty="0"/>
              <a:t>  </a:t>
            </a:r>
            <a:r>
              <a:rPr lang="cs-CZ" sz="3600" b="1" dirty="0"/>
              <a:t>MAS Labské skály, z.s. 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Střet zájmů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Zadavatel postupuje tak, aby nedocházelo ke střetu zájmů. V případě realizace výběrového řízení si zadavatel vyžádá písemné čestné prohlášení všech osob, které posuzují nebo hodnotí nabídky, že nejsou ve střetu zájmů.</a:t>
            </a:r>
          </a:p>
          <a:p>
            <a:r>
              <a:rPr lang="cs-CZ" dirty="0"/>
              <a:t>Za střet zájmů se považuje situace, kdy zájmy osob podílejících se na výběrovém řízení, mají nebo by mohly mít vliv na výsledek VŘ, ohrožují jeho nestrannost nebo nezávislost.</a:t>
            </a:r>
          </a:p>
          <a:p>
            <a:r>
              <a:rPr lang="cs-CZ" dirty="0"/>
              <a:t>Zájmem osob se rozumí, že by mohly získat osobní výhodu nebo snížit majetkový nebo jiny prospěch zadavatele.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442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674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302327" y="0"/>
            <a:ext cx="1004454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pPr algn="ctr"/>
            <a:r>
              <a:rPr lang="cs-CZ" sz="4800" dirty="0"/>
              <a:t> </a:t>
            </a:r>
          </a:p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Druh zakázky podle </a:t>
            </a:r>
          </a:p>
          <a:p>
            <a:pPr algn="ctr"/>
            <a:r>
              <a:rPr lang="cs-CZ" sz="4800" b="1" dirty="0"/>
              <a:t>předpokládané hodnoty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302326" y="1997839"/>
            <a:ext cx="10626437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pl-PL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endParaRPr lang="pl-PL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endParaRPr lang="pl-PL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endParaRPr lang="pl-PL" b="1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pl-PL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000" b="1" dirty="0"/>
              <a:t>Zakázkou malého rozsahu </a:t>
            </a:r>
            <a:r>
              <a:rPr lang="cs-CZ" sz="2000" dirty="0"/>
              <a:t>je zakázka, jejíž předpokládaná hodnota </a:t>
            </a:r>
            <a:r>
              <a:rPr lang="cs-CZ" sz="2000" b="1" dirty="0">
                <a:solidFill>
                  <a:srgbClr val="FF0000"/>
                </a:solidFill>
              </a:rPr>
              <a:t>je rovna nebo nižší než </a:t>
            </a:r>
          </a:p>
          <a:p>
            <a:r>
              <a:rPr lang="cs-CZ" sz="2000" b="1" dirty="0">
                <a:solidFill>
                  <a:srgbClr val="FF0000"/>
                </a:solidFill>
              </a:rPr>
              <a:t>2 000000,-Kč bez DPH v případě zakázky na dodávky a/nebo služby </a:t>
            </a:r>
            <a:r>
              <a:rPr lang="cs-CZ" sz="2000" b="1" dirty="0">
                <a:solidFill>
                  <a:schemeClr val="accent2">
                    <a:lumMod val="75000"/>
                  </a:schemeClr>
                </a:solidFill>
              </a:rPr>
              <a:t>nebo 6 000000,-Kč bez DPH v případě zakázky na stavební práce a zároveň přesáhne nebo je rovna 500000,-Kč bez DPH</a:t>
            </a:r>
            <a:r>
              <a:rPr lang="cs-CZ" sz="2000" dirty="0"/>
              <a:t>, </a:t>
            </a:r>
          </a:p>
          <a:p>
            <a:endParaRPr lang="pl-PL" sz="2000" dirty="0"/>
          </a:p>
          <a:p>
            <a:r>
              <a:rPr lang="pl-PL" sz="20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000" dirty="0"/>
              <a:t> </a:t>
            </a:r>
            <a:r>
              <a:rPr lang="cs-CZ" sz="2000" b="1" dirty="0"/>
              <a:t>Zakázkou vyšší hodnoty </a:t>
            </a:r>
            <a:r>
              <a:rPr lang="cs-CZ" sz="2000" dirty="0"/>
              <a:t>je zakázka nad výše uvedené limity 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624" y="89285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b="1" dirty="0"/>
            </a:br>
            <a:r>
              <a:rPr lang="cs-CZ" b="1" dirty="0"/>
              <a:t>Zakázky malého rozsahu  - druhy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958245"/>
          </a:xfrm>
        </p:spPr>
        <p:txBody>
          <a:bodyPr>
            <a:normAutofit fontScale="92500" lnSpcReduction="20000"/>
          </a:bodyPr>
          <a:lstStyle/>
          <a:p>
            <a:r>
              <a:rPr lang="cs-CZ" b="1" dirty="0">
                <a:solidFill>
                  <a:schemeClr val="accent2">
                    <a:lumMod val="75000"/>
                  </a:schemeClr>
                </a:solidFill>
              </a:rPr>
              <a:t>- Cenový průzkum  (do 500.000,- Kč  bez DPH) – dokládá se až jako součást příloh Žádosti o platbu</a:t>
            </a:r>
          </a:p>
          <a:p>
            <a:r>
              <a:rPr lang="cs-CZ" dirty="0"/>
              <a:t>Je nutné umět odůvodnit, způsob  provedení průzkumu. Zkoumají se ceny  v čase a místě obvyklé. </a:t>
            </a:r>
          </a:p>
          <a:p>
            <a:r>
              <a:rPr lang="cs-CZ" dirty="0"/>
              <a:t>Průzkum je možné provést  poptávkou, z internetu  (vytisknout nejlépe s </a:t>
            </a:r>
            <a:r>
              <a:rPr lang="cs-CZ" dirty="0" err="1"/>
              <a:t>datumy</a:t>
            </a:r>
            <a:r>
              <a:rPr lang="cs-CZ" dirty="0"/>
              <a:t>) – </a:t>
            </a:r>
            <a:r>
              <a:rPr lang="cs-CZ" dirty="0">
                <a:solidFill>
                  <a:srgbClr val="FF0000"/>
                </a:solidFill>
              </a:rPr>
              <a:t>telefonicky  je to neprůkazné </a:t>
            </a:r>
            <a:r>
              <a:rPr lang="cs-CZ" dirty="0"/>
              <a:t>, srovnáním podobných realizací </a:t>
            </a:r>
          </a:p>
          <a:p>
            <a:r>
              <a:rPr lang="cs-CZ" dirty="0"/>
              <a:t>Výstupem je srovnávací tabulka  cen s uvedením alespoň tří dodavatelů. Údaje v tabulce musí být vždy podloženy písemnou nebo e-mailovou nabídkou nebo vytištěným údajem z internetové nabídky firmy.</a:t>
            </a:r>
          </a:p>
          <a:p>
            <a:r>
              <a:rPr lang="cs-CZ" dirty="0"/>
              <a:t>Pokud nastane situace, že postupujete dle výše uvedeného, ale nejste schopni doložit výběr minimálně 3 dodavatelů a současně jste nezveřejnili zakázku v otevřené výzvě, musíte realizovat výběrové řízení v otevřené výzvě.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2249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57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77935" y="266007"/>
            <a:ext cx="9160625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200" b="1" dirty="0"/>
          </a:p>
          <a:p>
            <a:pPr algn="ctr"/>
            <a:endParaRPr lang="cs-CZ" sz="3200" b="1" dirty="0"/>
          </a:p>
          <a:p>
            <a:pPr algn="ctr"/>
            <a:r>
              <a:rPr lang="cs-CZ" sz="3200" b="1" dirty="0"/>
              <a:t>Zakázky malého rozsahu nad 500.000,- do limitu 2 mil za  dodávky a služby  a 6 mil za stavební práce</a:t>
            </a:r>
          </a:p>
          <a:p>
            <a:pPr algn="ctr"/>
            <a:r>
              <a:rPr lang="cs-CZ" sz="3200" b="1" dirty="0"/>
              <a:t>(Velký cenový marketing) </a:t>
            </a:r>
            <a:br>
              <a:rPr lang="cs-CZ" b="1" dirty="0"/>
            </a:br>
            <a:endParaRPr lang="cs-CZ" sz="2700" dirty="0"/>
          </a:p>
        </p:txBody>
      </p:sp>
      <p:sp>
        <p:nvSpPr>
          <p:cNvPr id="4" name="Obdélník 3"/>
          <p:cNvSpPr/>
          <p:nvPr/>
        </p:nvSpPr>
        <p:spPr>
          <a:xfrm>
            <a:off x="1612669" y="1463040"/>
            <a:ext cx="101747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sz="2400" b="1" dirty="0">
              <a:solidFill>
                <a:srgbClr val="00B050"/>
              </a:solidFill>
            </a:endParaRPr>
          </a:p>
          <a:p>
            <a:endParaRPr lang="cs-CZ" sz="2400" b="1" dirty="0">
              <a:solidFill>
                <a:srgbClr val="00B050"/>
              </a:solidFill>
            </a:endParaRPr>
          </a:p>
          <a:p>
            <a:endParaRPr lang="cs-CZ" sz="2400" b="1" dirty="0">
              <a:solidFill>
                <a:srgbClr val="00B050"/>
              </a:solidFill>
            </a:endParaRPr>
          </a:p>
          <a:p>
            <a:r>
              <a:rPr lang="cs-CZ" sz="2400" b="1" dirty="0">
                <a:solidFill>
                  <a:srgbClr val="00B050"/>
                </a:solidFill>
              </a:rPr>
              <a:t>Dokládá se jako součást příloh k Žádosti o dotaci</a:t>
            </a:r>
          </a:p>
          <a:p>
            <a:r>
              <a:rPr lang="cs-CZ" sz="2400" dirty="0"/>
              <a:t>Zadavatel může zadat zakázku: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/>
              <a:t>cenový průzkum </a:t>
            </a:r>
            <a:r>
              <a:rPr lang="cs-CZ" sz="2400" dirty="0"/>
              <a:t>(srovnávací tabulka cen s uvedením min. 3 dodavatelů)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/>
              <a:t>v otevřené výzvě </a:t>
            </a:r>
            <a:r>
              <a:rPr lang="cs-CZ" sz="2400" dirty="0"/>
              <a:t>(</a:t>
            </a:r>
            <a:r>
              <a:rPr lang="cs-CZ" sz="2400" dirty="0">
                <a:hlinkClick r:id="rId2"/>
              </a:rPr>
              <a:t>www.eagri/prv</a:t>
            </a:r>
            <a:r>
              <a:rPr lang="cs-CZ" sz="2400" dirty="0"/>
              <a:t> - prostřednictvím portálu farmáře, profil zadavatele, Národní elektronický nástroj nebo Elektronické tržiště) – bez ohledu na výši zakázky mimo režim ZZVZ, v případě speciální nabídky, dohledán pouze jeden dodavatel (postupovat podle příručky ZZVZ)</a:t>
            </a:r>
          </a:p>
          <a:p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v případě zakázek malého rozsahu – oslovení  uzavřeného okruhu dodavatelů (min. 3 dodavatelé)</a:t>
            </a:r>
          </a:p>
          <a:p>
            <a:r>
              <a:rPr lang="cs-CZ" sz="2400" b="1" dirty="0">
                <a:solidFill>
                  <a:srgbClr val="FF0000"/>
                </a:solidFill>
              </a:rPr>
              <a:t>Výstupem je vždy srovnávací tabulka cen (min. 3 dodavatelé)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438" y="-19399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dirty="0"/>
              <a:t>Otevřená výzva  - zakázka malého rozsahu</a:t>
            </a:r>
            <a:br>
              <a:rPr lang="cs-CZ" b="1" dirty="0"/>
            </a:br>
            <a:br>
              <a:rPr lang="cs-CZ" b="1" dirty="0"/>
            </a:br>
            <a:r>
              <a:rPr lang="cs-CZ" b="1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090057"/>
            <a:ext cx="10018713" cy="3701143"/>
          </a:xfrm>
        </p:spPr>
        <p:txBody>
          <a:bodyPr>
            <a:normAutofit fontScale="85000" lnSpcReduction="1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Používejte vzor  (oznámení, zadávací dokumentace, protokol)</a:t>
            </a:r>
          </a:p>
          <a:p>
            <a:r>
              <a:rPr lang="cs-CZ" b="1" dirty="0"/>
              <a:t>Zadavatel oznamuje neomezenému počtu dodavatelů svůj úmysl zadat zakázku</a:t>
            </a:r>
          </a:p>
          <a:p>
            <a:r>
              <a:rPr lang="cs-CZ" b="1" dirty="0"/>
              <a:t>Zadavatel může výzvu po jejím uveřejnění odeslat některým dodavatelům (min. 3 dodavatelům)</a:t>
            </a:r>
          </a:p>
          <a:p>
            <a:r>
              <a:rPr lang="cs-CZ" b="1" dirty="0"/>
              <a:t>To co se uvede do zadávací dokumentace  je závazné – doba realizace , pozor na  sjednání záloh, pokud toto není v zadávací dokumentaci – nesmí se zálohy poskytnout </a:t>
            </a:r>
            <a:r>
              <a:rPr lang="cs-CZ" b="1" dirty="0">
                <a:solidFill>
                  <a:srgbClr val="FF0000"/>
                </a:solidFill>
              </a:rPr>
              <a:t>– je nutné dobře připravit  dokumentaci – výkazy výměr , pozor na množství, metry a pod) !! </a:t>
            </a:r>
            <a:endParaRPr lang="pl-PL" b="1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7187" y="-142719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516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202873" y="315885"/>
            <a:ext cx="93850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/>
          </a:p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Zadávací podmínky </a:t>
            </a:r>
            <a:r>
              <a:rPr lang="cs-CZ" sz="2000" b="1" dirty="0"/>
              <a:t>(3.2. Příručky) </a:t>
            </a:r>
          </a:p>
        </p:txBody>
      </p:sp>
      <p:sp>
        <p:nvSpPr>
          <p:cNvPr id="5" name="Obdélník 4"/>
          <p:cNvSpPr/>
          <p:nvPr/>
        </p:nvSpPr>
        <p:spPr>
          <a:xfrm>
            <a:off x="1562793" y="2061555"/>
            <a:ext cx="999189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b="1" dirty="0"/>
          </a:p>
          <a:p>
            <a:endParaRPr lang="cs-CZ" sz="2400" b="1" dirty="0"/>
          </a:p>
          <a:p>
            <a:r>
              <a:rPr lang="cs-CZ" sz="2400" b="1" dirty="0"/>
              <a:t>Oznámení  výběrového řízení musí obsahovat </a:t>
            </a:r>
            <a:r>
              <a:rPr lang="cs-CZ" sz="2400" dirty="0"/>
              <a:t>alespoň tyto údaje: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Identifikační údaje zadavatele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Název zakázky; 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Druh zakázky (dodávky, služby nebo stavební práce); 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/>
              <a:t> Lhůta a místo pro podání nabídky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Předmět zakázky v podrobnostech nezbytných pro zpracování nabídky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Základní hodnotící kritérium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Způsob hodnocení hodnotících kritérií </a:t>
            </a:r>
            <a:r>
              <a:rPr lang="cs-CZ" dirty="0"/>
              <a:t>(stanovit, jaké údaje či parametry z nabídek budou předmětem hodnocení a jakým způsobem bude hodnocení provedeno)</a:t>
            </a:r>
          </a:p>
          <a:p>
            <a:endParaRPr lang="cs-CZ" sz="2400" dirty="0"/>
          </a:p>
          <a:p>
            <a:endParaRPr lang="pl-PL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endParaRPr lang="cs-CZ" sz="2400" dirty="0"/>
          </a:p>
          <a:p>
            <a:r>
              <a:rPr lang="cs-CZ" sz="2400" dirty="0"/>
              <a:t>    </a:t>
            </a:r>
          </a:p>
          <a:p>
            <a:endParaRPr lang="cs-CZ" sz="24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121" y="6434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207818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463039" y="1562792"/>
            <a:ext cx="10091651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endParaRPr lang="cs-CZ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Způsob jednání s uchazeči, pokud hodlá zadavatel s uchazeči jednat</a:t>
            </a:r>
          </a:p>
          <a:p>
            <a:r>
              <a:rPr lang="cs-CZ" sz="2000" dirty="0"/>
              <a:t>(viz příručka  pro zadávání zakázek)</a:t>
            </a:r>
          </a:p>
          <a:p>
            <a:r>
              <a:rPr lang="cs-CZ" sz="2400" dirty="0"/>
              <a:t>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Podmínky a požadavky na zpracování nabídky, jaké údaje týkající se </a:t>
            </a:r>
          </a:p>
          <a:p>
            <a:r>
              <a:rPr lang="cs-CZ" sz="2400" dirty="0"/>
              <a:t>předmětu zakázky a jeho realizace mají uchazeči v nabídkách uvést, aby </a:t>
            </a:r>
          </a:p>
          <a:p>
            <a:r>
              <a:rPr lang="cs-CZ" sz="2400" dirty="0"/>
              <a:t>mohl zadavatel posoudit soulad nabídky se zadávacími podmínkami, u </a:t>
            </a:r>
          </a:p>
          <a:p>
            <a:r>
              <a:rPr lang="cs-CZ" sz="2400" dirty="0"/>
              <a:t>zakázek vyšší hodnoty je povinný požadavek zadavatele na předložení </a:t>
            </a:r>
          </a:p>
          <a:p>
            <a:r>
              <a:rPr lang="cs-CZ" sz="2400" dirty="0"/>
              <a:t>návrhu smlouvy na realizaci zakázky, pokud není návrh smlouvy součástí </a:t>
            </a:r>
          </a:p>
          <a:p>
            <a:r>
              <a:rPr lang="cs-CZ" sz="2400" dirty="0"/>
              <a:t>zadávacích podmínek</a:t>
            </a:r>
          </a:p>
          <a:p>
            <a:r>
              <a:rPr lang="cs-CZ" sz="2400" dirty="0"/>
              <a:t>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Požadavek na způsob zpracování nabídkové ceny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• </a:t>
            </a:r>
            <a:r>
              <a:rPr lang="cs-CZ" sz="2400" dirty="0"/>
              <a:t>Doba a místo plnění zakázky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870" y="25630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68582" y="831273"/>
            <a:ext cx="983672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B0F0"/>
              </a:solidFill>
              <a:latin typeface="Arial"/>
              <a:cs typeface="Arial"/>
            </a:endParaRPr>
          </a:p>
          <a:p>
            <a:endParaRPr lang="cs-CZ" dirty="0">
              <a:solidFill>
                <a:srgbClr val="00B0F0"/>
              </a:solidFill>
              <a:latin typeface="Arial"/>
              <a:cs typeface="Arial"/>
            </a:endParaRPr>
          </a:p>
          <a:p>
            <a:endParaRPr lang="cs-CZ" dirty="0">
              <a:solidFill>
                <a:srgbClr val="00B0F0"/>
              </a:solidFill>
              <a:latin typeface="Arial"/>
              <a:cs typeface="Arial"/>
            </a:endParaRPr>
          </a:p>
          <a:p>
            <a:r>
              <a:rPr lang="cs-CZ" dirty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Požadavky na varianty nabídek, pokud je zadavatel připouští</a:t>
            </a:r>
            <a:endParaRPr lang="cs-CZ" sz="2400" dirty="0">
              <a:cs typeface="Arial"/>
            </a:endParaRPr>
          </a:p>
          <a:p>
            <a:r>
              <a:rPr lang="cs-CZ" sz="2400" dirty="0">
                <a:cs typeface="Arial"/>
              </a:rPr>
              <a:t>  </a:t>
            </a:r>
            <a:r>
              <a:rPr lang="cs-CZ" sz="2400" dirty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Poskytování dodatečných informací dle  bodu „dodatečné informace“</a:t>
            </a:r>
          </a:p>
          <a:p>
            <a:endParaRPr lang="cs-CZ" sz="2400" b="1" dirty="0"/>
          </a:p>
          <a:p>
            <a:r>
              <a:rPr lang="cs-CZ" sz="2400" b="1" dirty="0"/>
              <a:t>Zadávací podmínky mohou dále obsahovat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  <a:p>
            <a:r>
              <a:rPr lang="cs-CZ" sz="2400" dirty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Požadavky na prokázání kvalifikace uchazeče, pokud zadavatel požadavky </a:t>
            </a:r>
          </a:p>
          <a:p>
            <a:r>
              <a:rPr lang="cs-CZ" sz="2400" dirty="0"/>
              <a:t>na kvalifikaci stanoví, musí tyto stanovit v souladu s § 53 odst. 4 ZZVZ</a:t>
            </a:r>
          </a:p>
          <a:p>
            <a:r>
              <a:rPr lang="cs-CZ" sz="2400" dirty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Obchodní podmínky, včetně platebních podmínek nebo závazný vzor </a:t>
            </a:r>
          </a:p>
          <a:p>
            <a:r>
              <a:rPr lang="cs-CZ" sz="2400" dirty="0"/>
              <a:t>smlouvy na plnění zakázky </a:t>
            </a:r>
          </a:p>
          <a:p>
            <a:r>
              <a:rPr lang="cs-CZ" sz="2400" dirty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Požadavky na specifikaci případných poddodavatelů (identifikační údaje) </a:t>
            </a:r>
          </a:p>
          <a:p>
            <a:r>
              <a:rPr lang="cs-CZ" sz="2400" dirty="0"/>
              <a:t>a věcné vymezení plnění dodaného jejich prostřednictvím</a:t>
            </a:r>
            <a:endParaRPr lang="cs-CZ" sz="2400" dirty="0">
              <a:cs typeface="Arial"/>
            </a:endParaRPr>
          </a:p>
          <a:p>
            <a:endParaRPr lang="cs-CZ" sz="2400" dirty="0">
              <a:cs typeface="Arial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82" y="-68656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r>
              <a:rPr lang="cs-CZ" b="1" dirty="0"/>
              <a:t>Lhůta pro podání nabídek a vysvětlení zadávacích podmínek </a:t>
            </a:r>
            <a:r>
              <a:rPr lang="cs-CZ" sz="2000" b="1" dirty="0"/>
              <a:t>(3.3. Příručky)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Lhůta je stanovena s ohledem na předmět zakázky, začíná se počítat od následujícího dne uveřejnění oznámení o zahájení výběrového řízení</a:t>
            </a:r>
          </a:p>
          <a:p>
            <a:r>
              <a:rPr lang="cs-CZ" dirty="0"/>
              <a:t>Lhůty  min. 10  kalendářních dní (raději více) </a:t>
            </a:r>
          </a:p>
          <a:p>
            <a:r>
              <a:rPr lang="cs-CZ" dirty="0"/>
              <a:t>Dodavatel je oprávněn po zadavateli požadovat písemné vysvětlení zadávacích podmínek, tato žádost musí být doručena zadavateli nejpozději 4 pracovní dny před uplynutím lhůty pro podání nabídek.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6940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869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Doručení nabídek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 elektronické podobě (e-mailem) – musí být zajištěny tak, aby před stanovenými lhůtami nikdo nemohl mít k nabídkám přístup - </a:t>
            </a:r>
            <a:r>
              <a:rPr lang="cs-CZ" b="1" dirty="0">
                <a:solidFill>
                  <a:srgbClr val="FF0000"/>
                </a:solidFill>
              </a:rPr>
              <a:t>nesmí být otevřeny  dřív, než uplyne lhůta pro podání  nabídek !!!!</a:t>
            </a:r>
          </a:p>
          <a:p>
            <a:r>
              <a:rPr lang="cs-CZ" b="1" dirty="0"/>
              <a:t>Poštou  v obálce  s nápisem neotevírat – název zakázky  - otevřít až po lhůtě pro podání </a:t>
            </a:r>
          </a:p>
          <a:p>
            <a:r>
              <a:rPr lang="cs-CZ" b="1" dirty="0"/>
              <a:t>Osobně  - v obálce s nápisem neotevírat – název zakázky  - otevřít až po lhůtě pro podání </a:t>
            </a:r>
          </a:p>
          <a:p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307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5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159624"/>
          </a:xfrm>
        </p:spPr>
        <p:txBody>
          <a:bodyPr>
            <a:normAutofit fontScale="90000"/>
          </a:bodyPr>
          <a:lstStyle/>
          <a:p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r>
              <a:rPr lang="cs-CZ" b="1" dirty="0"/>
              <a:t>Zásady postupu zadavatele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078778"/>
          </a:xfrm>
        </p:spPr>
        <p:txBody>
          <a:bodyPr>
            <a:normAutofit/>
          </a:bodyPr>
          <a:lstStyle/>
          <a:p>
            <a:r>
              <a:rPr lang="cs-CZ" dirty="0"/>
              <a:t>Zadavatel nesmí omezovat účast ve výběrovém řízení těm dodavatelům, kteří mají sídlo nebo místo podnikání v jiném členském státě Evropské unie</a:t>
            </a:r>
          </a:p>
          <a:p>
            <a:r>
              <a:rPr lang="cs-CZ" dirty="0"/>
              <a:t>Zadavatel NESMÍ oslovit  k podání nabídky  osobu  blízkou, spřízněnou, majetkově propojenou</a:t>
            </a:r>
          </a:p>
          <a:p>
            <a:r>
              <a:rPr lang="cs-CZ" dirty="0"/>
              <a:t>Oslovené firmy  nesmí být propojeny </a:t>
            </a:r>
          </a:p>
          <a:p>
            <a:r>
              <a:rPr lang="cs-CZ" dirty="0"/>
              <a:t>Zadavatel je povinen při zadávání zakázky dodržovat zásady transparentnosti a přiměřenosti (rovné zacházení a zákaz diskriminace)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816" y="229986"/>
            <a:ext cx="10058400" cy="1482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9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Otevírání obálek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a) zadavatel,</a:t>
            </a:r>
          </a:p>
          <a:p>
            <a:r>
              <a:rPr lang="cs-CZ" dirty="0"/>
              <a:t>b) jiná osoba, pověřená zadavatelem (dále jen „pověřená osoba“), tímto způsobem je možné posuzovat a hodnotit pouze zakázky malé hodnoty nebo</a:t>
            </a:r>
          </a:p>
          <a:p>
            <a:r>
              <a:rPr lang="cs-CZ" b="1" dirty="0"/>
              <a:t>c) hodnotící komise, která má alespoň 3 členy, kterou jmenuje zadavatel.( třeba u obcí)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94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6574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b="1" dirty="0"/>
            </a:br>
            <a:r>
              <a:rPr lang="cs-CZ" b="1" dirty="0"/>
              <a:t>Hodnocení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25683"/>
            <a:ext cx="10018713" cy="3764478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Vždy musí být sepsán protokol o otevírání obálek, posouzení a hodnocení nabídek – viz vzor </a:t>
            </a:r>
          </a:p>
          <a:p>
            <a:r>
              <a:rPr lang="cs-CZ" dirty="0"/>
              <a:t>Osoby, které vybírají musí být nepodjaté a zachovávat mlčenlivost  (komise), případně  najatá agentura (smlouva)</a:t>
            </a:r>
          </a:p>
          <a:p>
            <a:r>
              <a:rPr lang="cs-CZ" dirty="0"/>
              <a:t>1) posouzení zda je nabídka v souladu se zadávací dokumentací</a:t>
            </a:r>
          </a:p>
          <a:p>
            <a:r>
              <a:rPr lang="cs-CZ" dirty="0"/>
              <a:t>2) Jestliže je nabídka shledána jako nejasná nebo neúplná, může být uchazeč vyzván k jejímu doplnění nebo objasnění. Doplněním nebo objasněním nabídek  </a:t>
            </a:r>
            <a:r>
              <a:rPr lang="cs-CZ" b="1" dirty="0">
                <a:solidFill>
                  <a:srgbClr val="FF0000"/>
                </a:solidFill>
              </a:rPr>
              <a:t>nesmí být změněna nabídková cena  </a:t>
            </a:r>
            <a:r>
              <a:rPr lang="cs-CZ" dirty="0"/>
              <a:t>a/nebo údaje a informace, které jsou předmětem hodnocení.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421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Hodnocení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Hodnocení nabídek provádí zadavatel, hodnotící komise nebo pověřená osoba podle hodnotících kritérií uvedených v zadávacích podmínkách. Jako nejvhodnější nabídku vyhodnotí ekonomicky nejvýhodnější nabídku nebo nabídku s nejnižší nabídkovou cenou.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310" y="67144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18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Oznámení o výsledku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O výsledku výběrového řízení musejí být </a:t>
            </a:r>
            <a:r>
              <a:rPr lang="cs-CZ" b="1" dirty="0"/>
              <a:t>bez zbytečného odkladu informováni všichni uchazeči, kteří podali nabídky </a:t>
            </a:r>
            <a:r>
              <a:rPr lang="cs-CZ" dirty="0"/>
              <a:t>ve lhůtě pro podání nabídek a jejichž nabídka </a:t>
            </a:r>
            <a:r>
              <a:rPr lang="cs-CZ" b="1" dirty="0"/>
              <a:t>nebyla v</a:t>
            </a:r>
            <a:r>
              <a:rPr lang="cs-CZ" dirty="0"/>
              <a:t>yřazena z výběrového řízení.</a:t>
            </a:r>
          </a:p>
          <a:p>
            <a:r>
              <a:rPr lang="cs-CZ" dirty="0"/>
              <a:t>Oznámení o výsledku výběrového řízení musí obsahovat min. následující informace: identifikační údaje uchazečů, jejichž nabídka byla hodnocena, výsledek hodnocení nabídek, z něhož je zřejmé pořadí nabídek</a:t>
            </a:r>
            <a:r>
              <a:rPr lang="cs-CZ" b="1" dirty="0"/>
              <a:t>. Tato informace musí být zaslána písemně, a to buď dopisem, nebo elektronicky (odeslání musí být schopen zadavatel prokázat – dodejka, podací lístek, předávací protokol, emailovou doručenkou spolu s odeslaným emailem apod.)</a:t>
            </a:r>
          </a:p>
          <a:p>
            <a:r>
              <a:rPr lang="cs-CZ" b="1" dirty="0"/>
              <a:t>Pokud je ve výběrovém řízení jediný účastník, může být zadavatelem vybrán bez provedení hodnocení.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118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13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Smlouva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Uzavřít  s  vítězným uchazečem – pokud nereaguje na vyzvání (odmítne uzavřít smlouvu), osloví druhého   </a:t>
            </a:r>
            <a:r>
              <a:rPr lang="cs-CZ" dirty="0" err="1"/>
              <a:t>atd</a:t>
            </a:r>
            <a:r>
              <a:rPr lang="cs-CZ" dirty="0"/>
              <a:t>…</a:t>
            </a:r>
          </a:p>
          <a:p>
            <a:r>
              <a:rPr lang="cs-CZ" dirty="0"/>
              <a:t>Smlouva náležitosti – viz vzor…</a:t>
            </a:r>
          </a:p>
          <a:p>
            <a:r>
              <a:rPr lang="cs-CZ" dirty="0"/>
              <a:t>Smlouva musí být písemná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98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55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Smlouva – náležitosti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a) označení smluvních stran vč. IČ a DIČ pokud jsou přiděleny;</a:t>
            </a:r>
          </a:p>
          <a:p>
            <a:r>
              <a:rPr lang="cs-CZ" b="1" dirty="0"/>
              <a:t>b) předmět plnění (konkretizovaný kvantitativně i kvalitativně);</a:t>
            </a:r>
          </a:p>
          <a:p>
            <a:r>
              <a:rPr lang="cs-CZ" b="1" dirty="0"/>
              <a:t>c) cena bez DPH, vč. DPH a uvedení samotného DPH, příp. uvést, že</a:t>
            </a:r>
          </a:p>
          <a:p>
            <a:pPr marL="0" indent="0">
              <a:buNone/>
            </a:pPr>
            <a:r>
              <a:rPr lang="cs-CZ" b="1" dirty="0"/>
              <a:t>dodavatel není plátcem DPH, platební podmínky;</a:t>
            </a:r>
          </a:p>
          <a:p>
            <a:r>
              <a:rPr lang="cs-CZ" b="1" dirty="0"/>
              <a:t>d) doba a místo plnění;</a:t>
            </a:r>
          </a:p>
          <a:p>
            <a:r>
              <a:rPr lang="cs-CZ" b="1" dirty="0"/>
              <a:t>e) další obligatorní náležitosti dle zákona č. 89/2012 Sb., občanského</a:t>
            </a:r>
          </a:p>
          <a:p>
            <a:r>
              <a:rPr lang="cs-CZ" b="1" dirty="0"/>
              <a:t>zákoníku.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09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Pozor  u smluv – nebezpečí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Zadavatel </a:t>
            </a:r>
            <a:r>
              <a:rPr lang="cs-CZ" b="1" dirty="0"/>
              <a:t>nesmí umožnit podstatnou změnu práv a povinností </a:t>
            </a:r>
            <a:r>
              <a:rPr lang="cs-CZ" dirty="0"/>
              <a:t>vyplývajících ze smlouvy, kterou uzavřel na plnění zakázky. Za podstatnou se považuje taková změna, která by</a:t>
            </a:r>
          </a:p>
          <a:p>
            <a:r>
              <a:rPr lang="cs-CZ" dirty="0"/>
              <a:t>a) umožnila účast jiných dodavatelů nebo by mohla ovlivnit výběr dodavatele v původním výběrovém řízení, pokud by zadávací podmínky původního výběrového řízení odpovídaly této změně</a:t>
            </a:r>
          </a:p>
          <a:p>
            <a:r>
              <a:rPr lang="cs-CZ" dirty="0"/>
              <a:t>b) měnila ekonomickou rovnováhu závazku ze smlouvy ve prospěch vybraného dodavatele</a:t>
            </a:r>
          </a:p>
          <a:p>
            <a:r>
              <a:rPr lang="cs-CZ" dirty="0"/>
              <a:t>c) vedla k významnému rozšíření rozsahu plnění veřejné zakázky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10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5742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Doložení výběrového řízení  - dotace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 SZIF  - do určeného data přes portál farmáře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874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11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1189" y="388916"/>
            <a:ext cx="10018713" cy="1752599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br>
              <a:rPr lang="cs-CZ" dirty="0"/>
            </a:br>
            <a:r>
              <a:rPr lang="cs-CZ" dirty="0"/>
              <a:t>Děkuji za pozornost !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876301"/>
            <a:ext cx="10018713" cy="3914899"/>
          </a:xfrm>
        </p:spPr>
        <p:txBody>
          <a:bodyPr/>
          <a:lstStyle/>
          <a:p>
            <a:r>
              <a:rPr lang="cs-CZ" dirty="0"/>
              <a:t>Konzultuje (SZIF, MAS), řiďte se metodikou , přeji Vám, ať nemáte žádný problém !!!</a:t>
            </a:r>
          </a:p>
          <a:p>
            <a:r>
              <a:rPr lang="cs-CZ" dirty="0"/>
              <a:t>Kontakt :</a:t>
            </a:r>
          </a:p>
          <a:p>
            <a:r>
              <a:rPr lang="cs-CZ" dirty="0">
                <a:hlinkClick r:id="rId2"/>
              </a:rPr>
              <a:t>Vosahlikova.masls@seznam.cz</a:t>
            </a:r>
            <a:r>
              <a:rPr lang="cs-CZ" dirty="0"/>
              <a:t>  ,  tel . 775 163 690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659" y="4144488"/>
            <a:ext cx="3769984" cy="196239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89" y="-96421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4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Základní ustanovení pro zadávání zakázek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Za průkazný způsob lze považovat záznam – tabulku s uvedením alespoň 3 dodavatelů, která srozumitelně poskytne srovnatelný cenový přehled (viz. doporučené vzory)</a:t>
            </a:r>
          </a:p>
          <a:p>
            <a:r>
              <a:rPr lang="cs-CZ" dirty="0"/>
              <a:t>Automatický průzkum trhu prostřednictvím Elektronického tržiště (zakázku není možno zadat napřímo)</a:t>
            </a:r>
          </a:p>
          <a:p>
            <a:r>
              <a:rPr lang="cs-CZ" dirty="0"/>
              <a:t>Tabulka cenového marketingu bude obsahovat seznam dodavatelů a cen. Údaje v tabulce musí být podloženy písemnou nebo e-mailovou nabídkou dodavatele nebo vytištěným údajem z internetové nabídky firmy.</a:t>
            </a:r>
          </a:p>
          <a:p>
            <a:r>
              <a:rPr lang="cs-CZ" dirty="0"/>
              <a:t>Uzavřená písemná smlouva s vybraným dodavatelem.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39" y="-91440"/>
            <a:ext cx="1005840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33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8EF595-0AA3-92B5-9BAE-9730A6774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POZOR – změna ceny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43066B-C62C-F709-232E-71B54D02F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solidFill>
                  <a:srgbClr val="FF0000"/>
                </a:solidFill>
              </a:rPr>
              <a:t>U zrealizovaných CM nesmí dojít během realizace ke změně změny ceny. </a:t>
            </a:r>
          </a:p>
          <a:p>
            <a:r>
              <a:rPr lang="cs-CZ" dirty="0"/>
              <a:t>Změna ceny oproti smlouvě, která mohla být předvídatelná, je neakceptovatelná (bude udělena korekce)</a:t>
            </a:r>
          </a:p>
          <a:p>
            <a:r>
              <a:rPr lang="cs-CZ" dirty="0"/>
              <a:t>Změna ceny zakázky, které je objektivně nepředvídatelná – odůvodnění, z jakého důvodu byla cena navýšena (může dojít ke změně pořadí dodavatelů – nebude udělena korekce)</a:t>
            </a:r>
          </a:p>
          <a:p>
            <a:r>
              <a:rPr lang="cs-CZ" dirty="0"/>
              <a:t>V případě, že žadatel nebude souhlasit s navýšením a odstoupí od smlouvy, je nutné podat Hlášení o změnách a po schválení SZIF je umožněno provést výběr nového dodavatele – </a:t>
            </a:r>
            <a:r>
              <a:rPr lang="cs-CZ" dirty="0">
                <a:solidFill>
                  <a:srgbClr val="FF0000"/>
                </a:solidFill>
              </a:rPr>
              <a:t>v otevřené výzvě.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94D715-71E9-798F-AF26-61B6B4ECD3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539" y="-91440"/>
            <a:ext cx="10058400" cy="15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6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9665" y="1551710"/>
            <a:ext cx="10191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/>
          </a:p>
          <a:p>
            <a:r>
              <a:rPr lang="cs-CZ" sz="2400" dirty="0"/>
              <a:t> 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>
                <a:latin typeface="Arial"/>
                <a:cs typeface="Arial"/>
              </a:rPr>
              <a:t> </a:t>
            </a:r>
            <a:r>
              <a:rPr lang="cs-CZ" sz="2400" dirty="0"/>
              <a:t>A) </a:t>
            </a:r>
            <a:r>
              <a:rPr lang="cs-CZ" sz="2400" b="1" dirty="0"/>
              <a:t>Zakázkou na dodávky </a:t>
            </a:r>
            <a:r>
              <a:rPr lang="cs-CZ" sz="2400" dirty="0"/>
              <a:t>je zakázka, jejímž předmětem je pořízení věcí, zvířat nebo ovladatelných přírodních sil, pokud nejsou součástí zakázky na stavební práce . Pořízením se rozumí zejména koupě, nájem nebo pacht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/>
              <a:t>B) </a:t>
            </a:r>
            <a:r>
              <a:rPr lang="cs-CZ" sz="2400" b="1" dirty="0"/>
              <a:t>Zakázkou na stavební práce </a:t>
            </a:r>
            <a:r>
              <a:rPr lang="cs-CZ" sz="2400" dirty="0"/>
              <a:t>je zakázka, jejímž předmětem je zhotovení stavby, nebo poskytnutí souvisejících projektových činností, pokud jsou zadávány společně se stavebními pracemi. 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Za zakázku na stavební práce se považují rovněž stavební práce pořizované s využitím zprostředkovatelských nebo podobných služeb, které zadavateli </a:t>
            </a:r>
          </a:p>
          <a:p>
            <a:r>
              <a:rPr lang="cs-CZ" sz="2400" dirty="0"/>
              <a:t>poskytuje jiná osoba.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4641915" y="554182"/>
            <a:ext cx="41695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Druhy zakázek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774" y="-10532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41964" y="598516"/>
            <a:ext cx="77474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Druhy zakázek</a:t>
            </a:r>
          </a:p>
        </p:txBody>
      </p:sp>
      <p:sp>
        <p:nvSpPr>
          <p:cNvPr id="4" name="Obdélník 3"/>
          <p:cNvSpPr/>
          <p:nvPr/>
        </p:nvSpPr>
        <p:spPr>
          <a:xfrm>
            <a:off x="1282535" y="1443841"/>
            <a:ext cx="1015340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endParaRPr lang="cs-CZ" sz="24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/>
              <a:t>C ) </a:t>
            </a:r>
            <a:r>
              <a:rPr lang="cs-CZ" sz="2400" b="1" dirty="0"/>
              <a:t>Zakázkou na služby </a:t>
            </a:r>
            <a:r>
              <a:rPr lang="cs-CZ" sz="2400" dirty="0"/>
              <a:t>je zakázka, jejímž předmětem je poskytování jiných činností, než uvedených v písm. A </a:t>
            </a:r>
            <a:r>
              <a:rPr lang="cs-CZ" sz="2400" dirty="0" err="1"/>
              <a:t>a</a:t>
            </a:r>
            <a:r>
              <a:rPr lang="cs-CZ" sz="2400" dirty="0"/>
              <a:t> B.</a:t>
            </a:r>
          </a:p>
          <a:p>
            <a:r>
              <a:rPr lang="cs-CZ" sz="2400" dirty="0"/>
              <a:t>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Zakázky, které v sobě zahrnují více druhů zakázek, se zadávají v souladu </a:t>
            </a:r>
          </a:p>
          <a:p>
            <a:r>
              <a:rPr lang="cs-CZ" sz="2400" dirty="0"/>
              <a:t>s pravidly platnými pro druh zakázky odpovídající hlavnímu předmětu této </a:t>
            </a:r>
          </a:p>
          <a:p>
            <a:r>
              <a:rPr lang="cs-CZ" sz="2400" dirty="0"/>
              <a:t>zakázky. Obsahují-li zakázky dodávky i služby a nejedná se o zakázku na </a:t>
            </a:r>
          </a:p>
          <a:p>
            <a:r>
              <a:rPr lang="cs-CZ" sz="2400" dirty="0"/>
              <a:t>stavební práce, určí se hlavní předmět podle části předmětu zakázky s vyšší </a:t>
            </a:r>
          </a:p>
          <a:p>
            <a:r>
              <a:rPr lang="cs-CZ" sz="2400" dirty="0"/>
              <a:t>předpokládanou hodnotou. V ostatních případech se hlavní předmět určí podle základního účelu zakázky</a:t>
            </a:r>
            <a:r>
              <a:rPr lang="cs-CZ" dirty="0"/>
              <a:t>. </a:t>
            </a: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>
                <a:solidFill>
                  <a:srgbClr val="FF0000"/>
                </a:solidFill>
              </a:rPr>
              <a:t>Do zakázek na stavební práce by se neměly neodůvodněně zahrnovat technologie či stroje (dodávky), které nejsou nijak nutné ke zhotovení/rekonstrukci dané stavby, nejsou do ní nijak zabudovány či s ní jinak pevně spojeny.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35" y="-230003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43200" y="498761"/>
            <a:ext cx="837922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/>
          </a:p>
          <a:p>
            <a:pPr algn="ctr"/>
            <a:r>
              <a:rPr lang="cs-CZ" sz="4800" b="1" dirty="0"/>
              <a:t>Stanovení předmětu zakázky</a:t>
            </a:r>
          </a:p>
        </p:txBody>
      </p:sp>
      <p:sp>
        <p:nvSpPr>
          <p:cNvPr id="3" name="Obdélník 2"/>
          <p:cNvSpPr/>
          <p:nvPr/>
        </p:nvSpPr>
        <p:spPr>
          <a:xfrm>
            <a:off x="1233055" y="1219201"/>
            <a:ext cx="10404763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endParaRPr lang="cs-CZ" dirty="0"/>
          </a:p>
          <a:p>
            <a:endParaRPr lang="cs-CZ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Při určení předmětu zakázky není přípustné uvádět v zadávacích podmínkách </a:t>
            </a:r>
          </a:p>
          <a:p>
            <a:r>
              <a:rPr lang="cs-CZ" sz="2400" dirty="0"/>
              <a:t>požadavky nebo odkazy na specifická označení , typy a průmyslové vzory (Zetor, Bosch……) </a:t>
            </a:r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Takový odkaz lze výjimečně připustit, pokud:</a:t>
            </a:r>
          </a:p>
          <a:p>
            <a:r>
              <a:rPr lang="cs-CZ" sz="2400" dirty="0"/>
              <a:t>- by bez jeho použití, nebylo možné dostatečně přesně a srozumitelně určit </a:t>
            </a:r>
          </a:p>
          <a:p>
            <a:r>
              <a:rPr lang="cs-CZ" sz="2400" dirty="0"/>
              <a:t>předmět zakázky, zadavatel však zároveň musí v zadávacích podmínkách </a:t>
            </a:r>
          </a:p>
          <a:p>
            <a:r>
              <a:rPr lang="cs-CZ" sz="2400" dirty="0"/>
              <a:t>výslovně umožnit pro plnění zakázky použití i jiných, kvalitativně a technicky obdobných řešení </a:t>
            </a:r>
          </a:p>
          <a:p>
            <a:r>
              <a:rPr lang="cs-CZ" sz="2400" dirty="0"/>
              <a:t>- by bylo pořizované plnění nekompatibilní s již používanými zařízeními </a:t>
            </a:r>
          </a:p>
          <a:p>
            <a:r>
              <a:rPr lang="cs-CZ" sz="2400" dirty="0"/>
              <a:t>či systémy</a:t>
            </a:r>
          </a:p>
          <a:p>
            <a:r>
              <a:rPr lang="cs-CZ" sz="2400" dirty="0"/>
              <a:t>  </a:t>
            </a:r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>
                <a:solidFill>
                  <a:srgbClr val="FF0000"/>
                </a:solidFill>
              </a:rPr>
              <a:t>Tyto skutečnosti je zadavatel povinen na vyžádání prokázat</a:t>
            </a:r>
            <a:r>
              <a:rPr lang="cs-CZ" sz="2400" dirty="0"/>
              <a:t>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0809" y="-135159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16133"/>
            <a:ext cx="10707689" cy="1072340"/>
          </a:xfrm>
        </p:spPr>
        <p:txBody>
          <a:bodyPr>
            <a:normAutofit fontScale="90000"/>
          </a:bodyPr>
          <a:lstStyle/>
          <a:p>
            <a:br>
              <a:rPr lang="cs-CZ" sz="4400" b="1" dirty="0"/>
            </a:br>
            <a:br>
              <a:rPr lang="cs-CZ" sz="4400" b="1" dirty="0"/>
            </a:br>
            <a:br>
              <a:rPr lang="cs-CZ" sz="4400" b="1" dirty="0"/>
            </a:br>
            <a:r>
              <a:rPr lang="cs-CZ" sz="4400" b="1" dirty="0"/>
              <a:t>Stanovení předpokládané hodnoty zakázky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272145"/>
            <a:ext cx="10368741" cy="4073236"/>
          </a:xfrm>
        </p:spPr>
        <p:txBody>
          <a:bodyPr>
            <a:noAutofit/>
          </a:bodyPr>
          <a:lstStyle/>
          <a:p>
            <a:r>
              <a:rPr lang="cs-CZ" sz="2200" dirty="0"/>
              <a:t>předpokládanou hodnotou zakázky se rozumí předpokládaná výše peněžitého závazku vyplývající pro zadavatele z plnění zakázky. Zadavatel je povinen předpokládanou hodnotu zakázky stanovit pro účely postupu ve výběrovém řízení/cenového marketingu před jeho zahájením. </a:t>
            </a:r>
            <a:r>
              <a:rPr lang="cs-CZ" sz="2200" dirty="0">
                <a:solidFill>
                  <a:srgbClr val="FF0000"/>
                </a:solidFill>
              </a:rPr>
              <a:t>Při stanovení předpokládané hodnoty zakázky je vždy rozhodná cena bez DPH, a to cena ke dni zahájení výběrového řízení.</a:t>
            </a:r>
          </a:p>
          <a:p>
            <a:r>
              <a:rPr lang="cs-CZ" sz="2200" dirty="0">
                <a:solidFill>
                  <a:srgbClr val="FF0000"/>
                </a:solidFill>
              </a:rPr>
              <a:t>Předmět zakázky nesmí být rozdělen tak, aby tím došlo ke snížení předpokládané hodnoty pod finanční limity stanovené v Pravidlech, resp. V Příručce</a:t>
            </a:r>
          </a:p>
          <a:p>
            <a:r>
              <a:rPr lang="cs-CZ" sz="2200" dirty="0"/>
              <a:t>Je-li zakázka rozdělena na části, stanoví se předpokládaná hodnota podle součtu hodnot všech těchto částí bez ohledu na to, zda je zakázka zadávána v jednom nebo více výběrových řízení/cenového marketingu. </a:t>
            </a:r>
          </a:p>
          <a:p>
            <a:pPr>
              <a:buNone/>
            </a:pPr>
            <a:r>
              <a:rPr lang="cs-CZ" dirty="0"/>
              <a:t>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10" y="-168409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93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cs-CZ" b="1" dirty="0"/>
            </a:br>
            <a:r>
              <a:rPr lang="cs-CZ" b="1" dirty="0"/>
              <a:t>Stanovení předpokládané hodnoty zakázky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 stanovení předpokládané hodnoty zakázky zadavatel vychází z údajů a </a:t>
            </a:r>
            <a:r>
              <a:rPr lang="cs-CZ" dirty="0">
                <a:solidFill>
                  <a:srgbClr val="FF0000"/>
                </a:solidFill>
              </a:rPr>
              <a:t>informací o zakázkách stejného nebo obdobného předmětu plnění</a:t>
            </a:r>
            <a:r>
              <a:rPr lang="cs-CZ" dirty="0"/>
              <a:t>, nebo údajů a informací získaných průzkumem trhu s požadovaným plněním nebo informací získaných jiným vhodným způsobem. </a:t>
            </a:r>
            <a:r>
              <a:rPr lang="cs-CZ" dirty="0">
                <a:solidFill>
                  <a:srgbClr val="FF0000"/>
                </a:solidFill>
              </a:rPr>
              <a:t>Zadavatel je povinen na vyžádání prokázat  způsob stanovení předpokládané hodnoty zakázky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747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8320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2629</TotalTime>
  <Words>2226</Words>
  <Application>Microsoft Office PowerPoint</Application>
  <PresentationFormat>Širokoúhlá obrazovka</PresentationFormat>
  <Paragraphs>197</Paragraphs>
  <Slides>28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32" baseType="lpstr">
      <vt:lpstr>Arial</vt:lpstr>
      <vt:lpstr>Calibri</vt:lpstr>
      <vt:lpstr>Corbel</vt:lpstr>
      <vt:lpstr>Paralaxa</vt:lpstr>
      <vt:lpstr>Prezentace aplikace PowerPoint</vt:lpstr>
      <vt:lpstr>   Zásady postupu zadavatele </vt:lpstr>
      <vt:lpstr> Základní ustanovení pro zadávání zakázek</vt:lpstr>
      <vt:lpstr>POZOR – změna ceny</vt:lpstr>
      <vt:lpstr>Prezentace aplikace PowerPoint</vt:lpstr>
      <vt:lpstr>Prezentace aplikace PowerPoint</vt:lpstr>
      <vt:lpstr>Prezentace aplikace PowerPoint</vt:lpstr>
      <vt:lpstr>   Stanovení předpokládané hodnoty zakázky</vt:lpstr>
      <vt:lpstr> Stanovení předpokládané hodnoty zakázky</vt:lpstr>
      <vt:lpstr> Střet zájmů</vt:lpstr>
      <vt:lpstr>Prezentace aplikace PowerPoint</vt:lpstr>
      <vt:lpstr> Zakázky malého rozsahu  - druhy </vt:lpstr>
      <vt:lpstr>Prezentace aplikace PowerPoint</vt:lpstr>
      <vt:lpstr>   Otevřená výzva  - zakázka malého rozsahu   </vt:lpstr>
      <vt:lpstr>Prezentace aplikace PowerPoint</vt:lpstr>
      <vt:lpstr>Prezentace aplikace PowerPoint</vt:lpstr>
      <vt:lpstr>Prezentace aplikace PowerPoint</vt:lpstr>
      <vt:lpstr>  Lhůta pro podání nabídek a vysvětlení zadávacích podmínek (3.3. Příručky)</vt:lpstr>
      <vt:lpstr> Doručení nabídek </vt:lpstr>
      <vt:lpstr> Otevírání obálek</vt:lpstr>
      <vt:lpstr> Hodnocení </vt:lpstr>
      <vt:lpstr>  Hodnocení </vt:lpstr>
      <vt:lpstr> Oznámení o výsledku </vt:lpstr>
      <vt:lpstr>  Smlouva </vt:lpstr>
      <vt:lpstr> Smlouva – náležitosti </vt:lpstr>
      <vt:lpstr> Pozor  u smluv – nebezpečí </vt:lpstr>
      <vt:lpstr> Doložení výběrového řízení  - dotace </vt:lpstr>
      <vt:lpstr>  Děkuji za pozornost !</vt:lpstr>
    </vt:vector>
  </TitlesOfParts>
  <Company>MAS Labské skály, z.s.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Jana Vošahlíková</cp:lastModifiedBy>
  <cp:revision>103</cp:revision>
  <cp:lastPrinted>2021-06-17T07:15:46Z</cp:lastPrinted>
  <dcterms:created xsi:type="dcterms:W3CDTF">2017-02-14T16:42:27Z</dcterms:created>
  <dcterms:modified xsi:type="dcterms:W3CDTF">2022-06-30T08:39:18Z</dcterms:modified>
</cp:coreProperties>
</file>