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79" r:id="rId3"/>
    <p:sldId id="280" r:id="rId4"/>
    <p:sldId id="281" r:id="rId5"/>
    <p:sldId id="282" r:id="rId6"/>
    <p:sldId id="283" r:id="rId7"/>
    <p:sldId id="292" r:id="rId8"/>
    <p:sldId id="297" r:id="rId9"/>
    <p:sldId id="298" r:id="rId10"/>
    <p:sldId id="299" r:id="rId11"/>
    <p:sldId id="296" r:id="rId12"/>
    <p:sldId id="285" r:id="rId13"/>
    <p:sldId id="259" r:id="rId14"/>
    <p:sldId id="260" r:id="rId15"/>
    <p:sldId id="257" r:id="rId16"/>
    <p:sldId id="268" r:id="rId17"/>
    <p:sldId id="269" r:id="rId18"/>
    <p:sldId id="267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66" r:id="rId27"/>
    <p:sldId id="261" r:id="rId28"/>
    <p:sldId id="264" r:id="rId29"/>
    <p:sldId id="294" r:id="rId30"/>
    <p:sldId id="265" r:id="rId31"/>
    <p:sldId id="295" r:id="rId32"/>
    <p:sldId id="289" r:id="rId33"/>
    <p:sldId id="287" r:id="rId34"/>
    <p:sldId id="288" r:id="rId35"/>
    <p:sldId id="290" r:id="rId36"/>
    <p:sldId id="291" r:id="rId37"/>
  </p:sldIdLst>
  <p:sldSz cx="12192000" cy="6858000"/>
  <p:notesSz cx="6742113" cy="98758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83390FF-0412-4F16-87AE-77EA213EBF30}">
          <p14:sldIdLst>
            <p14:sldId id="256"/>
          </p14:sldIdLst>
        </p14:section>
        <p14:section name="Oddíl bez názvu" id="{6FCACF3C-71B5-4378-9E3B-402DA5A533BD}">
          <p14:sldIdLst>
            <p14:sldId id="279"/>
            <p14:sldId id="280"/>
            <p14:sldId id="281"/>
            <p14:sldId id="282"/>
            <p14:sldId id="283"/>
            <p14:sldId id="292"/>
            <p14:sldId id="297"/>
            <p14:sldId id="298"/>
            <p14:sldId id="299"/>
            <p14:sldId id="296"/>
            <p14:sldId id="285"/>
            <p14:sldId id="259"/>
            <p14:sldId id="260"/>
            <p14:sldId id="257"/>
            <p14:sldId id="268"/>
            <p14:sldId id="269"/>
            <p14:sldId id="267"/>
            <p14:sldId id="270"/>
            <p14:sldId id="271"/>
            <p14:sldId id="272"/>
            <p14:sldId id="275"/>
            <p14:sldId id="276"/>
            <p14:sldId id="277"/>
            <p14:sldId id="278"/>
            <p14:sldId id="266"/>
            <p14:sldId id="261"/>
            <p14:sldId id="264"/>
            <p14:sldId id="294"/>
            <p14:sldId id="265"/>
            <p14:sldId id="295"/>
            <p14:sldId id="289"/>
            <p14:sldId id="287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76" autoAdjust="0"/>
  </p:normalViewPr>
  <p:slideViewPr>
    <p:cSldViewPr snapToGrid="0">
      <p:cViewPr varScale="1">
        <p:scale>
          <a:sx n="46" d="100"/>
          <a:sy n="46" d="100"/>
        </p:scale>
        <p:origin x="16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6" y="-78"/>
      </p:cViewPr>
      <p:guideLst>
        <p:guide orient="horz" pos="3111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9DD10AD1-7811-4E81-8982-31268E7FE71A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8970" y="9380332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1AB89568-B109-45D6-8C7D-1575EEF861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7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A1F-35A6-42FA-80D4-9B98100F7EE7}" type="datetimeFigureOut">
              <a:rPr lang="cs-CZ" smtClean="0"/>
              <a:pPr/>
              <a:t>23.01.2023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r&#225;nk&#225;c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osahlikova@maslabskeskaly.cz" TargetMode="External"/><Relationship Id="rId2" Type="http://schemas.openxmlformats.org/officeDocument/2006/relationships/hyperlink" Target="mailto:Vosahlikova.masls@sezna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43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4408"/>
            <a:ext cx="9144000" cy="2523392"/>
          </a:xfrm>
        </p:spPr>
        <p:txBody>
          <a:bodyPr>
            <a:noAutofit/>
          </a:bodyPr>
          <a:lstStyle/>
          <a:p>
            <a:r>
              <a:rPr lang="cs-CZ" sz="4800" dirty="0"/>
              <a:t>Seminář pro žadatele - </a:t>
            </a:r>
            <a:r>
              <a:rPr lang="cs-CZ" sz="4800" dirty="0" smtClean="0"/>
              <a:t>8. </a:t>
            </a:r>
            <a:r>
              <a:rPr lang="cs-CZ" sz="4800" dirty="0"/>
              <a:t>výzva PRV</a:t>
            </a:r>
            <a:br>
              <a:rPr lang="cs-CZ" sz="4800" dirty="0"/>
            </a:br>
            <a:r>
              <a:rPr lang="cs-CZ" sz="4800" dirty="0" err="1"/>
              <a:t>Fiche</a:t>
            </a:r>
            <a:r>
              <a:rPr lang="cs-CZ" sz="4800" dirty="0"/>
              <a:t> 3 </a:t>
            </a:r>
            <a:br>
              <a:rPr lang="cs-CZ" sz="4800" dirty="0"/>
            </a:br>
            <a:r>
              <a:rPr lang="cs-CZ" sz="4800" dirty="0" smtClean="0"/>
              <a:t>23.1.2023 </a:t>
            </a:r>
            <a:r>
              <a:rPr lang="cs-CZ" sz="4800" dirty="0"/>
              <a:t>– </a:t>
            </a:r>
            <a:r>
              <a:rPr lang="cs-CZ" sz="4800" dirty="0" smtClean="0"/>
              <a:t>10.00 </a:t>
            </a:r>
            <a:r>
              <a:rPr lang="cs-CZ" sz="4800" dirty="0"/>
              <a:t>v kanceláři manažerů MAS, Libouchec 233</a:t>
            </a:r>
          </a:p>
        </p:txBody>
      </p:sp>
      <p:pic>
        <p:nvPicPr>
          <p:cNvPr id="11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122363"/>
            <a:ext cx="686054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Agroturistika a venkovská turistika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 (Ubytování, stravování a pohostinství)</a:t>
            </a:r>
          </a:p>
          <a:p>
            <a:r>
              <a:rPr lang="cs-CZ" dirty="0"/>
              <a:t>Činnosti R 93 (Sportovní, zábavní a rekreační činnosti) a I 56 (Stravování a pohostinství) mohou být realizovány pouze </a:t>
            </a:r>
            <a:r>
              <a:rPr lang="cs-CZ" dirty="0">
                <a:solidFill>
                  <a:srgbClr val="FF0000"/>
                </a:solidFill>
              </a:rPr>
              <a:t>ve vazbě na venkovskou turistiku </a:t>
            </a:r>
            <a:r>
              <a:rPr lang="cs-CZ" dirty="0"/>
              <a:t>(doloží dokument prokazující, že v okruhu 10 km od místa realizace se nachází objekt venkovské turistiky s návštěvností min. 2000 osob/rok; v dokumentaci musí být uveden i popis způsobu výpočtu návštěvnosti, pokud způsob nevyplývá z charakteru dokumentu)</a:t>
            </a:r>
          </a:p>
          <a:p>
            <a:r>
              <a:rPr lang="cs-CZ" dirty="0"/>
              <a:t>nebo ubytovací kapacitu Ubytovací kapacita musí být ve vlastnictví žadatele, případně ubytovací kapacita je součástí projektu, případně žadatel má uzavřenou smlouvu o spolupráci s provozovatelem ubytovací kapacity (např. o zajištění stravování pro hosty), a to v docházkové vzdálenosti. </a:t>
            </a:r>
          </a:p>
          <a:p>
            <a:r>
              <a:rPr lang="cs-CZ" dirty="0"/>
              <a:t>Je-li součástí projektu ubytovací zařízení, musí se jednat o zařízení v souladu s § 2 odst. c) vyhlášky č. 501/2006 Sb. o obecných požadavcích na využívání území včetně navazujících změn vyhlášky, a dále o zařízení s kapacitou nejméně 6 pevných lůžek, maximálně však 40 pevných lůžek (bez přistýlek). Kapacita 40 lůžek se vztahuje k ubytovacímu zařízení splňujícímu samostatný funkční celek (např. se samostatnou recepcí, sociálním zařízením, oplocením, s vlastním názvem a propagací apod.)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stavební </a:t>
            </a:r>
            <a:r>
              <a:rPr lang="cs-CZ" dirty="0"/>
              <a:t>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 zázemí) </a:t>
            </a:r>
          </a:p>
          <a:p>
            <a:r>
              <a:rPr lang="cs-CZ" dirty="0" smtClean="0"/>
              <a:t>pořízení </a:t>
            </a:r>
            <a:r>
              <a:rPr lang="cs-CZ" dirty="0"/>
              <a:t>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 </a:t>
            </a:r>
          </a:p>
          <a:p>
            <a:r>
              <a:rPr lang="cs-CZ" dirty="0" smtClean="0"/>
              <a:t>doplňující </a:t>
            </a:r>
            <a:r>
              <a:rPr lang="cs-CZ" dirty="0"/>
              <a:t>výdaje jako součást projektu (úprava povrchů, náklady na výstavbu odstavných a parkovacích stání, oplocení, nákup a výsadba doprovodné zeleně) – tvoří maximálně 30% projektu. </a:t>
            </a:r>
          </a:p>
          <a:p>
            <a:r>
              <a:rPr lang="cs-CZ" dirty="0"/>
              <a:t>nákup nemovitosti v souvislosti s projektem maximálně 10% celkové výše výdajů, ze kterých je stanovena dotace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Dotaci nelze poskytnout na: podnikání v oblasti dotačního poradenství, nákup zemědělských a lesnických strojů (zejména strojů označených kategorií T, C, R, S – traktory a ostatní zemědělské nebo lesnické stroje)</a:t>
            </a:r>
          </a:p>
          <a:p>
            <a:r>
              <a:rPr lang="cs-CZ" dirty="0"/>
              <a:t>Odměny  za zpracování žádosti, odměny za VŘ, za PD  - neinvestiční výdaje</a:t>
            </a:r>
          </a:p>
          <a:p>
            <a:r>
              <a:rPr lang="cs-CZ" dirty="0"/>
              <a:t>daň z přidané hodnoty u plátců DPH za předpokladu, že si mohou DPH nárokovat u finančního úřadu </a:t>
            </a:r>
          </a:p>
          <a:p>
            <a:r>
              <a:rPr lang="cs-CZ" dirty="0"/>
              <a:t>V případě pořízení vozidla kategorie N1, musí mít žadatel sídlo/trvalé bydliště nebo provozovnu na území MAS. Nákup vozidel určených zejména pro osobní přepravu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Administrace výzvy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Vyhlášení  </a:t>
            </a:r>
            <a:r>
              <a:rPr lang="cs-CZ" dirty="0" smtClean="0"/>
              <a:t>16.1.2023 </a:t>
            </a:r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podání žádosti (vč. příloh) přes PF – od </a:t>
            </a:r>
            <a:r>
              <a:rPr lang="cs-CZ" b="1" dirty="0" smtClean="0">
                <a:solidFill>
                  <a:srgbClr val="FF0000"/>
                </a:solidFill>
              </a:rPr>
              <a:t>23.1.2023 </a:t>
            </a:r>
            <a:r>
              <a:rPr lang="cs-CZ" b="1" dirty="0">
                <a:solidFill>
                  <a:srgbClr val="FF0000"/>
                </a:solidFill>
              </a:rPr>
              <a:t>do </a:t>
            </a:r>
            <a:r>
              <a:rPr lang="cs-CZ" b="1" dirty="0" smtClean="0">
                <a:solidFill>
                  <a:srgbClr val="FF0000"/>
                </a:solidFill>
              </a:rPr>
              <a:t>28.2.2023 </a:t>
            </a:r>
            <a:r>
              <a:rPr lang="cs-CZ" b="1" dirty="0">
                <a:solidFill>
                  <a:srgbClr val="FF0000"/>
                </a:solidFill>
              </a:rPr>
              <a:t>(přílohy k žádosti v listinné podobě, které nelze poslat přes PF – osobně na MAS do </a:t>
            </a:r>
            <a:r>
              <a:rPr lang="cs-CZ" b="1" dirty="0" smtClean="0">
                <a:solidFill>
                  <a:srgbClr val="FF0000"/>
                </a:solidFill>
              </a:rPr>
              <a:t>28.2.2023 </a:t>
            </a:r>
            <a:r>
              <a:rPr lang="cs-CZ" b="1" dirty="0">
                <a:solidFill>
                  <a:srgbClr val="FF0000"/>
                </a:solidFill>
              </a:rPr>
              <a:t>(do konce pracovní doby)</a:t>
            </a:r>
          </a:p>
          <a:p>
            <a:r>
              <a:rPr lang="cs-CZ" dirty="0"/>
              <a:t>Administrativní kontrola a kontrola přijatelnosti do  </a:t>
            </a:r>
            <a:r>
              <a:rPr lang="cs-CZ" dirty="0" smtClean="0"/>
              <a:t>31.3.2023 </a:t>
            </a:r>
            <a:r>
              <a:rPr lang="cs-CZ" dirty="0"/>
              <a:t>(v průběhu  hodnocení  může MAS vyzvat k doplnění – na doplnění max 5 dní ) – vyzvat je možné pouze 2x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V </a:t>
            </a:r>
            <a:r>
              <a:rPr lang="en-US" dirty="0" err="1">
                <a:effectLst/>
                <a:ea typeface="Calibri" panose="020F0502020204030204" pitchFamily="34" charset="0"/>
              </a:rPr>
              <a:t>případě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nedoplnění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ve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stanoveném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termínu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ukončí</a:t>
            </a:r>
            <a:r>
              <a:rPr lang="en-US" dirty="0">
                <a:effectLst/>
                <a:ea typeface="Calibri" panose="020F0502020204030204" pitchFamily="34" charset="0"/>
              </a:rPr>
              <a:t> MAS </a:t>
            </a:r>
            <a:r>
              <a:rPr lang="en-US" dirty="0" err="1">
                <a:effectLst/>
                <a:ea typeface="Calibri" panose="020F0502020204030204" pitchFamily="34" charset="0"/>
              </a:rPr>
              <a:t>administraci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dané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Žádosti</a:t>
            </a:r>
            <a:r>
              <a:rPr lang="en-US" dirty="0">
                <a:effectLst/>
                <a:ea typeface="Calibri" panose="020F0502020204030204" pitchFamily="34" charset="0"/>
              </a:rPr>
              <a:t> o </a:t>
            </a:r>
            <a:r>
              <a:rPr lang="en-US" dirty="0" err="1">
                <a:effectLst/>
                <a:ea typeface="Calibri" panose="020F0502020204030204" pitchFamily="34" charset="0"/>
              </a:rPr>
              <a:t>dotaci</a:t>
            </a:r>
            <a:r>
              <a:rPr lang="en-US" dirty="0">
                <a:effectLst/>
                <a:ea typeface="Calibri" panose="020F0502020204030204" pitchFamily="34" charset="0"/>
              </a:rPr>
              <a:t> z </a:t>
            </a:r>
            <a:r>
              <a:rPr lang="en-US" dirty="0" err="1">
                <a:effectLst/>
                <a:ea typeface="Calibri" panose="020F0502020204030204" pitchFamily="34" charset="0"/>
              </a:rPr>
              <a:t>důvodu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nesplnění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podmínek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Pravidel</a:t>
            </a:r>
            <a:r>
              <a:rPr lang="en-US" dirty="0">
                <a:effectLst/>
                <a:ea typeface="Calibri" panose="020F0502020204030204" pitchFamily="34" charset="0"/>
              </a:rPr>
              <a:t> pro </a:t>
            </a:r>
            <a:r>
              <a:rPr lang="en-US" dirty="0" err="1">
                <a:effectLst/>
                <a:ea typeface="Calibri" panose="020F0502020204030204" pitchFamily="34" charset="0"/>
              </a:rPr>
              <a:t>předložení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</a:rPr>
              <a:t>Žádosti</a:t>
            </a:r>
            <a:r>
              <a:rPr lang="en-US" dirty="0">
                <a:effectLst/>
                <a:ea typeface="Calibri" panose="020F0502020204030204" pitchFamily="34" charset="0"/>
              </a:rPr>
              <a:t> o </a:t>
            </a:r>
            <a:r>
              <a:rPr lang="en-US" dirty="0" err="1">
                <a:effectLst/>
                <a:ea typeface="Calibri" panose="020F0502020204030204" pitchFamily="34" charset="0"/>
              </a:rPr>
              <a:t>dotaci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endParaRPr lang="cs-CZ" dirty="0"/>
          </a:p>
          <a:p>
            <a:r>
              <a:rPr lang="cs-CZ" dirty="0"/>
              <a:t>Vyrozumění žadatelů o výsledku  Administrativní kontroly a kontroly přijatelnosti  - </a:t>
            </a:r>
            <a:r>
              <a:rPr lang="cs-CZ" dirty="0" smtClean="0"/>
              <a:t>1.4.2023</a:t>
            </a:r>
            <a:endParaRPr lang="cs-CZ" dirty="0"/>
          </a:p>
          <a:p>
            <a:r>
              <a:rPr lang="cs-CZ" dirty="0"/>
              <a:t>Věcné hodnocení – výběrové komise MAS – do </a:t>
            </a:r>
            <a:r>
              <a:rPr lang="cs-CZ" dirty="0" smtClean="0"/>
              <a:t>24.4.2023</a:t>
            </a:r>
            <a:endParaRPr lang="cs-CZ" dirty="0"/>
          </a:p>
          <a:p>
            <a:r>
              <a:rPr lang="cs-CZ" dirty="0"/>
              <a:t>Schválení výběru projektů – Výkonný výbor MAS  - do </a:t>
            </a:r>
            <a:r>
              <a:rPr lang="cs-CZ" dirty="0" smtClean="0"/>
              <a:t>12.5.2023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300"/>
            <a:ext cx="6860540" cy="1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Administrace výzvy -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Vyrozumění žadatele o výběru či </a:t>
            </a:r>
            <a:r>
              <a:rPr lang="cs-CZ" dirty="0" err="1"/>
              <a:t>nevýběru</a:t>
            </a:r>
            <a:r>
              <a:rPr lang="cs-CZ" dirty="0"/>
              <a:t> projektu do </a:t>
            </a:r>
            <a:r>
              <a:rPr lang="cs-CZ" dirty="0" smtClean="0"/>
              <a:t>13.8.2023</a:t>
            </a:r>
            <a:endParaRPr lang="cs-CZ" dirty="0"/>
          </a:p>
          <a:p>
            <a:r>
              <a:rPr lang="cs-CZ" b="1" dirty="0" smtClean="0"/>
              <a:t>Kompletace  </a:t>
            </a:r>
            <a:r>
              <a:rPr lang="cs-CZ" b="1" dirty="0"/>
              <a:t>dokumentace, verifikace žádostí   úspěšných žadatelů, předání dokumentace k zaslání na SZIF přes Portál farmáře </a:t>
            </a:r>
          </a:p>
          <a:p>
            <a:r>
              <a:rPr lang="cs-CZ" b="1" dirty="0"/>
              <a:t>zaslání žádostí přes Portál farmáře  (zasílá žadatel) nejpozději do </a:t>
            </a:r>
            <a:r>
              <a:rPr lang="cs-CZ" b="1" dirty="0" smtClean="0"/>
              <a:t>19.5.2023 (do půlnoci).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Založení žádosti  na Portále  farmáře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Platný přístup na Portál farmáře – u nového žadatele je nutné postupovat dle „Informací pro žadatele o přístup do PF“. Tento postup je zveřejněn na </a:t>
            </a:r>
            <a:r>
              <a:rPr lang="cs-CZ" dirty="0" err="1">
                <a:hlinkClick r:id="rId2"/>
              </a:rPr>
              <a:t>www.stránkách</a:t>
            </a:r>
            <a:r>
              <a:rPr lang="cs-CZ" dirty="0"/>
              <a:t> MAS u výzvy </a:t>
            </a:r>
            <a:r>
              <a:rPr lang="cs-CZ" dirty="0" smtClean="0"/>
              <a:t>č.8 </a:t>
            </a:r>
            <a:r>
              <a:rPr lang="cs-CZ" dirty="0"/>
              <a:t>/ PRV</a:t>
            </a:r>
          </a:p>
          <a:p>
            <a:r>
              <a:rPr lang="cs-CZ" dirty="0"/>
              <a:t>Cesta – nová podání – žádosti PRV projektová opatření – Žádosti o dotaci přes MAS </a:t>
            </a:r>
          </a:p>
          <a:p>
            <a:r>
              <a:rPr lang="cs-CZ" dirty="0"/>
              <a:t>Tlačítko přes MAS  Labské skály  </a:t>
            </a:r>
            <a:r>
              <a:rPr lang="cs-CZ" dirty="0" err="1"/>
              <a:t>z.s</a:t>
            </a:r>
            <a:r>
              <a:rPr lang="cs-CZ" dirty="0"/>
              <a:t>. (vybrání příslušné MAS)</a:t>
            </a:r>
          </a:p>
          <a:p>
            <a:r>
              <a:rPr lang="cs-CZ" dirty="0"/>
              <a:t>Volba </a:t>
            </a:r>
            <a:r>
              <a:rPr lang="cs-CZ" dirty="0" err="1"/>
              <a:t>Fiche</a:t>
            </a:r>
            <a:r>
              <a:rPr lang="cs-CZ" dirty="0"/>
              <a:t> 3 a zadání názvu projektu</a:t>
            </a:r>
          </a:p>
          <a:p>
            <a:r>
              <a:rPr lang="cs-CZ" dirty="0"/>
              <a:t>Klik na Generovat žádost a poté na Pokračovat v podání</a:t>
            </a:r>
          </a:p>
          <a:p>
            <a:r>
              <a:rPr lang="cs-CZ" dirty="0"/>
              <a:t>Žádost uložit do svého PC</a:t>
            </a:r>
          </a:p>
          <a:p>
            <a:r>
              <a:rPr lang="cs-CZ" dirty="0"/>
              <a:t>Po vyplnění žádosti je možná konzultace na MAS </a:t>
            </a:r>
          </a:p>
        </p:txBody>
      </p:sp>
      <p:pic>
        <p:nvPicPr>
          <p:cNvPr id="4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5"/>
            <a:ext cx="6860540" cy="1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Výzva č. </a:t>
            </a:r>
            <a:r>
              <a:rPr lang="cs-CZ" dirty="0" smtClean="0"/>
              <a:t> 8– </a:t>
            </a:r>
            <a:r>
              <a:rPr lang="cs-CZ" dirty="0"/>
              <a:t>Generování žádosti  Nová podání –</a:t>
            </a:r>
            <a:br>
              <a:rPr lang="cs-CZ" dirty="0"/>
            </a:br>
            <a:r>
              <a:rPr lang="cs-CZ" dirty="0"/>
              <a:t>žádosti PRV – žádost o dotaci přes MAS</a:t>
            </a:r>
            <a:br>
              <a:rPr lang="cs-CZ" dirty="0"/>
            </a:br>
            <a:r>
              <a:rPr lang="cs-CZ" dirty="0"/>
              <a:t>tlačítko MAS Labské skály – Výzva </a:t>
            </a:r>
            <a:r>
              <a:rPr lang="cs-CZ" dirty="0" smtClean="0"/>
              <a:t>č.8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637691"/>
            <a:ext cx="8033239" cy="35392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9" y="0"/>
            <a:ext cx="6860540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Výzva </a:t>
            </a:r>
            <a:r>
              <a:rPr lang="cs-CZ" dirty="0" smtClean="0"/>
              <a:t>č.8 – výběr </a:t>
            </a:r>
            <a:r>
              <a:rPr lang="cs-CZ" dirty="0"/>
              <a:t>správné </a:t>
            </a:r>
            <a:r>
              <a:rPr lang="cs-CZ" dirty="0" err="1"/>
              <a:t>Fiche</a:t>
            </a:r>
            <a:r>
              <a:rPr lang="cs-CZ" dirty="0"/>
              <a:t> a založení žádosti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Výzva č. </a:t>
            </a:r>
            <a:r>
              <a:rPr lang="cs-CZ" dirty="0" smtClean="0"/>
              <a:t>8 </a:t>
            </a:r>
            <a:r>
              <a:rPr lang="cs-CZ" dirty="0"/>
              <a:t>PRV – Po vygenerování žádosti  stáhnout soubor a uložit do PC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303585"/>
            <a:ext cx="8033239" cy="387337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Vyplňování žádosti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Pomůcka  v testovacích tiskopisech žádosti  a  v instruktážním listě – v tiskopisu žádosti je na každé stránce – MENU – po </a:t>
            </a:r>
            <a:r>
              <a:rPr lang="cs-CZ" dirty="0" err="1"/>
              <a:t>rozkliknutí</a:t>
            </a:r>
            <a:r>
              <a:rPr lang="cs-CZ" dirty="0"/>
              <a:t>, je tam kontrola  a lze tam otevřít instruktážní list </a:t>
            </a:r>
          </a:p>
          <a:p>
            <a:r>
              <a:rPr lang="cs-CZ" dirty="0" smtClean="0"/>
              <a:t>Po </a:t>
            </a:r>
            <a:r>
              <a:rPr lang="cs-CZ" dirty="0"/>
              <a:t>domluvě je možné zkonzultovat  s MAS žádost – Jana </a:t>
            </a:r>
            <a:r>
              <a:rPr lang="cs-CZ" dirty="0" smtClean="0"/>
              <a:t>Vošahlíková</a:t>
            </a:r>
            <a:endParaRPr lang="cs-CZ" dirty="0"/>
          </a:p>
          <a:p>
            <a:r>
              <a:rPr lang="cs-CZ" dirty="0"/>
              <a:t>Začněte HNED – nenechávejte vyplňování žádosti  na poslední chvíli -  nebudeme stíhat  konzultace  den má pouze 24 hodin – z čehož  musím také spát !!!!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Základní informace o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Vyhlášení výzvy </a:t>
            </a:r>
            <a:r>
              <a:rPr lang="cs-CZ" dirty="0" smtClean="0"/>
              <a:t>16.1.2023 </a:t>
            </a:r>
            <a:r>
              <a:rPr lang="cs-CZ" dirty="0"/>
              <a:t>– Příjem žádostí od </a:t>
            </a:r>
            <a:r>
              <a:rPr lang="cs-CZ" dirty="0" smtClean="0"/>
              <a:t>23.1.2023 </a:t>
            </a:r>
            <a:r>
              <a:rPr lang="cs-CZ" dirty="0"/>
              <a:t>a konec příjmu žádostí </a:t>
            </a:r>
            <a:r>
              <a:rPr lang="cs-CZ" dirty="0" smtClean="0"/>
              <a:t>28.2.2023</a:t>
            </a:r>
            <a:endParaRPr lang="cs-CZ" dirty="0"/>
          </a:p>
          <a:p>
            <a:r>
              <a:rPr lang="cs-CZ" dirty="0"/>
              <a:t>Celková alokace výzvy : 1.597.987,- Kč</a:t>
            </a:r>
          </a:p>
          <a:p>
            <a:r>
              <a:rPr lang="cs-CZ" b="1" dirty="0" err="1" smtClean="0"/>
              <a:t>Fiche</a:t>
            </a:r>
            <a:r>
              <a:rPr lang="cs-CZ" b="1" dirty="0" smtClean="0"/>
              <a:t> </a:t>
            </a:r>
            <a:r>
              <a:rPr lang="cs-CZ" b="1" dirty="0"/>
              <a:t>3 - Rozvoj podnikání na venkově a rozvoj venkovské turistiky, vč. agroturistiky – </a:t>
            </a:r>
            <a:r>
              <a:rPr lang="cs-CZ" b="1" dirty="0" smtClean="0"/>
              <a:t>1.597.987,- </a:t>
            </a:r>
            <a:r>
              <a:rPr lang="cs-CZ" b="1" dirty="0"/>
              <a:t>Kč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6"/>
            <a:ext cx="6860540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Po odeslání žádosti  k podání PF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 návod  pro odeslání (podání) ŽOD na stránkách SZIF a také na stránkách MAS</a:t>
            </a:r>
          </a:p>
          <a:p>
            <a:pPr marL="0" indent="0">
              <a:buNone/>
            </a:pPr>
            <a:r>
              <a:rPr lang="cs-CZ" dirty="0"/>
              <a:t> držte se  přesně postupu  - krok za krokem </a:t>
            </a:r>
          </a:p>
          <a:p>
            <a:pPr marL="0" indent="0">
              <a:buNone/>
            </a:pPr>
            <a:r>
              <a:rPr lang="cs-CZ" dirty="0"/>
              <a:t> nesmíme to dělat za Vás </a:t>
            </a:r>
          </a:p>
          <a:p>
            <a:pPr marL="0" indent="0">
              <a:buNone/>
            </a:pPr>
            <a:r>
              <a:rPr lang="cs-CZ" dirty="0"/>
              <a:t>- Po uzavření  výzvy </a:t>
            </a:r>
            <a:r>
              <a:rPr lang="cs-CZ" dirty="0" smtClean="0"/>
              <a:t>28.2.2023 </a:t>
            </a:r>
            <a:r>
              <a:rPr lang="cs-CZ" dirty="0"/>
              <a:t>(24.00) , následující dny  pracovník MAS  z PF (MAS, kde se nám objeví)  všechny žádosti a přílohy stáhne .</a:t>
            </a:r>
          </a:p>
          <a:p>
            <a:pPr>
              <a:buFontTx/>
              <a:buChar char="-"/>
            </a:pPr>
            <a:r>
              <a:rPr lang="cs-CZ" dirty="0"/>
              <a:t>Postupně (neprodleně) začneme dělat  administrativní kontrolu a kontrolu přijatelnosti </a:t>
            </a:r>
          </a:p>
          <a:p>
            <a:pPr>
              <a:buFontTx/>
              <a:buChar char="-"/>
            </a:pPr>
            <a:r>
              <a:rPr lang="cs-CZ" dirty="0"/>
              <a:t>Můžeme žadatele vyzvat k doplnění, opravě – </a:t>
            </a:r>
            <a:r>
              <a:rPr lang="cs-CZ" dirty="0" err="1"/>
              <a:t>chybníkem</a:t>
            </a:r>
            <a:r>
              <a:rPr lang="cs-CZ" dirty="0"/>
              <a:t> , toto je možné udělat pouze 2x – pokud stále budou z našeho pohledu chyby  žádost  vyřadíme 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Kontrola  na MAS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Využijeme zkušenosti z předchozí výzvy – při konzultacích Vás upozorníme </a:t>
            </a:r>
          </a:p>
          <a:p>
            <a:r>
              <a:rPr lang="cs-CZ" dirty="0"/>
              <a:t>Kontrolují se i přílohy</a:t>
            </a:r>
          </a:p>
          <a:p>
            <a:r>
              <a:rPr lang="cs-CZ" dirty="0"/>
              <a:t>Po ukončení kontroly  a vypořádání </a:t>
            </a:r>
            <a:r>
              <a:rPr lang="cs-CZ" dirty="0" err="1"/>
              <a:t>chybníků</a:t>
            </a:r>
            <a:r>
              <a:rPr lang="cs-CZ" dirty="0"/>
              <a:t> – jsou žadatelé informováni </a:t>
            </a:r>
          </a:p>
          <a:p>
            <a:r>
              <a:rPr lang="cs-CZ" dirty="0"/>
              <a:t>Pokud někdo neprojde  </a:t>
            </a:r>
            <a:r>
              <a:rPr lang="cs-CZ" dirty="0" err="1"/>
              <a:t>adm</a:t>
            </a:r>
            <a:r>
              <a:rPr lang="cs-CZ" dirty="0"/>
              <a:t>. kontrolou a kontrolou přijatelnosti může se odvolat do 15 kal. Dnů – MAS musí odvolání vyřešit do 10 </a:t>
            </a:r>
            <a:r>
              <a:rPr lang="cs-CZ" dirty="0" err="1"/>
              <a:t>prac</a:t>
            </a:r>
            <a:r>
              <a:rPr lang="cs-CZ" dirty="0"/>
              <a:t>. dnů – celý proces se zastavuje  a čeká se na vyřešení </a:t>
            </a:r>
          </a:p>
          <a:p>
            <a:r>
              <a:rPr lang="cs-CZ" dirty="0"/>
              <a:t> Po ukončení procesu kontrol na MAS se projekty předávají Výběrové komisi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Proces hodnocení Výběrovou komisí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vytvořena  hodnotící skupina (3 hodnotitelé)</a:t>
            </a:r>
          </a:p>
          <a:p>
            <a:r>
              <a:rPr lang="cs-CZ" dirty="0"/>
              <a:t>Obdrží podklady</a:t>
            </a:r>
          </a:p>
          <a:p>
            <a:r>
              <a:rPr lang="cs-CZ" dirty="0"/>
              <a:t>Hodnotí projekty podle jasně daných kritérií, které žadatel popsal  v ŽOD</a:t>
            </a:r>
          </a:p>
          <a:p>
            <a:r>
              <a:rPr lang="cs-CZ" dirty="0"/>
              <a:t>Hodnocení schvaluje  celá výběrová komise</a:t>
            </a:r>
          </a:p>
          <a:p>
            <a:r>
              <a:rPr lang="cs-CZ" dirty="0"/>
              <a:t>Vznikne seznam  hodnocených projektů s přidělenými body včetně  odůvodnění </a:t>
            </a:r>
          </a:p>
          <a:p>
            <a:r>
              <a:rPr lang="cs-CZ" dirty="0"/>
              <a:t>Seznam a odůvodnění každého projektu postupuje  k výběru Výkonným výborem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Výběr projektů Výkonným výborem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Výkonný výbor  rozhodne o výběru projektů – nesmí měnit pořadí</a:t>
            </a:r>
          </a:p>
          <a:p>
            <a:r>
              <a:rPr lang="cs-CZ" dirty="0" smtClean="0"/>
              <a:t>Vytvoří </a:t>
            </a:r>
            <a:r>
              <a:rPr lang="cs-CZ" dirty="0"/>
              <a:t>se seznam vybraných a nevybraných projektů, který výbor schválí </a:t>
            </a:r>
          </a:p>
          <a:p>
            <a:r>
              <a:rPr lang="cs-CZ" dirty="0"/>
              <a:t>Žadatelé jsou informováni (do 5 dnů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Po výběru projektů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Výsledky hodnocení se zapíší do  ŽOD - podpořené žádosti  jsou předány žadatelům k nahrání na Portál farmáře – za nahrání si zodpovídá žadatel nesmíme  to dělat za něho </a:t>
            </a:r>
          </a:p>
          <a:p>
            <a:r>
              <a:rPr lang="cs-CZ" dirty="0"/>
              <a:t>Do </a:t>
            </a:r>
            <a:r>
              <a:rPr lang="cs-CZ" dirty="0" smtClean="0"/>
              <a:t>19.5.2023 </a:t>
            </a:r>
            <a:r>
              <a:rPr lang="cs-CZ" dirty="0"/>
              <a:t>– musí být všechny vybrané  žádosti nahrané vč. příloh na portále </a:t>
            </a:r>
          </a:p>
          <a:p>
            <a:pPr marL="0" indent="0">
              <a:buNone/>
            </a:pPr>
            <a:r>
              <a:rPr lang="cs-CZ" dirty="0"/>
              <a:t>MAS zároveň do </a:t>
            </a:r>
            <a:r>
              <a:rPr lang="cs-CZ" dirty="0" smtClean="0"/>
              <a:t>19.5.2023 </a:t>
            </a:r>
            <a:r>
              <a:rPr lang="cs-CZ" dirty="0"/>
              <a:t>– předá na SZIF</a:t>
            </a:r>
          </a:p>
          <a:p>
            <a:r>
              <a:rPr lang="cs-CZ" dirty="0"/>
              <a:t>nevybrané žádosti </a:t>
            </a:r>
          </a:p>
          <a:p>
            <a:r>
              <a:rPr lang="cs-CZ" dirty="0"/>
              <a:t>všechny přílohy v listinné podobě – k žádostem , které žadatelé nemohli nahrát portálem </a:t>
            </a:r>
          </a:p>
          <a:p>
            <a:r>
              <a:rPr lang="cs-CZ" dirty="0"/>
              <a:t>všechny dokumenty ke kontrolám a výběru – seznam vybraných a nevybraných projektů, zápisy VK a výboru, nepodjatosti, etické kodexy hodnotitelů a pod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Tím jsou žádosti podány  na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projektech , kde není </a:t>
            </a:r>
            <a:r>
              <a:rPr lang="cs-CZ" dirty="0" err="1"/>
              <a:t>tkz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Velký cenový marketing nebo Výběrové řízení </a:t>
            </a:r>
            <a:r>
              <a:rPr lang="cs-CZ" dirty="0"/>
              <a:t>– začne kontrola SZIF hned </a:t>
            </a:r>
          </a:p>
          <a:p>
            <a:r>
              <a:rPr lang="cs-CZ" dirty="0"/>
              <a:t>U projektů kde je velký cenový marketing (VCM) – musí nejprve žadatel předložit dokumentaci k VCM (včetně doplnění ŽOD) na MAS a to nejpozději do </a:t>
            </a:r>
            <a:r>
              <a:rPr lang="cs-CZ" dirty="0" smtClean="0"/>
              <a:t>14.7.2023, </a:t>
            </a:r>
            <a:r>
              <a:rPr lang="cs-CZ" dirty="0"/>
              <a:t>poté MAS provede kontrolu ŽOD a dokumentace k VCM, podepíše a vrátí žadateli k následnému podání na SZIF. Žadatel předloží nejpozději do </a:t>
            </a:r>
            <a:r>
              <a:rPr lang="cs-CZ" dirty="0" smtClean="0"/>
              <a:t>28.7.2023 </a:t>
            </a:r>
            <a:r>
              <a:rPr lang="cs-CZ" dirty="0"/>
              <a:t>podepsanou ŽOD a kompletní dokumentaci k VCM na SZIF, teprve poté začne kontrola SZIF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Časová uznatelnost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výdaje, ze kterých je stanovena dotace jsou uznatelné  jestliže  vznikly </a:t>
            </a:r>
            <a:r>
              <a:rPr lang="cs-CZ" b="1" dirty="0"/>
              <a:t>nejdříve ke dni podání Žádosti o dotaci na MAS (tzn. od </a:t>
            </a:r>
            <a:r>
              <a:rPr lang="cs-CZ" b="1" dirty="0" smtClean="0"/>
              <a:t>23.1.2023) </a:t>
            </a:r>
            <a:r>
              <a:rPr lang="cs-CZ" dirty="0"/>
              <a:t>a byly skutečně uhrazeny </a:t>
            </a:r>
            <a:r>
              <a:rPr lang="cs-CZ" b="1" dirty="0"/>
              <a:t>nejpozději do data předložení Žádosti o platbu“ </a:t>
            </a:r>
          </a:p>
          <a:p>
            <a:r>
              <a:rPr lang="cs-CZ" dirty="0"/>
              <a:t>„Za vznik výdaje je považováno datum </a:t>
            </a:r>
            <a:r>
              <a:rPr lang="cs-CZ" b="1" dirty="0"/>
              <a:t>vystavení objednávky nebo uzavření smlouvy</a:t>
            </a:r>
            <a:r>
              <a:rPr lang="cs-CZ" dirty="0"/>
              <a:t> (nevztahuje se na smlouvy o smlouvě budoucí a na smlouvy, jejichž účinnost je podmíněna získáním příslušné dotace).“ Tzn. že  objednávka či smlouva  musí být  vystavena až po </a:t>
            </a:r>
            <a:r>
              <a:rPr lang="cs-CZ" dirty="0" smtClean="0"/>
              <a:t>23.1.2023 </a:t>
            </a:r>
            <a:r>
              <a:rPr lang="cs-CZ" dirty="0"/>
              <a:t>– současně ale  POZOR, musí být vybrán žadatel  - </a:t>
            </a:r>
            <a:r>
              <a:rPr lang="cs-CZ" b="1" dirty="0">
                <a:solidFill>
                  <a:srgbClr val="FF0000"/>
                </a:solidFill>
              </a:rPr>
              <a:t>Doporučení -  řešte Velký cenový marketing  až po podání žádostí na MAS !!!</a:t>
            </a:r>
          </a:p>
          <a:p>
            <a:r>
              <a:rPr lang="cs-CZ" b="1" dirty="0">
                <a:solidFill>
                  <a:srgbClr val="FF0000"/>
                </a:solidFill>
              </a:rPr>
              <a:t>Současně  je potěšující, že není uznatelnost výdajů až po registraci projektů na SZIF (to by bylo až v </a:t>
            </a:r>
            <a:r>
              <a:rPr lang="cs-CZ" b="1" dirty="0" smtClean="0">
                <a:solidFill>
                  <a:srgbClr val="FF0000"/>
                </a:solidFill>
              </a:rPr>
              <a:t>květnu)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Administrace na SZIF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Znovu kontroly  - možnost vyzvání k doplnění </a:t>
            </a:r>
          </a:p>
          <a:p>
            <a:r>
              <a:rPr lang="cs-CZ" dirty="0"/>
              <a:t>Předložení VCM na MAS  ke kontrole před odesláním na SZIF  </a:t>
            </a:r>
            <a:r>
              <a:rPr lang="cs-CZ" dirty="0" err="1"/>
              <a:t>max</a:t>
            </a:r>
            <a:r>
              <a:rPr lang="cs-CZ" dirty="0"/>
              <a:t> do </a:t>
            </a:r>
            <a:r>
              <a:rPr lang="cs-CZ" dirty="0" smtClean="0"/>
              <a:t>14.7.2023 </a:t>
            </a:r>
            <a:r>
              <a:rPr lang="cs-CZ" dirty="0"/>
              <a:t>(</a:t>
            </a:r>
            <a:r>
              <a:rPr lang="cs-CZ" b="1" dirty="0">
                <a:solidFill>
                  <a:srgbClr val="FF0000"/>
                </a:solidFill>
              </a:rPr>
              <a:t>nenechávat na poslední chvíli) </a:t>
            </a:r>
          </a:p>
          <a:p>
            <a:r>
              <a:rPr lang="cs-CZ" b="1" dirty="0"/>
              <a:t>Předložení VCM na SZIF – zkontrolovaného MAS do </a:t>
            </a:r>
            <a:r>
              <a:rPr lang="cs-CZ" b="1" dirty="0" smtClean="0"/>
              <a:t> 28.7.2023</a:t>
            </a: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Závěrečné ověření  a schválení projektů ze strany SZIF </a:t>
            </a:r>
          </a:p>
          <a:p>
            <a:r>
              <a:rPr lang="cs-CZ" b="1" dirty="0">
                <a:solidFill>
                  <a:srgbClr val="FF0000"/>
                </a:solidFill>
              </a:rPr>
              <a:t>Výzva k podpisu dohody </a:t>
            </a:r>
          </a:p>
          <a:p>
            <a:r>
              <a:rPr lang="cs-CZ" b="1" dirty="0">
                <a:solidFill>
                  <a:srgbClr val="FF0000"/>
                </a:solidFill>
              </a:rPr>
              <a:t>U projektů, kde není VCM (jen  cenový průzkum tzn. CZV do 500.000,- ) – doba kontrol na SZIF zkrácená  a budou schváleny dřív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3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Přílohy předkládané po  zaregistrování na SZIF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 případě realizace výběrového/zadávacího řízení kompletní dokumentace k výběrovému/zadávacímu řízení. Podrobné informace jsou uvedeny v Obecných podmínkách těchto Pravidel, kapitole 8. Seznam dokumentace k výběrovému/zadávacímu řízení, je k dispozici na internetových stránkách SZIF (www.eagri.cz/prv a www.szif.cz). </a:t>
            </a:r>
            <a:r>
              <a:rPr lang="cs-CZ" b="1" dirty="0">
                <a:solidFill>
                  <a:srgbClr val="FF0000"/>
                </a:solidFill>
              </a:rPr>
              <a:t>(Pozor ZMĚNA - na zakázku malého rozsahu </a:t>
            </a:r>
            <a:r>
              <a:rPr lang="cs-CZ" b="1" dirty="0" err="1">
                <a:solidFill>
                  <a:srgbClr val="FF0000"/>
                </a:solidFill>
              </a:rPr>
              <a:t>tzn</a:t>
            </a:r>
            <a:r>
              <a:rPr lang="cs-CZ" b="1" dirty="0">
                <a:solidFill>
                  <a:srgbClr val="FF0000"/>
                </a:solidFill>
              </a:rPr>
              <a:t> od 500.000 Kč bez DPH do 2.000.000 na dodávku,  a do 6.000.000 na stavební práce, LZE DOKLÁDAT </a:t>
            </a:r>
            <a:r>
              <a:rPr lang="cs-CZ" b="1" dirty="0" err="1">
                <a:solidFill>
                  <a:srgbClr val="FF0000"/>
                </a:solidFill>
              </a:rPr>
              <a:t>tkz</a:t>
            </a:r>
            <a:r>
              <a:rPr lang="cs-CZ" b="1" dirty="0">
                <a:solidFill>
                  <a:srgbClr val="FF0000"/>
                </a:solidFill>
              </a:rPr>
              <a:t>. „VELKÝ“ CENOVÝ MARKETING. </a:t>
            </a:r>
          </a:p>
          <a:p>
            <a:r>
              <a:rPr lang="cs-CZ" dirty="0"/>
              <a:t>2) Formulář Žádosti o dotaci aktualizovaný dle výsledku výběrového/zadávacího řízení.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POZOR ZMĚNA </a:t>
            </a:r>
            <a:r>
              <a:rPr lang="cs-CZ" sz="2800" b="1" dirty="0"/>
              <a:t>- místo VŘ lze dokládat </a:t>
            </a:r>
            <a:r>
              <a:rPr lang="cs-CZ" sz="2800" b="1" dirty="0" err="1"/>
              <a:t>tkz</a:t>
            </a:r>
            <a:r>
              <a:rPr lang="cs-CZ" sz="2800" b="1" dirty="0"/>
              <a:t>. Velký cenový marketing, pokud je hodnota zakázky 500 tis. Kč a vyšší (do 2 000 000 Kč bez DPH v případě zakázky na dodávky a/nebo služby nebo do 6 000 000 Kč bez DPH v případě zakázky na stavební práce)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4"/>
          <a:stretch/>
        </p:blipFill>
        <p:spPr>
          <a:xfrm>
            <a:off x="2178073" y="2751991"/>
            <a:ext cx="7835853" cy="34249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Popis </a:t>
            </a:r>
            <a:r>
              <a:rPr lang="cs-CZ" dirty="0" err="1"/>
              <a:t>fichí</a:t>
            </a:r>
            <a:r>
              <a:rPr lang="cs-CZ" dirty="0"/>
              <a:t>  - Míra dotace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23092"/>
            <a:ext cx="6860540" cy="1046285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Fiche</a:t>
            </a:r>
            <a:r>
              <a:rPr lang="cs-CZ" b="1" dirty="0"/>
              <a:t> 3 </a:t>
            </a:r>
            <a:r>
              <a:rPr lang="cs-CZ" dirty="0"/>
              <a:t>- Podporovány budou investice na založení nebo rozvoj do vybraných nezemědělských činností dle Klasifikace ekonomických činností (CZ-NACE)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Limity některých výdajů jsou uvedeny v příloze 3 Pravidel 19.2.1 – které jsou uveřejněny  na stránkách MAS – </a:t>
            </a:r>
            <a:r>
              <a:rPr lang="cs-CZ" dirty="0" smtClean="0"/>
              <a:t>8. </a:t>
            </a:r>
            <a:r>
              <a:rPr lang="cs-CZ" dirty="0"/>
              <a:t>výzva  PRV</a:t>
            </a:r>
          </a:p>
          <a:p>
            <a:r>
              <a:rPr lang="cs-CZ" b="1" dirty="0"/>
              <a:t>Míra  DOTACE  </a:t>
            </a:r>
            <a:endParaRPr lang="cs-CZ" dirty="0"/>
          </a:p>
          <a:p>
            <a:r>
              <a:rPr lang="cs-CZ" dirty="0"/>
              <a:t> 25 % výdajů, ze kterých je stanovena dotace, pro velké podniky </a:t>
            </a:r>
          </a:p>
          <a:p>
            <a:r>
              <a:rPr lang="pl-PL" dirty="0"/>
              <a:t> 35 % výdajů, ze kterých je stanovena dotace, pro střední podniky </a:t>
            </a:r>
          </a:p>
          <a:p>
            <a:r>
              <a:rPr lang="pl-PL" dirty="0"/>
              <a:t> 45 % výdajů, ze kterých je stanovena dotace, pro malé podniky </a:t>
            </a:r>
          </a:p>
          <a:p>
            <a:r>
              <a:rPr lang="cs-CZ" dirty="0"/>
              <a:t>Velikost podniku se určuje dle Přílohy I Nařízení Komise č. 651/2014 - viz Příloha 4 Pravidel. </a:t>
            </a:r>
          </a:p>
        </p:txBody>
      </p:sp>
    </p:spTree>
    <p:extLst>
      <p:ext uri="{BB962C8B-B14F-4D97-AF65-F5344CB8AC3E}">
        <p14:creationId xmlns:p14="http://schemas.microsoft.com/office/powerpoint/2010/main" val="94392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Přílohy  při podpisu dohody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Povinné přílohy předkládané při podpisu Dohody; C </a:t>
            </a:r>
            <a:endParaRPr lang="cs-CZ" dirty="0"/>
          </a:p>
          <a:p>
            <a:r>
              <a:rPr lang="cs-CZ" dirty="0"/>
              <a:t>1) Potvrzení finančního úřadu </a:t>
            </a:r>
            <a:r>
              <a:rPr lang="cs-CZ" b="1" dirty="0">
                <a:solidFill>
                  <a:srgbClr val="FF0000"/>
                </a:solidFill>
              </a:rPr>
              <a:t>o bezdlužnosti, </a:t>
            </a:r>
            <a:r>
              <a:rPr lang="cs-CZ" dirty="0"/>
              <a:t>popř. povolení k posečkání úhrady daně nebo rozložení úhrady daně do splátek. Datum tohoto potvrzení nesmí být starší než datum podání Žádosti o dotaci na MAS – prostá kopie. </a:t>
            </a:r>
          </a:p>
          <a:p>
            <a:r>
              <a:rPr lang="cs-CZ" dirty="0"/>
              <a:t>2) V případě, že je podpora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vyplněné </a:t>
            </a:r>
            <a:r>
              <a:rPr lang="cs-CZ" b="1" dirty="0">
                <a:solidFill>
                  <a:srgbClr val="FF0000"/>
                </a:solidFill>
              </a:rPr>
              <a:t>Čestné prohlášení k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>
                <a:solidFill>
                  <a:srgbClr val="FF0000"/>
                </a:solidFill>
              </a:rPr>
              <a:t>minimis</a:t>
            </a:r>
            <a:r>
              <a:rPr lang="cs-CZ" b="1" i="1" dirty="0">
                <a:solidFill>
                  <a:srgbClr val="FF0000"/>
                </a:solidFill>
              </a:rPr>
              <a:t> (PRŮŘEZOVÁ PŘÍLOHA)</a:t>
            </a:r>
          </a:p>
          <a:p>
            <a:r>
              <a:rPr lang="cs-CZ" dirty="0"/>
              <a:t>3) Pokud se jedná o žadatele, který musí pro splnění definice spadat do určité kategorie podniku podle velikosti – Prohlášení o zařazení podniku do kategorie </a:t>
            </a:r>
            <a:r>
              <a:rPr lang="cs-CZ" dirty="0" err="1"/>
              <a:t>mikropodniků</a:t>
            </a:r>
            <a:r>
              <a:rPr lang="cs-CZ" dirty="0"/>
              <a:t>, malých či středních podniků dle vzoru v Příloze 5 Pravidel - elektronický formulář ke stažení na internetových stránkách www.eagri.cz/prv a www.szif.cz </a:t>
            </a:r>
            <a:r>
              <a:rPr lang="cs-CZ" dirty="0">
                <a:solidFill>
                  <a:srgbClr val="FF0000"/>
                </a:solidFill>
              </a:rPr>
              <a:t>(pouze v případě, že mezi Žádostí o dotaci a Dohodou bylo uzavřeno další účetní období či došlo ke změně vlastnické struktury podniku).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Preferenční kritéria - výklad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Vytvoření pracovních míst – musí mít přímou vazbu na projekt, vytvořeno nejpozději do 6 měsíců od data převedení dotace na účet žadatele, závazek 3 roky od data převedení dotace na účet (malý a střední podnik), na HPP (nemusí být na celý úvazek)</a:t>
            </a:r>
          </a:p>
          <a:p>
            <a:r>
              <a:rPr lang="cs-CZ" dirty="0"/>
              <a:t>Obsazení vytvořeného pracovního místa osobou ohroženou sociálním vyloučením ( osoby starší 50 let v evidenci na ÚP, osoby pečující o děti do 10 let v evidenci na ÚP, osoby se zdravotním handicapem)</a:t>
            </a:r>
          </a:p>
          <a:p>
            <a:r>
              <a:rPr lang="cs-CZ" dirty="0"/>
              <a:t>Výše celkových způsobilých výdajů, na které může být poskytnuta dotace</a:t>
            </a:r>
          </a:p>
          <a:p>
            <a:r>
              <a:rPr lang="cs-CZ" dirty="0"/>
              <a:t>Uplatnění inovačních přístupů – dojde ke vzniku nových produktů a nových podnikatelských aktivit, nové využití objektu (dlouhodobě nevyužíván)</a:t>
            </a:r>
          </a:p>
          <a:p>
            <a:r>
              <a:rPr lang="cs-CZ" dirty="0"/>
              <a:t>Pozitivní dopad projektu do území více obcí začleněných v MAS</a:t>
            </a:r>
          </a:p>
          <a:p>
            <a:r>
              <a:rPr lang="cs-CZ" dirty="0" err="1"/>
              <a:t>Prvožadatel</a:t>
            </a:r>
            <a:r>
              <a:rPr lang="cs-CZ" dirty="0"/>
              <a:t> – bez historie u MAS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79131"/>
            <a:ext cx="6860540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6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Co není úlohou MAS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Napsat Vám projekt (žádost) – nesmíme </a:t>
            </a:r>
          </a:p>
          <a:p>
            <a:r>
              <a:rPr lang="cs-CZ" dirty="0"/>
              <a:t>Kontrolovat, nebo provádět pro Vás výběrová řízení </a:t>
            </a:r>
          </a:p>
          <a:p>
            <a:r>
              <a:rPr lang="cs-CZ" dirty="0"/>
              <a:t>Kontrolovat  finanční zdraví </a:t>
            </a:r>
          </a:p>
          <a:p>
            <a:r>
              <a:rPr lang="cs-CZ" dirty="0"/>
              <a:t>Zpracovávat Vám žádost o platbu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299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Co je úlohou MAS Labské skály v celém procesu 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- projekty budou podpořeny z alokace  Strategie komunitně vedeného místního rozvoje ( SCLLD)  MAS Labské skály </a:t>
            </a:r>
          </a:p>
          <a:p>
            <a:pPr>
              <a:buFontTx/>
              <a:buChar char="-"/>
            </a:pPr>
            <a:r>
              <a:rPr lang="cs-CZ" dirty="0"/>
              <a:t>MAS není poskytovatelem dotace – to je ŘO PRV (Programu rozvoje venkova) </a:t>
            </a:r>
          </a:p>
          <a:p>
            <a:pPr>
              <a:buFontTx/>
              <a:buChar char="-"/>
            </a:pPr>
            <a:r>
              <a:rPr lang="cs-CZ" dirty="0"/>
              <a:t>MAS je pro žadatele konzultantem a průvodcem celého procesu</a:t>
            </a:r>
          </a:p>
          <a:p>
            <a:pPr>
              <a:buFontTx/>
              <a:buChar char="-"/>
            </a:pPr>
            <a:r>
              <a:rPr lang="cs-CZ" dirty="0"/>
              <a:t>MAS  provádí administrativní kontrolu a kontrolu přijatelnosti, hodnocení projektů z hlediska svých preferenčních kritérií kterými jsou: </a:t>
            </a:r>
          </a:p>
          <a:p>
            <a:pPr marL="0" indent="0">
              <a:buNone/>
            </a:pPr>
            <a:r>
              <a:rPr lang="cs-CZ" dirty="0"/>
              <a:t>Vytvoření pracovních míst, podpora menších projektů, inovace  v navázání spolupráce, všeobecné informovanosti, modernizace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1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Co je úlohou MAS ještě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projektů ke spolufinancování </a:t>
            </a:r>
          </a:p>
          <a:p>
            <a:r>
              <a:rPr lang="cs-CZ" dirty="0"/>
              <a:t>Konzultační podpora žadatelům  po celou dobu realizace vč.  Žádosti o proplacení </a:t>
            </a:r>
          </a:p>
          <a:p>
            <a:r>
              <a:rPr lang="cs-CZ" dirty="0"/>
              <a:t>Schvalování změnových hlášení – nutno konzultovat předem </a:t>
            </a:r>
          </a:p>
          <a:p>
            <a:r>
              <a:rPr lang="cs-CZ" dirty="0"/>
              <a:t>Propagace vašeho projektu  a navazování další spolupráce </a:t>
            </a:r>
          </a:p>
          <a:p>
            <a:r>
              <a:rPr lang="cs-CZ" dirty="0"/>
              <a:t>Organizace seminářů  - pro žadatele při vyhlášení výzvy,  dalšího k Výběrovým řízením a po schválení projektů pro příjemce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Konzultace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3998"/>
              </p:ext>
            </p:extLst>
          </p:nvPr>
        </p:nvGraphicFramePr>
        <p:xfrm>
          <a:off x="929567" y="2303414"/>
          <a:ext cx="10513165" cy="4186420"/>
        </p:xfrm>
        <a:graphic>
          <a:graphicData uri="http://schemas.openxmlformats.org/drawingml/2006/table">
            <a:tbl>
              <a:tblPr/>
              <a:tblGrid>
                <a:gridCol w="399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471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Jméno a funkce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352">
                <a:tc>
                  <a:txBody>
                    <a:bodyPr/>
                    <a:lstStyle/>
                    <a:p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58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Jana Vošahlíková</a:t>
                      </a:r>
                    </a:p>
                    <a:p>
                      <a:r>
                        <a:rPr lang="cs-CZ" b="1" baseline="0" dirty="0" smtClean="0">
                          <a:effectLst/>
                        </a:rPr>
                        <a:t>Projektový manažer </a:t>
                      </a:r>
                      <a:r>
                        <a:rPr lang="cs-CZ" b="1" baseline="0" dirty="0">
                          <a:effectLst/>
                        </a:rPr>
                        <a:t>pro PRV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775 163 690  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2"/>
                        </a:rPr>
                        <a:t>Vosahlikova.masls@seznam.cz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 smtClean="0">
                          <a:effectLst/>
                          <a:hlinkClick r:id="rId3"/>
                        </a:rPr>
                        <a:t>vosahlikova@maslabskeskaly.cz</a:t>
                      </a:r>
                      <a:r>
                        <a:rPr lang="cs-CZ" b="1" baseline="0" dirty="0" smtClean="0">
                          <a:effectLst/>
                        </a:rPr>
                        <a:t> </a:t>
                      </a:r>
                      <a:endParaRPr lang="cs-CZ" b="1" dirty="0">
                        <a:effectLst/>
                      </a:endParaRPr>
                    </a:p>
                    <a:p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2012">
                <a:tc>
                  <a:txBody>
                    <a:bodyPr/>
                    <a:lstStyle/>
                    <a:p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286034"/>
                  </a:ext>
                </a:extLst>
              </a:tr>
            </a:tbl>
          </a:graphicData>
        </a:graphic>
      </p:graphicFrame>
      <p:pic>
        <p:nvPicPr>
          <p:cNvPr id="5" name="obrázek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6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Na konec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 otázek, potřeby pomoci , nejasností se neváhejte na nás obrátit.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960250"/>
            <a:ext cx="3566160" cy="939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4203298"/>
            <a:ext cx="1658112" cy="580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075795"/>
            <a:ext cx="1161288" cy="70824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Popis </a:t>
            </a:r>
            <a:r>
              <a:rPr lang="cs-CZ" dirty="0" err="1"/>
              <a:t>fiche</a:t>
            </a:r>
            <a:r>
              <a:rPr lang="cs-CZ" dirty="0"/>
              <a:t>  - přílohy k </a:t>
            </a:r>
            <a:r>
              <a:rPr lang="cs-CZ" dirty="0" err="1"/>
              <a:t>fichi</a:t>
            </a:r>
            <a:r>
              <a:rPr lang="cs-CZ" dirty="0"/>
              <a:t> </a:t>
            </a:r>
            <a:r>
              <a:rPr lang="cs-CZ" dirty="0" smtClean="0"/>
              <a:t>3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Pokud  jde o stavební záměr</a:t>
            </a:r>
            <a:r>
              <a:rPr lang="cs-CZ" dirty="0"/>
              <a:t>, kde je třeba opatření stavebního úřadu (</a:t>
            </a:r>
            <a:r>
              <a:rPr lang="cs-CZ" dirty="0" err="1"/>
              <a:t>územko</a:t>
            </a:r>
            <a:r>
              <a:rPr lang="cs-CZ" dirty="0"/>
              <a:t>, st. Povolení, ohlášení)  - je povinnou přílohou  ke dni podání žádosti o dotaci na MAS platné a nejpozději ke dni registrace na SZIF pravomocné rozhodnutí tedy SP, ÚR apod. V případě, že  není třeba ničeho (po konzultaci se SÚ)- je dobré vyžádat si  sdělení, nebo stanovisko o SÚ (není povinné).</a:t>
            </a:r>
          </a:p>
          <a:p>
            <a:r>
              <a:rPr lang="cs-CZ" b="1" dirty="0"/>
              <a:t>Pokud projekt podléhá řízení SÚ </a:t>
            </a:r>
            <a:r>
              <a:rPr lang="cs-CZ" dirty="0"/>
              <a:t>– SÚ ověřená stavební dokumentace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Přílohy – pokračování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Katastrální mapa (pokud jsou realizovány stavební výdaje a není součástí projektové dokumentace) </a:t>
            </a:r>
            <a:r>
              <a:rPr lang="cs-CZ" dirty="0"/>
              <a:t>v odpovídajícím měřítku, ze které budou patrná čísla pozemků, hranice pozemků, název katastrálního území a měřítko mapy a se zakreslenou lokalizací projektu (toto se netýká pořízení mobilních strojů)</a:t>
            </a:r>
          </a:p>
          <a:p>
            <a:r>
              <a:rPr lang="cs-CZ" b="1" dirty="0" smtClean="0"/>
              <a:t>Formuláře </a:t>
            </a:r>
            <a:r>
              <a:rPr lang="cs-CZ" b="1" dirty="0"/>
              <a:t>prokazující finanční zdraví</a:t>
            </a:r>
            <a:r>
              <a:rPr lang="cs-CZ" dirty="0"/>
              <a:t>, podle výše celkových způsobilých výdajů, ze kterých je stanovena dotace (do 2 mil není požadováno  nad 2 mil – musí být předloženo  za předcházející 3 uzavřená účetní období , resp. 2 účetní období u začínajících), kdo toto neprokáže  nemůže podat projekt dražší než 2 mil. Kč</a:t>
            </a:r>
          </a:p>
          <a:p>
            <a:r>
              <a:rPr lang="cs-CZ" dirty="0"/>
              <a:t>Pokud se jedná o žadatele, který musí pro splnění definice spadat do určité kategorie podniku podle velikosti – </a:t>
            </a:r>
            <a:r>
              <a:rPr lang="cs-CZ" b="1" dirty="0"/>
              <a:t>Prohlášení o zařazení podniku do kategorie </a:t>
            </a:r>
            <a:r>
              <a:rPr lang="cs-CZ" b="1" dirty="0" err="1"/>
              <a:t>mikropodniků</a:t>
            </a:r>
            <a:r>
              <a:rPr lang="cs-CZ" b="1" dirty="0"/>
              <a:t>, malých a středních podniků </a:t>
            </a:r>
            <a:r>
              <a:rPr lang="cs-CZ" dirty="0"/>
              <a:t>dle Přílohy 5 Pravidel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Přílohy – pokračování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případě, že v rámci projektu nakupuje nemovitost znalecký posudek, ne starší než 6 měsíců před podáním žádosti na MAS</a:t>
            </a:r>
          </a:p>
          <a:p>
            <a:r>
              <a:rPr lang="cs-CZ" dirty="0"/>
              <a:t>Fotodokumentace aktuálního stavu místa realizace projektu, v případě pořízení mobilních strojů se nedokládá.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Specifické přílohy pro </a:t>
            </a:r>
            <a:r>
              <a:rPr lang="cs-CZ" b="1" dirty="0" err="1"/>
              <a:t>fichi</a:t>
            </a:r>
            <a:r>
              <a:rPr lang="cs-CZ" b="1" dirty="0"/>
              <a:t> 3</a:t>
            </a:r>
          </a:p>
          <a:p>
            <a:r>
              <a:rPr lang="cs-CZ" dirty="0"/>
              <a:t>1) V případě, že se projekt týká činností R 93 nebo I 56 dle CZ NACE bez vazby na ubytovací kapacitu, doloží žadatel dokument prokazující, že v okruhu 10 km od místa realizace se nachází objekt venkovské turistiky s návštěvností min. 2000 osob/rok; v dokumentaci musí být uveden i popis způsobu výpočtu návštěvnosti, pokud způsob nevyplývá z charakteru dokumentu;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70338"/>
            <a:ext cx="6860540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Dokládání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Formuláře Finanční zdraví a Prohlášení o zařazení podniku se již nedokládají jako přílohy žádosti o dotaci, ale přes samostatnou záložku, podobně jako dříve formulář Finanční zdraví.</a:t>
            </a:r>
          </a:p>
          <a:p>
            <a:r>
              <a:rPr lang="cs-CZ" b="1" dirty="0"/>
              <a:t>Nově se dokládají přes záložku Průřezové přílohy </a:t>
            </a:r>
          </a:p>
          <a:p>
            <a:r>
              <a:rPr lang="cs-CZ" dirty="0"/>
              <a:t>MAS tyto přílohy vyžaduje pro účely administrativní kontroly a proto je žadatel musí doložit navíc jako přílohu žádosti o dotaci</a:t>
            </a:r>
            <a:r>
              <a:rPr lang="cs-CZ" dirty="0" smtClean="0"/>
              <a:t>.</a:t>
            </a:r>
          </a:p>
          <a:p>
            <a:r>
              <a:rPr lang="cs-CZ" dirty="0"/>
              <a:t>U projektů, které mají výdaje do 2. mil Kč (bez DPH) se finanční zdraví nepožaduje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Režim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. (Celková výše podpory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kterou členský stát poskytne jednomu podniku, nesmí za libovolná tři po sobě jdoucí jednoletá účetní období překročit 200 000 EUR)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Přijatelnost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Projekt je zaměřen pouze na vybrané činnosti uvedené v Klasifikaci ekonomických činností (CZ-NACE): C (Zpracovatelský průmysl s výjimkou činností v odvětví oceli30, v uhelném průmyslu, v odvětví stavby lodí, v odvětví výroby syntetických vláken dle čl. 13 písm. a) NK (EU) č. 651/2014, a dále s výjimkou tříd 12.00 Výroba tabákových výrobků a 25.40 Výroba zbraní a střeliva), F (Stavebnictví s výjimkou skupiny 41.1 Developerská činnost), G (Velkoobchod a maloobchod; opravy a údržba motorových vozidel s výjimkou oddílu 46 a skupiny 47.3 Maloobchod s pohonnými hmotami ve specializovaných prodejnách), I (Ubytování, stravování a pohostinství), J (Informační a komunikační činnosti s výjimkou oddílů 60 a 61), M (Profesní, vědecké a technické činnosti s výjimkou oddílu 70), N 79 (Činnosti cestovních kanceláří a agentur a ostatní rezervační služby), N 81 (Činnosti související se stavbami a úpravou krajiny s výjimkou skupiny 81.1), N 82.1 (Administrativní a kancelářské činnosti), N 82.3 (Pořádání konferencí a hospodářských výstav), N 82.92 (Balicí činnosti), P 85.59 (Ostatní vzdělávání j. n.), R 93 (Sportovní, zábavní a rekreační činnosti), S 95 (Opravy počítačů a výrobků pro osobní potřebu a převážně pro domácnost) a S 96 (Poskytování ostatních osobních služeb);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2795</Words>
  <Application>Microsoft Office PowerPoint</Application>
  <PresentationFormat>Širokoúhlá obrazovka</PresentationFormat>
  <Paragraphs>168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Prezentace aplikace PowerPoint</vt:lpstr>
      <vt:lpstr> Základní informace o výzvě </vt:lpstr>
      <vt:lpstr>  Popis fichí  - Míra dotace </vt:lpstr>
      <vt:lpstr> Popis fiche  - přílohy k fichi 3 </vt:lpstr>
      <vt:lpstr> Přílohy – pokračování </vt:lpstr>
      <vt:lpstr> Přílohy – pokračování </vt:lpstr>
      <vt:lpstr> Dokládání příloh</vt:lpstr>
      <vt:lpstr> Režim podpory</vt:lpstr>
      <vt:lpstr> Přijatelnost</vt:lpstr>
      <vt:lpstr> Agroturistika a venkovská turistika</vt:lpstr>
      <vt:lpstr> Způsobilé výdaje</vt:lpstr>
      <vt:lpstr> Nezpůsobilé výdaje</vt:lpstr>
      <vt:lpstr> Administrace výzvy  </vt:lpstr>
      <vt:lpstr> Administrace výzvy - pokračování</vt:lpstr>
      <vt:lpstr> Založení žádosti  na Portále  farmáře </vt:lpstr>
      <vt:lpstr>   Výzva č.  8– Generování žádosti  Nová podání – žádosti PRV – žádost o dotaci přes MAS tlačítko MAS Labské skály – Výzva č.8</vt:lpstr>
      <vt:lpstr> Výzva č.8 – výběr správné Fiche a založení žádosti </vt:lpstr>
      <vt:lpstr>  Výzva č. 8 PRV – Po vygenerování žádosti  stáhnout soubor a uložit do PC </vt:lpstr>
      <vt:lpstr> Vyplňování žádosti </vt:lpstr>
      <vt:lpstr> Po odeslání žádosti  k podání PF</vt:lpstr>
      <vt:lpstr> Kontrola  na MAS </vt:lpstr>
      <vt:lpstr> Proces hodnocení Výběrovou komisí</vt:lpstr>
      <vt:lpstr> Výběr projektů Výkonným výborem </vt:lpstr>
      <vt:lpstr> Po výběru projektů </vt:lpstr>
      <vt:lpstr> Tím jsou žádosti podány  na SZIF</vt:lpstr>
      <vt:lpstr> Časová uznatelnost výdajů </vt:lpstr>
      <vt:lpstr> Administrace na SZIF </vt:lpstr>
      <vt:lpstr>  Přílohy předkládané po  zaregistrování na SZIF </vt:lpstr>
      <vt:lpstr>    POZOR ZMĚNA - místo VŘ lze dokládat tkz. Velký cenový marketing, pokud je hodnota zakázky 500 tis. Kč a vyšší (do 2 000 000 Kč bez DPH v případě zakázky na dodávky a/nebo služby nebo do 6 000 000 Kč bez DPH v případě zakázky na stavební práce)</vt:lpstr>
      <vt:lpstr> Přílohy  při podpisu dohody </vt:lpstr>
      <vt:lpstr> Preferenční kritéria - výklad</vt:lpstr>
      <vt:lpstr> Co není úlohou MAS </vt:lpstr>
      <vt:lpstr>   Co je úlohou MAS Labské skály v celém procesu   </vt:lpstr>
      <vt:lpstr> Co je úlohou MAS ještě </vt:lpstr>
      <vt:lpstr>  Konzultace </vt:lpstr>
      <vt:lpstr> Na konec </vt:lpstr>
    </vt:vector>
  </TitlesOfParts>
  <Company>MAS Labské skály,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- 1. výzva PRV</dc:title>
  <dc:creator>Jiřina Bischoffiova</dc:creator>
  <cp:lastModifiedBy>Jiří Zikmund</cp:lastModifiedBy>
  <cp:revision>118</cp:revision>
  <cp:lastPrinted>2023-01-23T07:34:14Z</cp:lastPrinted>
  <dcterms:created xsi:type="dcterms:W3CDTF">2017-02-14T08:09:10Z</dcterms:created>
  <dcterms:modified xsi:type="dcterms:W3CDTF">2023-01-23T10:37:18Z</dcterms:modified>
</cp:coreProperties>
</file>